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0" r:id="rId1"/>
  </p:sldMasterIdLst>
  <p:notesMasterIdLst>
    <p:notesMasterId r:id="rId43"/>
  </p:notesMasterIdLst>
  <p:sldIdLst>
    <p:sldId id="261" r:id="rId2"/>
    <p:sldId id="2916" r:id="rId3"/>
    <p:sldId id="2949" r:id="rId4"/>
    <p:sldId id="2864" r:id="rId5"/>
    <p:sldId id="2858" r:id="rId6"/>
    <p:sldId id="2878" r:id="rId7"/>
    <p:sldId id="2950" r:id="rId8"/>
    <p:sldId id="2884" r:id="rId9"/>
    <p:sldId id="2882" r:id="rId10"/>
    <p:sldId id="2890" r:id="rId11"/>
    <p:sldId id="2887" r:id="rId12"/>
    <p:sldId id="2891" r:id="rId13"/>
    <p:sldId id="2951" r:id="rId14"/>
    <p:sldId id="2907" r:id="rId15"/>
    <p:sldId id="2906" r:id="rId16"/>
    <p:sldId id="2901" r:id="rId17"/>
    <p:sldId id="2908" r:id="rId18"/>
    <p:sldId id="2909" r:id="rId19"/>
    <p:sldId id="2917" r:id="rId20"/>
    <p:sldId id="2952" r:id="rId21"/>
    <p:sldId id="2942" r:id="rId22"/>
    <p:sldId id="2943" r:id="rId23"/>
    <p:sldId id="2945" r:id="rId24"/>
    <p:sldId id="2946" r:id="rId25"/>
    <p:sldId id="2962" r:id="rId26"/>
    <p:sldId id="2961" r:id="rId27"/>
    <p:sldId id="2956" r:id="rId28"/>
    <p:sldId id="2963" r:id="rId29"/>
    <p:sldId id="2960" r:id="rId30"/>
    <p:sldId id="2948" r:id="rId31"/>
    <p:sldId id="2958" r:id="rId32"/>
    <p:sldId id="2959" r:id="rId33"/>
    <p:sldId id="2947" r:id="rId34"/>
    <p:sldId id="2918" r:id="rId35"/>
    <p:sldId id="2915" r:id="rId36"/>
    <p:sldId id="2856" r:id="rId37"/>
    <p:sldId id="2953" r:id="rId38"/>
    <p:sldId id="2889" r:id="rId39"/>
    <p:sldId id="2903" r:id="rId40"/>
    <p:sldId id="2954" r:id="rId41"/>
    <p:sldId id="295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895246-CD41-BE5E-A52C-7A929CE46C2A}" name="Troy Munro" initials="TM" userId="+Uc+UOMOv0ohM5rBsYtybS16FaTn2O9kR3wa20LI4hU=" providerId="None"/>
  <p188:author id="{46F9E180-2D04-CDC8-074C-20BFD7068C6C}" name="Jacob Numbers" initials="JN" userId="05a058f0ac61c72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000"/>
    <a:srgbClr val="4F81BD"/>
    <a:srgbClr val="66FF33"/>
    <a:srgbClr val="70AD47"/>
    <a:srgbClr val="FFAE9B"/>
    <a:srgbClr val="CC0505"/>
    <a:srgbClr val="4673C3"/>
    <a:srgbClr val="3F6AB7"/>
    <a:srgbClr val="7FA0FD"/>
    <a:srgbClr val="FA8C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0" autoAdjust="0"/>
    <p:restoredTop sz="96340" autoAdjust="0"/>
  </p:normalViewPr>
  <p:slideViewPr>
    <p:cSldViewPr snapToGrid="0" snapToObjects="1">
      <p:cViewPr varScale="1">
        <p:scale>
          <a:sx n="109" d="100"/>
          <a:sy n="109" d="100"/>
        </p:scale>
        <p:origin x="612"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acobcn2\Downloads\LiCl_NaCl_Comp_35_65_temp_750_Test_2_voltage_4"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acobcn2\Downloads\LiCl_NaCl_Comp_35_65_temp_750_Test_2_voltage_4"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fs-caedm.et.byu.edu\jacobcn2\Research\Code\TC_Models_V3.1\TC_Models_SA\PDF_Analysis\pair_peaks_list_catan_wkbk.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_DiscreteBe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jacobcn2\Documents\Code\TC_Comparison_Code\RDF_Plots\RDF_CSV\PDF_LiF.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C00000"/>
              </a:solidFill>
              <a:ln w="19050">
                <a:solidFill>
                  <a:schemeClr val="bg1"/>
                </a:solidFill>
              </a:ln>
              <a:effectLst/>
            </c:spPr>
            <c:extLst>
              <c:ext xmlns:c16="http://schemas.microsoft.com/office/drawing/2014/chart" uri="{C3380CC4-5D6E-409C-BE32-E72D297353CC}">
                <c16:uniqueId val="{00000001-0D94-4006-8E90-4292A55C230F}"/>
              </c:ext>
            </c:extLst>
          </c:dPt>
          <c:dPt>
            <c:idx val="1"/>
            <c:bubble3D val="0"/>
            <c:spPr>
              <a:solidFill>
                <a:srgbClr val="FBA897"/>
              </a:solidFill>
              <a:ln w="19050">
                <a:noFill/>
              </a:ln>
              <a:effectLst/>
            </c:spPr>
            <c:extLst>
              <c:ext xmlns:c16="http://schemas.microsoft.com/office/drawing/2014/chart" uri="{C3380CC4-5D6E-409C-BE32-E72D297353CC}">
                <c16:uniqueId val="{00000002-0D94-4006-8E90-4292A55C230F}"/>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76FA-4076-8209-DE82E7C7B854}"/>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76FA-4076-8209-DE82E7C7B854}"/>
              </c:ext>
            </c:extLst>
          </c:dPt>
          <c:cat>
            <c:strRef>
              <c:f>Sheet1!$A$2:$A$5</c:f>
              <c:strCache>
                <c:ptCount val="2"/>
                <c:pt idx="0">
                  <c:v>1st Qtr</c:v>
                </c:pt>
                <c:pt idx="1">
                  <c:v>2nd Qtr</c:v>
                </c:pt>
              </c:strCache>
            </c:strRef>
          </c:cat>
          <c:val>
            <c:numRef>
              <c:f>Sheet1!$B$2:$B$5</c:f>
              <c:numCache>
                <c:formatCode>General</c:formatCode>
                <c:ptCount val="4"/>
                <c:pt idx="0">
                  <c:v>2</c:v>
                </c:pt>
                <c:pt idx="1">
                  <c:v>19</c:v>
                </c:pt>
              </c:numCache>
            </c:numRef>
          </c:val>
          <c:extLst>
            <c:ext xmlns:c16="http://schemas.microsoft.com/office/drawing/2014/chart" uri="{C3380CC4-5D6E-409C-BE32-E72D297353CC}">
              <c16:uniqueId val="{00000000-0D94-4006-8E90-4292A55C230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FBA897"/>
              </a:solidFill>
              <a:ln w="19050">
                <a:solidFill>
                  <a:schemeClr val="bg1"/>
                </a:solidFill>
              </a:ln>
              <a:effectLst/>
            </c:spPr>
            <c:extLst>
              <c:ext xmlns:c16="http://schemas.microsoft.com/office/drawing/2014/chart" uri="{C3380CC4-5D6E-409C-BE32-E72D297353CC}">
                <c16:uniqueId val="{00000001-FDCF-406D-848C-F865797FC1C0}"/>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3-51BD-474A-9ECC-F5143DBB4B78}"/>
              </c:ext>
            </c:extLst>
          </c:dPt>
          <c:cat>
            <c:strRef>
              <c:f>Sheet1!$A$2:$A$3</c:f>
              <c:strCache>
                <c:ptCount val="2"/>
                <c:pt idx="0">
                  <c:v>Thermal Conductivity Measurements</c:v>
                </c:pt>
                <c:pt idx="1">
                  <c:v>2nd Qtr</c:v>
                </c:pt>
              </c:strCache>
            </c:strRef>
          </c:cat>
          <c:val>
            <c:numRef>
              <c:f>Sheet1!$B$2:$B$3</c:f>
              <c:numCache>
                <c:formatCode>General</c:formatCode>
                <c:ptCount val="2"/>
                <c:pt idx="0">
                  <c:v>21</c:v>
                </c:pt>
                <c:pt idx="1">
                  <c:v>780</c:v>
                </c:pt>
              </c:numCache>
            </c:numRef>
          </c:val>
          <c:extLst>
            <c:ext xmlns:c16="http://schemas.microsoft.com/office/drawing/2014/chart" uri="{C3380CC4-5D6E-409C-BE32-E72D297353CC}">
              <c16:uniqueId val="{00000000-FDCF-406D-848C-F865797FC1C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85000"/>
                    <a:lumOff val="15000"/>
                  </a:schemeClr>
                </a:solidFill>
                <a:latin typeface="+mn-lt"/>
                <a:ea typeface="+mn-ea"/>
                <a:cs typeface="+mn-cs"/>
              </a:defRPr>
            </a:pPr>
            <a:r>
              <a:rPr lang="en-US" sz="1600" dirty="0">
                <a:solidFill>
                  <a:schemeClr val="tx1">
                    <a:lumMod val="85000"/>
                    <a:lumOff val="15000"/>
                  </a:schemeClr>
                </a:solidFill>
                <a:latin typeface="+mn-lt"/>
              </a:rPr>
              <a:t>Avg. Estimated Uncertainty of Properties in MSTDB</a:t>
            </a:r>
          </a:p>
        </c:rich>
      </c:tx>
      <c:layout>
        <c:manualLayout>
          <c:xMode val="edge"/>
          <c:yMode val="edge"/>
          <c:x val="0.17707504453338652"/>
          <c:y val="0.14502545646067416"/>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85000"/>
                  <a:lumOff val="15000"/>
                </a:schemeClr>
              </a:solidFill>
              <a:latin typeface="+mn-lt"/>
              <a:ea typeface="+mn-ea"/>
              <a:cs typeface="+mn-cs"/>
            </a:defRPr>
          </a:pPr>
          <a:endParaRPr lang="en-US"/>
        </a:p>
      </c:txPr>
    </c:title>
    <c:autoTitleDeleted val="0"/>
    <c:plotArea>
      <c:layout>
        <c:manualLayout>
          <c:layoutTarget val="inner"/>
          <c:xMode val="edge"/>
          <c:yMode val="edge"/>
          <c:x val="4.8591852752427708E-2"/>
          <c:y val="0.27397108613725063"/>
          <c:w val="0.91516823383965062"/>
          <c:h val="0.5771249069769635"/>
        </c:manualLayout>
      </c:layout>
      <c:barChart>
        <c:barDir val="col"/>
        <c:grouping val="clustered"/>
        <c:varyColors val="0"/>
        <c:ser>
          <c:idx val="0"/>
          <c:order val="0"/>
          <c:tx>
            <c:strRef>
              <c:f>Sheet1!$B$1</c:f>
              <c:strCache>
                <c:ptCount val="1"/>
                <c:pt idx="0">
                  <c:v>Avg. Uncertainty (%)</c:v>
                </c:pt>
              </c:strCache>
            </c:strRef>
          </c:tx>
          <c:spPr>
            <a:solidFill>
              <a:schemeClr val="accent1"/>
            </a:solidFill>
            <a:ln>
              <a:noFill/>
            </a:ln>
            <a:effectLst/>
          </c:spPr>
          <c:invertIfNegative val="0"/>
          <c:cat>
            <c:strRef>
              <c:f>Sheet1!$A$2:$A$5</c:f>
              <c:strCache>
                <c:ptCount val="4"/>
                <c:pt idx="0">
                  <c:v>Density</c:v>
                </c:pt>
                <c:pt idx="1">
                  <c:v>Viscosity</c:v>
                </c:pt>
                <c:pt idx="2">
                  <c:v>Thermal Conductivity</c:v>
                </c:pt>
                <c:pt idx="3">
                  <c:v>Heat Capacity</c:v>
                </c:pt>
              </c:strCache>
            </c:strRef>
          </c:cat>
          <c:val>
            <c:numRef>
              <c:f>Sheet1!$B$2:$B$5</c:f>
              <c:numCache>
                <c:formatCode>General</c:formatCode>
                <c:ptCount val="4"/>
                <c:pt idx="0">
                  <c:v>3.8</c:v>
                </c:pt>
                <c:pt idx="1">
                  <c:v>12.2</c:v>
                </c:pt>
                <c:pt idx="2">
                  <c:v>18.3</c:v>
                </c:pt>
                <c:pt idx="3">
                  <c:v>9.1999999999999993</c:v>
                </c:pt>
              </c:numCache>
            </c:numRef>
          </c:val>
          <c:extLst>
            <c:ext xmlns:c16="http://schemas.microsoft.com/office/drawing/2014/chart" uri="{C3380CC4-5D6E-409C-BE32-E72D297353CC}">
              <c16:uniqueId val="{00000000-AE94-40BE-BC44-969B0ED6DED0}"/>
            </c:ext>
          </c:extLst>
        </c:ser>
        <c:dLbls>
          <c:showLegendKey val="0"/>
          <c:showVal val="0"/>
          <c:showCatName val="0"/>
          <c:showSerName val="0"/>
          <c:showPercent val="0"/>
          <c:showBubbleSize val="0"/>
        </c:dLbls>
        <c:gapWidth val="58"/>
        <c:overlap val="-27"/>
        <c:axId val="2015960800"/>
        <c:axId val="2108204224"/>
      </c:barChart>
      <c:catAx>
        <c:axId val="2015960800"/>
        <c:scaling>
          <c:orientation val="minMax"/>
        </c:scaling>
        <c:delete val="1"/>
        <c:axPos val="b"/>
        <c:numFmt formatCode="General" sourceLinked="1"/>
        <c:majorTickMark val="none"/>
        <c:minorTickMark val="none"/>
        <c:tickLblPos val="nextTo"/>
        <c:crossAx val="2108204224"/>
        <c:crosses val="autoZero"/>
        <c:auto val="1"/>
        <c:lblAlgn val="ctr"/>
        <c:lblOffset val="100"/>
        <c:noMultiLvlLbl val="0"/>
      </c:catAx>
      <c:valAx>
        <c:axId val="2108204224"/>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en-US"/>
          </a:p>
        </c:txPr>
        <c:crossAx val="2015960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2"/>
            <c:spPr>
              <a:solidFill>
                <a:schemeClr val="accent1"/>
              </a:solidFill>
              <a:ln w="9525">
                <a:solidFill>
                  <a:schemeClr val="accent1"/>
                </a:solidFill>
              </a:ln>
              <a:effectLst/>
            </c:spPr>
          </c:marker>
          <c:xVal>
            <c:numRef>
              <c:f>LiCl_NaCl_Comp_35_65_temp_750_T!$A$1:$A$1010</c:f>
              <c:numCache>
                <c:formatCode>General</c:formatCode>
                <c:ptCount val="1010"/>
                <c:pt idx="0">
                  <c:v>0</c:v>
                </c:pt>
                <c:pt idx="1">
                  <c:v>0.02</c:v>
                </c:pt>
                <c:pt idx="2">
                  <c:v>0.04</c:v>
                </c:pt>
                <c:pt idx="3">
                  <c:v>0.06</c:v>
                </c:pt>
                <c:pt idx="4">
                  <c:v>0.08</c:v>
                </c:pt>
                <c:pt idx="5">
                  <c:v>0.1</c:v>
                </c:pt>
                <c:pt idx="6">
                  <c:v>0.12</c:v>
                </c:pt>
                <c:pt idx="7">
                  <c:v>0.14000000000000001</c:v>
                </c:pt>
                <c:pt idx="8">
                  <c:v>0.16</c:v>
                </c:pt>
                <c:pt idx="9">
                  <c:v>0.18</c:v>
                </c:pt>
                <c:pt idx="10">
                  <c:v>0.2</c:v>
                </c:pt>
                <c:pt idx="11">
                  <c:v>0.22</c:v>
                </c:pt>
                <c:pt idx="12">
                  <c:v>0.24</c:v>
                </c:pt>
                <c:pt idx="13">
                  <c:v>0.26</c:v>
                </c:pt>
                <c:pt idx="14">
                  <c:v>0.28000000000000003</c:v>
                </c:pt>
                <c:pt idx="15">
                  <c:v>0.3</c:v>
                </c:pt>
                <c:pt idx="16">
                  <c:v>0.32</c:v>
                </c:pt>
                <c:pt idx="17">
                  <c:v>0.34</c:v>
                </c:pt>
                <c:pt idx="18">
                  <c:v>0.36</c:v>
                </c:pt>
                <c:pt idx="19">
                  <c:v>0.38</c:v>
                </c:pt>
                <c:pt idx="20">
                  <c:v>0.4</c:v>
                </c:pt>
                <c:pt idx="21">
                  <c:v>0.42</c:v>
                </c:pt>
                <c:pt idx="22">
                  <c:v>0.44</c:v>
                </c:pt>
                <c:pt idx="23">
                  <c:v>0.46</c:v>
                </c:pt>
                <c:pt idx="24">
                  <c:v>0.48</c:v>
                </c:pt>
                <c:pt idx="25">
                  <c:v>0.5</c:v>
                </c:pt>
                <c:pt idx="26">
                  <c:v>0.52</c:v>
                </c:pt>
                <c:pt idx="27">
                  <c:v>0.54</c:v>
                </c:pt>
                <c:pt idx="28">
                  <c:v>0.56000000000000005</c:v>
                </c:pt>
                <c:pt idx="29">
                  <c:v>0.57999999999999996</c:v>
                </c:pt>
                <c:pt idx="30">
                  <c:v>0.6</c:v>
                </c:pt>
                <c:pt idx="31">
                  <c:v>0.62</c:v>
                </c:pt>
                <c:pt idx="32">
                  <c:v>0.64</c:v>
                </c:pt>
                <c:pt idx="33">
                  <c:v>0.66</c:v>
                </c:pt>
                <c:pt idx="34">
                  <c:v>0.68</c:v>
                </c:pt>
                <c:pt idx="35">
                  <c:v>0.7</c:v>
                </c:pt>
                <c:pt idx="36">
                  <c:v>0.72</c:v>
                </c:pt>
                <c:pt idx="37">
                  <c:v>0.74</c:v>
                </c:pt>
                <c:pt idx="38">
                  <c:v>0.76</c:v>
                </c:pt>
                <c:pt idx="39">
                  <c:v>0.78</c:v>
                </c:pt>
                <c:pt idx="40">
                  <c:v>0.8</c:v>
                </c:pt>
                <c:pt idx="41">
                  <c:v>0.82</c:v>
                </c:pt>
                <c:pt idx="42">
                  <c:v>0.84</c:v>
                </c:pt>
                <c:pt idx="43">
                  <c:v>0.86</c:v>
                </c:pt>
                <c:pt idx="44">
                  <c:v>0.88</c:v>
                </c:pt>
                <c:pt idx="45">
                  <c:v>0.9</c:v>
                </c:pt>
                <c:pt idx="46">
                  <c:v>0.92</c:v>
                </c:pt>
                <c:pt idx="47">
                  <c:v>0.94</c:v>
                </c:pt>
                <c:pt idx="48">
                  <c:v>0.96</c:v>
                </c:pt>
                <c:pt idx="49">
                  <c:v>0.98</c:v>
                </c:pt>
                <c:pt idx="50">
                  <c:v>1</c:v>
                </c:pt>
                <c:pt idx="51">
                  <c:v>1.02</c:v>
                </c:pt>
                <c:pt idx="52">
                  <c:v>1.04</c:v>
                </c:pt>
                <c:pt idx="53">
                  <c:v>1.06</c:v>
                </c:pt>
                <c:pt idx="54">
                  <c:v>1.08</c:v>
                </c:pt>
                <c:pt idx="55">
                  <c:v>1.1000000000000001</c:v>
                </c:pt>
                <c:pt idx="56">
                  <c:v>1.1200000000000001</c:v>
                </c:pt>
                <c:pt idx="57">
                  <c:v>1.1399999999999999</c:v>
                </c:pt>
                <c:pt idx="58">
                  <c:v>1.1599999999999999</c:v>
                </c:pt>
                <c:pt idx="59">
                  <c:v>1.18</c:v>
                </c:pt>
                <c:pt idx="60">
                  <c:v>1.2</c:v>
                </c:pt>
                <c:pt idx="61">
                  <c:v>1.22</c:v>
                </c:pt>
                <c:pt idx="62">
                  <c:v>1.24</c:v>
                </c:pt>
                <c:pt idx="63">
                  <c:v>1.26</c:v>
                </c:pt>
                <c:pt idx="64">
                  <c:v>1.28</c:v>
                </c:pt>
                <c:pt idx="65">
                  <c:v>1.3</c:v>
                </c:pt>
                <c:pt idx="66">
                  <c:v>1.32</c:v>
                </c:pt>
                <c:pt idx="67">
                  <c:v>1.34</c:v>
                </c:pt>
                <c:pt idx="68">
                  <c:v>1.36</c:v>
                </c:pt>
                <c:pt idx="69">
                  <c:v>1.38</c:v>
                </c:pt>
                <c:pt idx="70">
                  <c:v>1.4</c:v>
                </c:pt>
                <c:pt idx="71">
                  <c:v>1.42</c:v>
                </c:pt>
                <c:pt idx="72">
                  <c:v>1.44</c:v>
                </c:pt>
                <c:pt idx="73">
                  <c:v>1.46</c:v>
                </c:pt>
                <c:pt idx="74">
                  <c:v>1.48</c:v>
                </c:pt>
                <c:pt idx="75">
                  <c:v>1.5</c:v>
                </c:pt>
                <c:pt idx="76">
                  <c:v>1.52</c:v>
                </c:pt>
                <c:pt idx="77">
                  <c:v>1.54</c:v>
                </c:pt>
                <c:pt idx="78">
                  <c:v>1.56</c:v>
                </c:pt>
                <c:pt idx="79">
                  <c:v>1.58</c:v>
                </c:pt>
                <c:pt idx="80">
                  <c:v>1.6</c:v>
                </c:pt>
                <c:pt idx="81">
                  <c:v>1.62</c:v>
                </c:pt>
                <c:pt idx="82">
                  <c:v>1.64</c:v>
                </c:pt>
                <c:pt idx="83">
                  <c:v>1.66</c:v>
                </c:pt>
                <c:pt idx="84">
                  <c:v>1.68</c:v>
                </c:pt>
                <c:pt idx="85">
                  <c:v>1.7</c:v>
                </c:pt>
                <c:pt idx="86">
                  <c:v>1.72</c:v>
                </c:pt>
                <c:pt idx="87">
                  <c:v>1.74</c:v>
                </c:pt>
                <c:pt idx="88">
                  <c:v>1.76</c:v>
                </c:pt>
                <c:pt idx="89">
                  <c:v>1.78</c:v>
                </c:pt>
                <c:pt idx="90">
                  <c:v>1.8</c:v>
                </c:pt>
                <c:pt idx="91">
                  <c:v>1.82</c:v>
                </c:pt>
                <c:pt idx="92">
                  <c:v>1.84</c:v>
                </c:pt>
                <c:pt idx="93">
                  <c:v>1.86</c:v>
                </c:pt>
                <c:pt idx="94">
                  <c:v>1.88</c:v>
                </c:pt>
                <c:pt idx="95">
                  <c:v>1.9</c:v>
                </c:pt>
                <c:pt idx="96">
                  <c:v>1.92</c:v>
                </c:pt>
                <c:pt idx="97">
                  <c:v>1.94</c:v>
                </c:pt>
                <c:pt idx="98">
                  <c:v>1.96</c:v>
                </c:pt>
                <c:pt idx="99">
                  <c:v>1.98</c:v>
                </c:pt>
                <c:pt idx="100">
                  <c:v>2</c:v>
                </c:pt>
                <c:pt idx="101">
                  <c:v>2.02</c:v>
                </c:pt>
                <c:pt idx="102">
                  <c:v>2.04</c:v>
                </c:pt>
                <c:pt idx="103">
                  <c:v>2.06</c:v>
                </c:pt>
                <c:pt idx="104">
                  <c:v>2.08</c:v>
                </c:pt>
                <c:pt idx="105">
                  <c:v>2.1</c:v>
                </c:pt>
                <c:pt idx="106">
                  <c:v>2.12</c:v>
                </c:pt>
                <c:pt idx="107">
                  <c:v>2.14</c:v>
                </c:pt>
                <c:pt idx="108">
                  <c:v>2.16</c:v>
                </c:pt>
                <c:pt idx="109">
                  <c:v>2.1800000000000002</c:v>
                </c:pt>
                <c:pt idx="110">
                  <c:v>2.2000000000000002</c:v>
                </c:pt>
                <c:pt idx="111">
                  <c:v>2.2200000000000002</c:v>
                </c:pt>
                <c:pt idx="112">
                  <c:v>2.2400000000000002</c:v>
                </c:pt>
                <c:pt idx="113">
                  <c:v>2.2599999999999998</c:v>
                </c:pt>
                <c:pt idx="114">
                  <c:v>2.2799999999999998</c:v>
                </c:pt>
                <c:pt idx="115">
                  <c:v>2.2999999999999998</c:v>
                </c:pt>
                <c:pt idx="116">
                  <c:v>2.3199999999999998</c:v>
                </c:pt>
                <c:pt idx="117">
                  <c:v>2.34</c:v>
                </c:pt>
                <c:pt idx="118">
                  <c:v>2.36</c:v>
                </c:pt>
                <c:pt idx="119">
                  <c:v>2.38</c:v>
                </c:pt>
                <c:pt idx="120">
                  <c:v>2.4</c:v>
                </c:pt>
                <c:pt idx="121">
                  <c:v>2.42</c:v>
                </c:pt>
                <c:pt idx="122">
                  <c:v>2.44</c:v>
                </c:pt>
                <c:pt idx="123">
                  <c:v>2.46</c:v>
                </c:pt>
                <c:pt idx="124">
                  <c:v>2.48</c:v>
                </c:pt>
                <c:pt idx="125">
                  <c:v>2.5</c:v>
                </c:pt>
                <c:pt idx="126">
                  <c:v>2.52</c:v>
                </c:pt>
                <c:pt idx="127">
                  <c:v>2.54</c:v>
                </c:pt>
                <c:pt idx="128">
                  <c:v>2.56</c:v>
                </c:pt>
                <c:pt idx="129">
                  <c:v>2.58</c:v>
                </c:pt>
                <c:pt idx="130">
                  <c:v>2.6</c:v>
                </c:pt>
                <c:pt idx="131">
                  <c:v>2.62</c:v>
                </c:pt>
                <c:pt idx="132">
                  <c:v>2.64</c:v>
                </c:pt>
                <c:pt idx="133">
                  <c:v>2.66</c:v>
                </c:pt>
                <c:pt idx="134">
                  <c:v>2.68</c:v>
                </c:pt>
                <c:pt idx="135">
                  <c:v>2.7</c:v>
                </c:pt>
                <c:pt idx="136">
                  <c:v>2.72</c:v>
                </c:pt>
                <c:pt idx="137">
                  <c:v>2.74</c:v>
                </c:pt>
                <c:pt idx="138">
                  <c:v>2.76</c:v>
                </c:pt>
                <c:pt idx="139">
                  <c:v>2.78</c:v>
                </c:pt>
                <c:pt idx="140">
                  <c:v>2.8</c:v>
                </c:pt>
                <c:pt idx="141">
                  <c:v>2.82</c:v>
                </c:pt>
                <c:pt idx="142">
                  <c:v>2.84</c:v>
                </c:pt>
                <c:pt idx="143">
                  <c:v>2.86</c:v>
                </c:pt>
                <c:pt idx="144">
                  <c:v>2.88</c:v>
                </c:pt>
                <c:pt idx="145">
                  <c:v>2.9</c:v>
                </c:pt>
                <c:pt idx="146">
                  <c:v>2.92</c:v>
                </c:pt>
                <c:pt idx="147">
                  <c:v>2.94</c:v>
                </c:pt>
                <c:pt idx="148">
                  <c:v>2.96</c:v>
                </c:pt>
                <c:pt idx="149">
                  <c:v>2.98</c:v>
                </c:pt>
                <c:pt idx="150">
                  <c:v>3</c:v>
                </c:pt>
                <c:pt idx="151">
                  <c:v>3.02</c:v>
                </c:pt>
                <c:pt idx="152">
                  <c:v>3.04</c:v>
                </c:pt>
                <c:pt idx="153">
                  <c:v>3.06</c:v>
                </c:pt>
                <c:pt idx="154">
                  <c:v>3.08</c:v>
                </c:pt>
                <c:pt idx="155">
                  <c:v>3.1</c:v>
                </c:pt>
                <c:pt idx="156">
                  <c:v>3.12</c:v>
                </c:pt>
                <c:pt idx="157">
                  <c:v>3.14</c:v>
                </c:pt>
                <c:pt idx="158">
                  <c:v>3.16</c:v>
                </c:pt>
                <c:pt idx="159">
                  <c:v>3.18</c:v>
                </c:pt>
                <c:pt idx="160">
                  <c:v>3.2</c:v>
                </c:pt>
                <c:pt idx="161">
                  <c:v>3.22</c:v>
                </c:pt>
                <c:pt idx="162">
                  <c:v>3.24</c:v>
                </c:pt>
                <c:pt idx="163">
                  <c:v>3.26</c:v>
                </c:pt>
                <c:pt idx="164">
                  <c:v>3.28</c:v>
                </c:pt>
                <c:pt idx="165">
                  <c:v>3.3</c:v>
                </c:pt>
                <c:pt idx="166">
                  <c:v>3.32</c:v>
                </c:pt>
                <c:pt idx="167">
                  <c:v>3.34</c:v>
                </c:pt>
                <c:pt idx="168">
                  <c:v>3.36</c:v>
                </c:pt>
                <c:pt idx="169">
                  <c:v>3.38</c:v>
                </c:pt>
                <c:pt idx="170">
                  <c:v>3.4</c:v>
                </c:pt>
                <c:pt idx="171">
                  <c:v>3.42</c:v>
                </c:pt>
                <c:pt idx="172">
                  <c:v>3.44</c:v>
                </c:pt>
                <c:pt idx="173">
                  <c:v>3.46</c:v>
                </c:pt>
                <c:pt idx="174">
                  <c:v>3.48</c:v>
                </c:pt>
                <c:pt idx="175">
                  <c:v>3.5</c:v>
                </c:pt>
                <c:pt idx="176">
                  <c:v>3.52</c:v>
                </c:pt>
                <c:pt idx="177">
                  <c:v>3.54</c:v>
                </c:pt>
                <c:pt idx="178">
                  <c:v>3.56</c:v>
                </c:pt>
                <c:pt idx="179">
                  <c:v>3.58</c:v>
                </c:pt>
                <c:pt idx="180">
                  <c:v>3.6</c:v>
                </c:pt>
                <c:pt idx="181">
                  <c:v>3.62</c:v>
                </c:pt>
                <c:pt idx="182">
                  <c:v>3.64</c:v>
                </c:pt>
                <c:pt idx="183">
                  <c:v>3.66</c:v>
                </c:pt>
                <c:pt idx="184">
                  <c:v>3.68</c:v>
                </c:pt>
                <c:pt idx="185">
                  <c:v>3.7</c:v>
                </c:pt>
                <c:pt idx="186">
                  <c:v>3.72</c:v>
                </c:pt>
                <c:pt idx="187">
                  <c:v>3.74</c:v>
                </c:pt>
                <c:pt idx="188">
                  <c:v>3.76</c:v>
                </c:pt>
                <c:pt idx="189">
                  <c:v>3.78</c:v>
                </c:pt>
                <c:pt idx="190">
                  <c:v>3.8</c:v>
                </c:pt>
                <c:pt idx="191">
                  <c:v>3.82</c:v>
                </c:pt>
                <c:pt idx="192">
                  <c:v>3.84</c:v>
                </c:pt>
                <c:pt idx="193">
                  <c:v>3.86</c:v>
                </c:pt>
                <c:pt idx="194">
                  <c:v>3.88</c:v>
                </c:pt>
                <c:pt idx="195">
                  <c:v>3.9</c:v>
                </c:pt>
                <c:pt idx="196">
                  <c:v>3.92</c:v>
                </c:pt>
                <c:pt idx="197">
                  <c:v>3.94</c:v>
                </c:pt>
                <c:pt idx="198">
                  <c:v>3.96</c:v>
                </c:pt>
                <c:pt idx="199">
                  <c:v>3.98</c:v>
                </c:pt>
                <c:pt idx="200">
                  <c:v>4</c:v>
                </c:pt>
                <c:pt idx="201">
                  <c:v>4.0199999999999996</c:v>
                </c:pt>
                <c:pt idx="202">
                  <c:v>4.04</c:v>
                </c:pt>
                <c:pt idx="203">
                  <c:v>4.0599999999999996</c:v>
                </c:pt>
                <c:pt idx="204">
                  <c:v>4.08</c:v>
                </c:pt>
                <c:pt idx="205">
                  <c:v>4.0999999999999996</c:v>
                </c:pt>
                <c:pt idx="206">
                  <c:v>4.12</c:v>
                </c:pt>
                <c:pt idx="207">
                  <c:v>4.1399999999999997</c:v>
                </c:pt>
                <c:pt idx="208">
                  <c:v>4.16</c:v>
                </c:pt>
                <c:pt idx="209">
                  <c:v>4.18</c:v>
                </c:pt>
                <c:pt idx="210">
                  <c:v>4.2</c:v>
                </c:pt>
                <c:pt idx="211">
                  <c:v>4.22</c:v>
                </c:pt>
                <c:pt idx="212">
                  <c:v>4.24</c:v>
                </c:pt>
                <c:pt idx="213">
                  <c:v>4.26</c:v>
                </c:pt>
                <c:pt idx="214">
                  <c:v>4.28</c:v>
                </c:pt>
                <c:pt idx="215">
                  <c:v>4.3</c:v>
                </c:pt>
                <c:pt idx="216">
                  <c:v>4.32</c:v>
                </c:pt>
                <c:pt idx="217">
                  <c:v>4.34</c:v>
                </c:pt>
                <c:pt idx="218">
                  <c:v>4.3600000000000003</c:v>
                </c:pt>
                <c:pt idx="219">
                  <c:v>4.38</c:v>
                </c:pt>
                <c:pt idx="220">
                  <c:v>4.4000000000000004</c:v>
                </c:pt>
                <c:pt idx="221">
                  <c:v>4.42</c:v>
                </c:pt>
                <c:pt idx="222">
                  <c:v>4.4400000000000004</c:v>
                </c:pt>
                <c:pt idx="223">
                  <c:v>4.46</c:v>
                </c:pt>
                <c:pt idx="224">
                  <c:v>4.4800000000000004</c:v>
                </c:pt>
                <c:pt idx="225">
                  <c:v>4.5</c:v>
                </c:pt>
                <c:pt idx="226">
                  <c:v>4.5199999999999996</c:v>
                </c:pt>
                <c:pt idx="227">
                  <c:v>4.54</c:v>
                </c:pt>
                <c:pt idx="228">
                  <c:v>4.5599999999999996</c:v>
                </c:pt>
                <c:pt idx="229">
                  <c:v>4.58</c:v>
                </c:pt>
                <c:pt idx="230">
                  <c:v>4.5999999999999996</c:v>
                </c:pt>
                <c:pt idx="231">
                  <c:v>4.62</c:v>
                </c:pt>
                <c:pt idx="232">
                  <c:v>4.6399999999999997</c:v>
                </c:pt>
                <c:pt idx="233">
                  <c:v>4.66</c:v>
                </c:pt>
                <c:pt idx="234">
                  <c:v>4.68</c:v>
                </c:pt>
                <c:pt idx="235">
                  <c:v>4.7</c:v>
                </c:pt>
                <c:pt idx="236">
                  <c:v>4.72</c:v>
                </c:pt>
                <c:pt idx="237">
                  <c:v>4.74</c:v>
                </c:pt>
                <c:pt idx="238">
                  <c:v>4.76</c:v>
                </c:pt>
                <c:pt idx="239">
                  <c:v>4.78</c:v>
                </c:pt>
                <c:pt idx="240">
                  <c:v>4.8</c:v>
                </c:pt>
                <c:pt idx="241">
                  <c:v>4.82</c:v>
                </c:pt>
                <c:pt idx="242">
                  <c:v>4.84</c:v>
                </c:pt>
                <c:pt idx="243">
                  <c:v>4.8600000000000003</c:v>
                </c:pt>
                <c:pt idx="244">
                  <c:v>4.88</c:v>
                </c:pt>
                <c:pt idx="245">
                  <c:v>4.9000000000000004</c:v>
                </c:pt>
                <c:pt idx="246">
                  <c:v>4.92</c:v>
                </c:pt>
                <c:pt idx="247">
                  <c:v>4.9400000000000004</c:v>
                </c:pt>
                <c:pt idx="248">
                  <c:v>4.96</c:v>
                </c:pt>
                <c:pt idx="249">
                  <c:v>4.9800000000000004</c:v>
                </c:pt>
                <c:pt idx="250">
                  <c:v>5</c:v>
                </c:pt>
                <c:pt idx="251">
                  <c:v>5.0199999999999996</c:v>
                </c:pt>
                <c:pt idx="252">
                  <c:v>5.04</c:v>
                </c:pt>
                <c:pt idx="253">
                  <c:v>5.0599999999999996</c:v>
                </c:pt>
                <c:pt idx="254">
                  <c:v>5.08</c:v>
                </c:pt>
                <c:pt idx="255">
                  <c:v>5.0999999999999996</c:v>
                </c:pt>
                <c:pt idx="256">
                  <c:v>5.12</c:v>
                </c:pt>
                <c:pt idx="257">
                  <c:v>5.14</c:v>
                </c:pt>
                <c:pt idx="258">
                  <c:v>5.16</c:v>
                </c:pt>
                <c:pt idx="259">
                  <c:v>5.18</c:v>
                </c:pt>
                <c:pt idx="260">
                  <c:v>5.2</c:v>
                </c:pt>
                <c:pt idx="261">
                  <c:v>5.22</c:v>
                </c:pt>
                <c:pt idx="262">
                  <c:v>5.24</c:v>
                </c:pt>
                <c:pt idx="263">
                  <c:v>5.26</c:v>
                </c:pt>
                <c:pt idx="264">
                  <c:v>5.28</c:v>
                </c:pt>
                <c:pt idx="265">
                  <c:v>5.3</c:v>
                </c:pt>
                <c:pt idx="266">
                  <c:v>5.32</c:v>
                </c:pt>
                <c:pt idx="267">
                  <c:v>5.34</c:v>
                </c:pt>
                <c:pt idx="268">
                  <c:v>5.36</c:v>
                </c:pt>
                <c:pt idx="269">
                  <c:v>5.38</c:v>
                </c:pt>
                <c:pt idx="270">
                  <c:v>5.4</c:v>
                </c:pt>
                <c:pt idx="271">
                  <c:v>5.42</c:v>
                </c:pt>
                <c:pt idx="272">
                  <c:v>5.44</c:v>
                </c:pt>
                <c:pt idx="273">
                  <c:v>5.46</c:v>
                </c:pt>
                <c:pt idx="274">
                  <c:v>5.48</c:v>
                </c:pt>
                <c:pt idx="275">
                  <c:v>5.5</c:v>
                </c:pt>
                <c:pt idx="276">
                  <c:v>5.52</c:v>
                </c:pt>
                <c:pt idx="277">
                  <c:v>5.54</c:v>
                </c:pt>
                <c:pt idx="278">
                  <c:v>5.56</c:v>
                </c:pt>
                <c:pt idx="279">
                  <c:v>5.58</c:v>
                </c:pt>
                <c:pt idx="280">
                  <c:v>5.6</c:v>
                </c:pt>
                <c:pt idx="281">
                  <c:v>5.62</c:v>
                </c:pt>
                <c:pt idx="282">
                  <c:v>5.64</c:v>
                </c:pt>
                <c:pt idx="283">
                  <c:v>5.66</c:v>
                </c:pt>
                <c:pt idx="284">
                  <c:v>5.68</c:v>
                </c:pt>
                <c:pt idx="285">
                  <c:v>5.7</c:v>
                </c:pt>
                <c:pt idx="286">
                  <c:v>5.72</c:v>
                </c:pt>
                <c:pt idx="287">
                  <c:v>5.74</c:v>
                </c:pt>
                <c:pt idx="288">
                  <c:v>5.76</c:v>
                </c:pt>
                <c:pt idx="289">
                  <c:v>5.78</c:v>
                </c:pt>
                <c:pt idx="290">
                  <c:v>5.8</c:v>
                </c:pt>
                <c:pt idx="291">
                  <c:v>5.82</c:v>
                </c:pt>
                <c:pt idx="292">
                  <c:v>5.84</c:v>
                </c:pt>
                <c:pt idx="293">
                  <c:v>5.86</c:v>
                </c:pt>
                <c:pt idx="294">
                  <c:v>5.88</c:v>
                </c:pt>
                <c:pt idx="295">
                  <c:v>5.9</c:v>
                </c:pt>
                <c:pt idx="296">
                  <c:v>5.92</c:v>
                </c:pt>
                <c:pt idx="297">
                  <c:v>5.94</c:v>
                </c:pt>
                <c:pt idx="298">
                  <c:v>5.96</c:v>
                </c:pt>
                <c:pt idx="299">
                  <c:v>5.98</c:v>
                </c:pt>
                <c:pt idx="300">
                  <c:v>6</c:v>
                </c:pt>
                <c:pt idx="301">
                  <c:v>6.02</c:v>
                </c:pt>
                <c:pt idx="302">
                  <c:v>6.04</c:v>
                </c:pt>
                <c:pt idx="303">
                  <c:v>6.06</c:v>
                </c:pt>
                <c:pt idx="304">
                  <c:v>6.08</c:v>
                </c:pt>
                <c:pt idx="305">
                  <c:v>6.1</c:v>
                </c:pt>
                <c:pt idx="306">
                  <c:v>6.12</c:v>
                </c:pt>
                <c:pt idx="307">
                  <c:v>6.14</c:v>
                </c:pt>
                <c:pt idx="308">
                  <c:v>6.16</c:v>
                </c:pt>
                <c:pt idx="309">
                  <c:v>6.18</c:v>
                </c:pt>
                <c:pt idx="310">
                  <c:v>6.2</c:v>
                </c:pt>
                <c:pt idx="311">
                  <c:v>6.22</c:v>
                </c:pt>
                <c:pt idx="312">
                  <c:v>6.24</c:v>
                </c:pt>
                <c:pt idx="313">
                  <c:v>6.26</c:v>
                </c:pt>
                <c:pt idx="314">
                  <c:v>6.28</c:v>
                </c:pt>
                <c:pt idx="315">
                  <c:v>6.3</c:v>
                </c:pt>
                <c:pt idx="316">
                  <c:v>6.32</c:v>
                </c:pt>
                <c:pt idx="317">
                  <c:v>6.34</c:v>
                </c:pt>
                <c:pt idx="318">
                  <c:v>6.36</c:v>
                </c:pt>
                <c:pt idx="319">
                  <c:v>6.38</c:v>
                </c:pt>
                <c:pt idx="320">
                  <c:v>6.4</c:v>
                </c:pt>
                <c:pt idx="321">
                  <c:v>6.42</c:v>
                </c:pt>
                <c:pt idx="322">
                  <c:v>6.44</c:v>
                </c:pt>
                <c:pt idx="323">
                  <c:v>6.46</c:v>
                </c:pt>
                <c:pt idx="324">
                  <c:v>6.48</c:v>
                </c:pt>
                <c:pt idx="325">
                  <c:v>6.5</c:v>
                </c:pt>
                <c:pt idx="326">
                  <c:v>6.52</c:v>
                </c:pt>
                <c:pt idx="327">
                  <c:v>6.54</c:v>
                </c:pt>
                <c:pt idx="328">
                  <c:v>6.56</c:v>
                </c:pt>
                <c:pt idx="329">
                  <c:v>6.58</c:v>
                </c:pt>
                <c:pt idx="330">
                  <c:v>6.6</c:v>
                </c:pt>
                <c:pt idx="331">
                  <c:v>6.62</c:v>
                </c:pt>
                <c:pt idx="332">
                  <c:v>6.64</c:v>
                </c:pt>
                <c:pt idx="333">
                  <c:v>6.66</c:v>
                </c:pt>
                <c:pt idx="334">
                  <c:v>6.68</c:v>
                </c:pt>
                <c:pt idx="335">
                  <c:v>6.7</c:v>
                </c:pt>
                <c:pt idx="336">
                  <c:v>6.72</c:v>
                </c:pt>
                <c:pt idx="337">
                  <c:v>6.74</c:v>
                </c:pt>
                <c:pt idx="338">
                  <c:v>6.76</c:v>
                </c:pt>
                <c:pt idx="339">
                  <c:v>6.78</c:v>
                </c:pt>
                <c:pt idx="340">
                  <c:v>6.8</c:v>
                </c:pt>
                <c:pt idx="341">
                  <c:v>6.82</c:v>
                </c:pt>
                <c:pt idx="342">
                  <c:v>6.84</c:v>
                </c:pt>
                <c:pt idx="343">
                  <c:v>6.86</c:v>
                </c:pt>
                <c:pt idx="344">
                  <c:v>6.88</c:v>
                </c:pt>
                <c:pt idx="345">
                  <c:v>6.9</c:v>
                </c:pt>
                <c:pt idx="346">
                  <c:v>6.92</c:v>
                </c:pt>
                <c:pt idx="347">
                  <c:v>6.94</c:v>
                </c:pt>
                <c:pt idx="348">
                  <c:v>6.96</c:v>
                </c:pt>
                <c:pt idx="349">
                  <c:v>6.98</c:v>
                </c:pt>
                <c:pt idx="350">
                  <c:v>7</c:v>
                </c:pt>
                <c:pt idx="351">
                  <c:v>7.02</c:v>
                </c:pt>
                <c:pt idx="352">
                  <c:v>7.04</c:v>
                </c:pt>
                <c:pt idx="353">
                  <c:v>7.06</c:v>
                </c:pt>
                <c:pt idx="354">
                  <c:v>7.08</c:v>
                </c:pt>
                <c:pt idx="355">
                  <c:v>7.1</c:v>
                </c:pt>
                <c:pt idx="356">
                  <c:v>7.12</c:v>
                </c:pt>
                <c:pt idx="357">
                  <c:v>7.14</c:v>
                </c:pt>
                <c:pt idx="358">
                  <c:v>7.16</c:v>
                </c:pt>
                <c:pt idx="359">
                  <c:v>7.18</c:v>
                </c:pt>
                <c:pt idx="360">
                  <c:v>7.2</c:v>
                </c:pt>
                <c:pt idx="361">
                  <c:v>7.22</c:v>
                </c:pt>
                <c:pt idx="362">
                  <c:v>7.24</c:v>
                </c:pt>
                <c:pt idx="363">
                  <c:v>7.26</c:v>
                </c:pt>
                <c:pt idx="364">
                  <c:v>7.28</c:v>
                </c:pt>
                <c:pt idx="365">
                  <c:v>7.3</c:v>
                </c:pt>
                <c:pt idx="366">
                  <c:v>7.32</c:v>
                </c:pt>
                <c:pt idx="367">
                  <c:v>7.34</c:v>
                </c:pt>
                <c:pt idx="368">
                  <c:v>7.36</c:v>
                </c:pt>
                <c:pt idx="369">
                  <c:v>7.38</c:v>
                </c:pt>
                <c:pt idx="370">
                  <c:v>7.4</c:v>
                </c:pt>
                <c:pt idx="371">
                  <c:v>7.42</c:v>
                </c:pt>
                <c:pt idx="372">
                  <c:v>7.44</c:v>
                </c:pt>
                <c:pt idx="373">
                  <c:v>7.46</c:v>
                </c:pt>
                <c:pt idx="374">
                  <c:v>7.48</c:v>
                </c:pt>
                <c:pt idx="375">
                  <c:v>7.5</c:v>
                </c:pt>
                <c:pt idx="376">
                  <c:v>7.52</c:v>
                </c:pt>
                <c:pt idx="377">
                  <c:v>7.54</c:v>
                </c:pt>
                <c:pt idx="378">
                  <c:v>7.56</c:v>
                </c:pt>
                <c:pt idx="379">
                  <c:v>7.58</c:v>
                </c:pt>
                <c:pt idx="380">
                  <c:v>7.6</c:v>
                </c:pt>
                <c:pt idx="381">
                  <c:v>7.62</c:v>
                </c:pt>
                <c:pt idx="382">
                  <c:v>7.64</c:v>
                </c:pt>
                <c:pt idx="383">
                  <c:v>7.66</c:v>
                </c:pt>
                <c:pt idx="384">
                  <c:v>7.68</c:v>
                </c:pt>
                <c:pt idx="385">
                  <c:v>7.7</c:v>
                </c:pt>
                <c:pt idx="386">
                  <c:v>7.72</c:v>
                </c:pt>
                <c:pt idx="387">
                  <c:v>7.74</c:v>
                </c:pt>
                <c:pt idx="388">
                  <c:v>7.76</c:v>
                </c:pt>
                <c:pt idx="389">
                  <c:v>7.78</c:v>
                </c:pt>
                <c:pt idx="390">
                  <c:v>7.8</c:v>
                </c:pt>
                <c:pt idx="391">
                  <c:v>7.82</c:v>
                </c:pt>
                <c:pt idx="392">
                  <c:v>7.84</c:v>
                </c:pt>
                <c:pt idx="393">
                  <c:v>7.86</c:v>
                </c:pt>
                <c:pt idx="394">
                  <c:v>7.88</c:v>
                </c:pt>
                <c:pt idx="395">
                  <c:v>7.9</c:v>
                </c:pt>
                <c:pt idx="396">
                  <c:v>7.92</c:v>
                </c:pt>
                <c:pt idx="397">
                  <c:v>7.94</c:v>
                </c:pt>
                <c:pt idx="398">
                  <c:v>7.96</c:v>
                </c:pt>
                <c:pt idx="399">
                  <c:v>7.98</c:v>
                </c:pt>
                <c:pt idx="400">
                  <c:v>8</c:v>
                </c:pt>
                <c:pt idx="401">
                  <c:v>8.02</c:v>
                </c:pt>
                <c:pt idx="402">
                  <c:v>8.0399999999999991</c:v>
                </c:pt>
                <c:pt idx="403">
                  <c:v>8.06</c:v>
                </c:pt>
                <c:pt idx="404">
                  <c:v>8.08</c:v>
                </c:pt>
                <c:pt idx="405">
                  <c:v>8.1</c:v>
                </c:pt>
                <c:pt idx="406">
                  <c:v>8.1199999999999992</c:v>
                </c:pt>
                <c:pt idx="407">
                  <c:v>8.14</c:v>
                </c:pt>
                <c:pt idx="408">
                  <c:v>8.16</c:v>
                </c:pt>
                <c:pt idx="409">
                  <c:v>8.18</c:v>
                </c:pt>
                <c:pt idx="410">
                  <c:v>8.1999999999999993</c:v>
                </c:pt>
                <c:pt idx="411">
                  <c:v>8.2200000000000006</c:v>
                </c:pt>
                <c:pt idx="412">
                  <c:v>8.24</c:v>
                </c:pt>
                <c:pt idx="413">
                  <c:v>8.26</c:v>
                </c:pt>
                <c:pt idx="414">
                  <c:v>8.2799999999999994</c:v>
                </c:pt>
                <c:pt idx="415">
                  <c:v>8.3000000000000007</c:v>
                </c:pt>
                <c:pt idx="416">
                  <c:v>8.32</c:v>
                </c:pt>
                <c:pt idx="417">
                  <c:v>8.34</c:v>
                </c:pt>
                <c:pt idx="418">
                  <c:v>8.36</c:v>
                </c:pt>
                <c:pt idx="419">
                  <c:v>8.3800000000000008</c:v>
                </c:pt>
                <c:pt idx="420">
                  <c:v>8.4</c:v>
                </c:pt>
                <c:pt idx="421">
                  <c:v>8.42</c:v>
                </c:pt>
                <c:pt idx="422">
                  <c:v>8.44</c:v>
                </c:pt>
                <c:pt idx="423">
                  <c:v>8.4600000000000009</c:v>
                </c:pt>
                <c:pt idx="424">
                  <c:v>8.48</c:v>
                </c:pt>
                <c:pt idx="425">
                  <c:v>8.5</c:v>
                </c:pt>
                <c:pt idx="426">
                  <c:v>8.52</c:v>
                </c:pt>
                <c:pt idx="427">
                  <c:v>8.5399999999999991</c:v>
                </c:pt>
                <c:pt idx="428">
                  <c:v>8.56</c:v>
                </c:pt>
                <c:pt idx="429">
                  <c:v>8.58</c:v>
                </c:pt>
                <c:pt idx="430">
                  <c:v>8.6</c:v>
                </c:pt>
                <c:pt idx="431">
                  <c:v>8.6199999999999992</c:v>
                </c:pt>
                <c:pt idx="432">
                  <c:v>8.64</c:v>
                </c:pt>
                <c:pt idx="433">
                  <c:v>8.66</c:v>
                </c:pt>
                <c:pt idx="434">
                  <c:v>8.68</c:v>
                </c:pt>
                <c:pt idx="435">
                  <c:v>8.6999999999999993</c:v>
                </c:pt>
                <c:pt idx="436">
                  <c:v>8.7200000000000006</c:v>
                </c:pt>
                <c:pt idx="437">
                  <c:v>8.74</c:v>
                </c:pt>
                <c:pt idx="438">
                  <c:v>8.76</c:v>
                </c:pt>
                <c:pt idx="439">
                  <c:v>8.7799999999999994</c:v>
                </c:pt>
                <c:pt idx="440">
                  <c:v>8.8000000000000007</c:v>
                </c:pt>
                <c:pt idx="441">
                  <c:v>8.82</c:v>
                </c:pt>
                <c:pt idx="442">
                  <c:v>8.84</c:v>
                </c:pt>
                <c:pt idx="443">
                  <c:v>8.86</c:v>
                </c:pt>
                <c:pt idx="444">
                  <c:v>8.8800000000000008</c:v>
                </c:pt>
                <c:pt idx="445">
                  <c:v>8.9</c:v>
                </c:pt>
                <c:pt idx="446">
                  <c:v>8.92</c:v>
                </c:pt>
                <c:pt idx="447">
                  <c:v>8.94</c:v>
                </c:pt>
                <c:pt idx="448">
                  <c:v>8.9600000000000009</c:v>
                </c:pt>
                <c:pt idx="449">
                  <c:v>8.98</c:v>
                </c:pt>
                <c:pt idx="450">
                  <c:v>9</c:v>
                </c:pt>
                <c:pt idx="451">
                  <c:v>9.02</c:v>
                </c:pt>
                <c:pt idx="452">
                  <c:v>9.0399999999999991</c:v>
                </c:pt>
                <c:pt idx="453">
                  <c:v>9.06</c:v>
                </c:pt>
                <c:pt idx="454">
                  <c:v>9.08</c:v>
                </c:pt>
                <c:pt idx="455">
                  <c:v>9.1</c:v>
                </c:pt>
                <c:pt idx="456">
                  <c:v>9.1199999999999992</c:v>
                </c:pt>
                <c:pt idx="457">
                  <c:v>9.14</c:v>
                </c:pt>
                <c:pt idx="458">
                  <c:v>9.16</c:v>
                </c:pt>
                <c:pt idx="459">
                  <c:v>9.18</c:v>
                </c:pt>
                <c:pt idx="460">
                  <c:v>9.1999999999999993</c:v>
                </c:pt>
                <c:pt idx="461">
                  <c:v>9.2200000000000006</c:v>
                </c:pt>
                <c:pt idx="462">
                  <c:v>9.24</c:v>
                </c:pt>
                <c:pt idx="463">
                  <c:v>9.26</c:v>
                </c:pt>
                <c:pt idx="464">
                  <c:v>9.2799999999999994</c:v>
                </c:pt>
                <c:pt idx="465">
                  <c:v>9.3000000000000007</c:v>
                </c:pt>
                <c:pt idx="466">
                  <c:v>9.32</c:v>
                </c:pt>
                <c:pt idx="467">
                  <c:v>9.34</c:v>
                </c:pt>
                <c:pt idx="468">
                  <c:v>9.36</c:v>
                </c:pt>
                <c:pt idx="469">
                  <c:v>9.3800000000000008</c:v>
                </c:pt>
                <c:pt idx="470">
                  <c:v>9.4</c:v>
                </c:pt>
                <c:pt idx="471">
                  <c:v>9.42</c:v>
                </c:pt>
                <c:pt idx="472">
                  <c:v>9.44</c:v>
                </c:pt>
                <c:pt idx="473">
                  <c:v>9.4600000000000009</c:v>
                </c:pt>
                <c:pt idx="474">
                  <c:v>9.48</c:v>
                </c:pt>
                <c:pt idx="475">
                  <c:v>9.5</c:v>
                </c:pt>
                <c:pt idx="476">
                  <c:v>9.52</c:v>
                </c:pt>
                <c:pt idx="477">
                  <c:v>9.5399999999999991</c:v>
                </c:pt>
                <c:pt idx="478">
                  <c:v>9.56</c:v>
                </c:pt>
                <c:pt idx="479">
                  <c:v>9.58</c:v>
                </c:pt>
                <c:pt idx="480">
                  <c:v>9.6</c:v>
                </c:pt>
                <c:pt idx="481">
                  <c:v>9.6199999999999992</c:v>
                </c:pt>
                <c:pt idx="482">
                  <c:v>9.64</c:v>
                </c:pt>
                <c:pt idx="483">
                  <c:v>9.66</c:v>
                </c:pt>
                <c:pt idx="484">
                  <c:v>9.68</c:v>
                </c:pt>
                <c:pt idx="485">
                  <c:v>9.6999999999999993</c:v>
                </c:pt>
                <c:pt idx="486">
                  <c:v>9.7200000000000006</c:v>
                </c:pt>
                <c:pt idx="487">
                  <c:v>9.74</c:v>
                </c:pt>
                <c:pt idx="488">
                  <c:v>9.76</c:v>
                </c:pt>
                <c:pt idx="489">
                  <c:v>9.7799999999999994</c:v>
                </c:pt>
                <c:pt idx="490">
                  <c:v>9.8000000000000007</c:v>
                </c:pt>
                <c:pt idx="491">
                  <c:v>9.82</c:v>
                </c:pt>
                <c:pt idx="492">
                  <c:v>9.84</c:v>
                </c:pt>
                <c:pt idx="493">
                  <c:v>9.86</c:v>
                </c:pt>
                <c:pt idx="494">
                  <c:v>9.8800000000000008</c:v>
                </c:pt>
                <c:pt idx="495">
                  <c:v>9.9</c:v>
                </c:pt>
                <c:pt idx="496">
                  <c:v>9.92</c:v>
                </c:pt>
                <c:pt idx="497">
                  <c:v>9.94</c:v>
                </c:pt>
                <c:pt idx="498">
                  <c:v>9.9600000000000009</c:v>
                </c:pt>
                <c:pt idx="499">
                  <c:v>9.98</c:v>
                </c:pt>
                <c:pt idx="500">
                  <c:v>10</c:v>
                </c:pt>
                <c:pt idx="501">
                  <c:v>10.02</c:v>
                </c:pt>
                <c:pt idx="502">
                  <c:v>10.039999999999999</c:v>
                </c:pt>
                <c:pt idx="503">
                  <c:v>10.06</c:v>
                </c:pt>
                <c:pt idx="504">
                  <c:v>10.08</c:v>
                </c:pt>
                <c:pt idx="505">
                  <c:v>10.1</c:v>
                </c:pt>
                <c:pt idx="506">
                  <c:v>10.119999999999999</c:v>
                </c:pt>
                <c:pt idx="507">
                  <c:v>10.14</c:v>
                </c:pt>
                <c:pt idx="508">
                  <c:v>10.16</c:v>
                </c:pt>
                <c:pt idx="509">
                  <c:v>10.18</c:v>
                </c:pt>
                <c:pt idx="510">
                  <c:v>10.199999999999999</c:v>
                </c:pt>
                <c:pt idx="511">
                  <c:v>10.220000000000001</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14.02</c:v>
                </c:pt>
                <c:pt idx="702">
                  <c:v>14.04</c:v>
                </c:pt>
                <c:pt idx="703">
                  <c:v>14.06</c:v>
                </c:pt>
                <c:pt idx="704">
                  <c:v>14.08</c:v>
                </c:pt>
                <c:pt idx="705">
                  <c:v>14.1</c:v>
                </c:pt>
                <c:pt idx="706">
                  <c:v>14.12</c:v>
                </c:pt>
                <c:pt idx="707">
                  <c:v>14.14</c:v>
                </c:pt>
                <c:pt idx="708">
                  <c:v>14.16</c:v>
                </c:pt>
                <c:pt idx="709">
                  <c:v>14.18</c:v>
                </c:pt>
                <c:pt idx="710">
                  <c:v>14.2</c:v>
                </c:pt>
                <c:pt idx="711">
                  <c:v>14.22</c:v>
                </c:pt>
                <c:pt idx="712">
                  <c:v>14.24</c:v>
                </c:pt>
                <c:pt idx="713">
                  <c:v>14.26</c:v>
                </c:pt>
                <c:pt idx="714">
                  <c:v>14.28</c:v>
                </c:pt>
                <c:pt idx="715">
                  <c:v>14.3</c:v>
                </c:pt>
                <c:pt idx="716">
                  <c:v>14.32</c:v>
                </c:pt>
                <c:pt idx="717">
                  <c:v>14.34</c:v>
                </c:pt>
                <c:pt idx="718">
                  <c:v>14.36</c:v>
                </c:pt>
                <c:pt idx="719">
                  <c:v>14.38</c:v>
                </c:pt>
                <c:pt idx="720">
                  <c:v>14.4</c:v>
                </c:pt>
                <c:pt idx="721">
                  <c:v>14.42</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16.059999999999999</c:v>
                </c:pt>
                <c:pt idx="804">
                  <c:v>16.079999999999998</c:v>
                </c:pt>
                <c:pt idx="805">
                  <c:v>16.100000000000001</c:v>
                </c:pt>
                <c:pt idx="806">
                  <c:v>16.12</c:v>
                </c:pt>
                <c:pt idx="807">
                  <c:v>16.14</c:v>
                </c:pt>
                <c:pt idx="808">
                  <c:v>16.16</c:v>
                </c:pt>
                <c:pt idx="809">
                  <c:v>16.18</c:v>
                </c:pt>
                <c:pt idx="810">
                  <c:v>16.2</c:v>
                </c:pt>
                <c:pt idx="811">
                  <c:v>16.22</c:v>
                </c:pt>
                <c:pt idx="812">
                  <c:v>16.239999999999998</c:v>
                </c:pt>
                <c:pt idx="813">
                  <c:v>16.260000000000002</c:v>
                </c:pt>
                <c:pt idx="814">
                  <c:v>16.28</c:v>
                </c:pt>
                <c:pt idx="815">
                  <c:v>16.3</c:v>
                </c:pt>
                <c:pt idx="816">
                  <c:v>16.32</c:v>
                </c:pt>
                <c:pt idx="817">
                  <c:v>16.34</c:v>
                </c:pt>
                <c:pt idx="818">
                  <c:v>16.36</c:v>
                </c:pt>
                <c:pt idx="819">
                  <c:v>16.38</c:v>
                </c:pt>
                <c:pt idx="820">
                  <c:v>16.399999999999999</c:v>
                </c:pt>
                <c:pt idx="821">
                  <c:v>16.420000000000002</c:v>
                </c:pt>
                <c:pt idx="822">
                  <c:v>16.440000000000001</c:v>
                </c:pt>
                <c:pt idx="823">
                  <c:v>16.46</c:v>
                </c:pt>
                <c:pt idx="824">
                  <c:v>16.48</c:v>
                </c:pt>
                <c:pt idx="825">
                  <c:v>16.5</c:v>
                </c:pt>
                <c:pt idx="826">
                  <c:v>16.52</c:v>
                </c:pt>
                <c:pt idx="827">
                  <c:v>16.54</c:v>
                </c:pt>
                <c:pt idx="828">
                  <c:v>16.559999999999999</c:v>
                </c:pt>
                <c:pt idx="829">
                  <c:v>16.579999999999998</c:v>
                </c:pt>
                <c:pt idx="830">
                  <c:v>16.600000000000001</c:v>
                </c:pt>
                <c:pt idx="831">
                  <c:v>16.62</c:v>
                </c:pt>
                <c:pt idx="832">
                  <c:v>16.64</c:v>
                </c:pt>
                <c:pt idx="833">
                  <c:v>16.66</c:v>
                </c:pt>
                <c:pt idx="834">
                  <c:v>16.68</c:v>
                </c:pt>
                <c:pt idx="835">
                  <c:v>16.7</c:v>
                </c:pt>
                <c:pt idx="836">
                  <c:v>16.72</c:v>
                </c:pt>
                <c:pt idx="837">
                  <c:v>16.739999999999998</c:v>
                </c:pt>
                <c:pt idx="838">
                  <c:v>16.760000000000002</c:v>
                </c:pt>
                <c:pt idx="839">
                  <c:v>16.78</c:v>
                </c:pt>
                <c:pt idx="840">
                  <c:v>16.8</c:v>
                </c:pt>
                <c:pt idx="841">
                  <c:v>16.82</c:v>
                </c:pt>
                <c:pt idx="842">
                  <c:v>16.84</c:v>
                </c:pt>
                <c:pt idx="843">
                  <c:v>16.86</c:v>
                </c:pt>
                <c:pt idx="844">
                  <c:v>16.88</c:v>
                </c:pt>
                <c:pt idx="845">
                  <c:v>16.899999999999999</c:v>
                </c:pt>
                <c:pt idx="846">
                  <c:v>16.920000000000002</c:v>
                </c:pt>
                <c:pt idx="847">
                  <c:v>16.940000000000001</c:v>
                </c:pt>
                <c:pt idx="848">
                  <c:v>16.96</c:v>
                </c:pt>
                <c:pt idx="849">
                  <c:v>16.98</c:v>
                </c:pt>
                <c:pt idx="850">
                  <c:v>17</c:v>
                </c:pt>
                <c:pt idx="851">
                  <c:v>17.02</c:v>
                </c:pt>
                <c:pt idx="852">
                  <c:v>17.04</c:v>
                </c:pt>
                <c:pt idx="853">
                  <c:v>17.059999999999999</c:v>
                </c:pt>
                <c:pt idx="854">
                  <c:v>17.079999999999998</c:v>
                </c:pt>
                <c:pt idx="855">
                  <c:v>17.100000000000001</c:v>
                </c:pt>
                <c:pt idx="856">
                  <c:v>17.12</c:v>
                </c:pt>
                <c:pt idx="857">
                  <c:v>17.14</c:v>
                </c:pt>
                <c:pt idx="858">
                  <c:v>17.16</c:v>
                </c:pt>
                <c:pt idx="859">
                  <c:v>17.18</c:v>
                </c:pt>
                <c:pt idx="860">
                  <c:v>17.2</c:v>
                </c:pt>
                <c:pt idx="861">
                  <c:v>17.22</c:v>
                </c:pt>
                <c:pt idx="862">
                  <c:v>17.239999999999998</c:v>
                </c:pt>
                <c:pt idx="863">
                  <c:v>17.260000000000002</c:v>
                </c:pt>
                <c:pt idx="864">
                  <c:v>17.28</c:v>
                </c:pt>
                <c:pt idx="865">
                  <c:v>17.3</c:v>
                </c:pt>
                <c:pt idx="866">
                  <c:v>17.32</c:v>
                </c:pt>
                <c:pt idx="867">
                  <c:v>17.34</c:v>
                </c:pt>
                <c:pt idx="868">
                  <c:v>17.36</c:v>
                </c:pt>
                <c:pt idx="869">
                  <c:v>17.38</c:v>
                </c:pt>
                <c:pt idx="870">
                  <c:v>17.399999999999999</c:v>
                </c:pt>
                <c:pt idx="871">
                  <c:v>17.420000000000002</c:v>
                </c:pt>
                <c:pt idx="872">
                  <c:v>17.440000000000001</c:v>
                </c:pt>
                <c:pt idx="873">
                  <c:v>17.46</c:v>
                </c:pt>
                <c:pt idx="874">
                  <c:v>17.48</c:v>
                </c:pt>
                <c:pt idx="875">
                  <c:v>17.5</c:v>
                </c:pt>
                <c:pt idx="876">
                  <c:v>17.52</c:v>
                </c:pt>
                <c:pt idx="877">
                  <c:v>17.54</c:v>
                </c:pt>
                <c:pt idx="878">
                  <c:v>17.559999999999999</c:v>
                </c:pt>
                <c:pt idx="879">
                  <c:v>17.579999999999998</c:v>
                </c:pt>
                <c:pt idx="880">
                  <c:v>17.600000000000001</c:v>
                </c:pt>
                <c:pt idx="881">
                  <c:v>17.62</c:v>
                </c:pt>
                <c:pt idx="882">
                  <c:v>17.64</c:v>
                </c:pt>
                <c:pt idx="883">
                  <c:v>17.66</c:v>
                </c:pt>
                <c:pt idx="884">
                  <c:v>17.68</c:v>
                </c:pt>
                <c:pt idx="885">
                  <c:v>17.7</c:v>
                </c:pt>
                <c:pt idx="886">
                  <c:v>17.72</c:v>
                </c:pt>
                <c:pt idx="887">
                  <c:v>17.739999999999998</c:v>
                </c:pt>
                <c:pt idx="888">
                  <c:v>17.760000000000002</c:v>
                </c:pt>
                <c:pt idx="889">
                  <c:v>17.78</c:v>
                </c:pt>
                <c:pt idx="890">
                  <c:v>17.8</c:v>
                </c:pt>
                <c:pt idx="891">
                  <c:v>17.82</c:v>
                </c:pt>
                <c:pt idx="892">
                  <c:v>17.84</c:v>
                </c:pt>
                <c:pt idx="893">
                  <c:v>17.86</c:v>
                </c:pt>
                <c:pt idx="894">
                  <c:v>17.88</c:v>
                </c:pt>
                <c:pt idx="895">
                  <c:v>17.899999999999999</c:v>
                </c:pt>
                <c:pt idx="896">
                  <c:v>17.920000000000002</c:v>
                </c:pt>
                <c:pt idx="897">
                  <c:v>17.940000000000001</c:v>
                </c:pt>
                <c:pt idx="898">
                  <c:v>17.96</c:v>
                </c:pt>
                <c:pt idx="899">
                  <c:v>17.98</c:v>
                </c:pt>
                <c:pt idx="900">
                  <c:v>18</c:v>
                </c:pt>
                <c:pt idx="901">
                  <c:v>18.02</c:v>
                </c:pt>
                <c:pt idx="902">
                  <c:v>18.04</c:v>
                </c:pt>
                <c:pt idx="903">
                  <c:v>18.059999999999999</c:v>
                </c:pt>
                <c:pt idx="904">
                  <c:v>18.079999999999998</c:v>
                </c:pt>
                <c:pt idx="905">
                  <c:v>18.100000000000001</c:v>
                </c:pt>
                <c:pt idx="906">
                  <c:v>18.12</c:v>
                </c:pt>
                <c:pt idx="907">
                  <c:v>18.14</c:v>
                </c:pt>
                <c:pt idx="908">
                  <c:v>18.16</c:v>
                </c:pt>
                <c:pt idx="909">
                  <c:v>18.18</c:v>
                </c:pt>
                <c:pt idx="910">
                  <c:v>18.2</c:v>
                </c:pt>
                <c:pt idx="911">
                  <c:v>18.22</c:v>
                </c:pt>
                <c:pt idx="912">
                  <c:v>18.239999999999998</c:v>
                </c:pt>
                <c:pt idx="913">
                  <c:v>18.260000000000002</c:v>
                </c:pt>
                <c:pt idx="914">
                  <c:v>18.28</c:v>
                </c:pt>
                <c:pt idx="915">
                  <c:v>18.3</c:v>
                </c:pt>
                <c:pt idx="916">
                  <c:v>18.32</c:v>
                </c:pt>
                <c:pt idx="917">
                  <c:v>18.34</c:v>
                </c:pt>
                <c:pt idx="918">
                  <c:v>18.36</c:v>
                </c:pt>
                <c:pt idx="919">
                  <c:v>18.38</c:v>
                </c:pt>
                <c:pt idx="920">
                  <c:v>18.399999999999999</c:v>
                </c:pt>
                <c:pt idx="921">
                  <c:v>18.420000000000002</c:v>
                </c:pt>
                <c:pt idx="922">
                  <c:v>18.440000000000001</c:v>
                </c:pt>
                <c:pt idx="923">
                  <c:v>18.46</c:v>
                </c:pt>
                <c:pt idx="924">
                  <c:v>18.48</c:v>
                </c:pt>
                <c:pt idx="925">
                  <c:v>18.5</c:v>
                </c:pt>
                <c:pt idx="926">
                  <c:v>18.52</c:v>
                </c:pt>
                <c:pt idx="927">
                  <c:v>18.54</c:v>
                </c:pt>
                <c:pt idx="928">
                  <c:v>18.559999999999999</c:v>
                </c:pt>
                <c:pt idx="929">
                  <c:v>18.579999999999998</c:v>
                </c:pt>
                <c:pt idx="930">
                  <c:v>18.600000000000001</c:v>
                </c:pt>
                <c:pt idx="931">
                  <c:v>18.62</c:v>
                </c:pt>
                <c:pt idx="932">
                  <c:v>18.64</c:v>
                </c:pt>
                <c:pt idx="933">
                  <c:v>18.66</c:v>
                </c:pt>
                <c:pt idx="934">
                  <c:v>18.68</c:v>
                </c:pt>
                <c:pt idx="935">
                  <c:v>18.7</c:v>
                </c:pt>
                <c:pt idx="936">
                  <c:v>18.72</c:v>
                </c:pt>
                <c:pt idx="937">
                  <c:v>18.739999999999998</c:v>
                </c:pt>
                <c:pt idx="938">
                  <c:v>18.760000000000002</c:v>
                </c:pt>
                <c:pt idx="939">
                  <c:v>18.78</c:v>
                </c:pt>
                <c:pt idx="940">
                  <c:v>18.8</c:v>
                </c:pt>
                <c:pt idx="941">
                  <c:v>18.82</c:v>
                </c:pt>
                <c:pt idx="942">
                  <c:v>18.84</c:v>
                </c:pt>
                <c:pt idx="943">
                  <c:v>18.86</c:v>
                </c:pt>
                <c:pt idx="944">
                  <c:v>18.88</c:v>
                </c:pt>
                <c:pt idx="945">
                  <c:v>18.899999999999999</c:v>
                </c:pt>
                <c:pt idx="946">
                  <c:v>18.920000000000002</c:v>
                </c:pt>
                <c:pt idx="947">
                  <c:v>18.940000000000001</c:v>
                </c:pt>
                <c:pt idx="948">
                  <c:v>18.96</c:v>
                </c:pt>
                <c:pt idx="949">
                  <c:v>18.98</c:v>
                </c:pt>
                <c:pt idx="950">
                  <c:v>19</c:v>
                </c:pt>
                <c:pt idx="951">
                  <c:v>19.02</c:v>
                </c:pt>
                <c:pt idx="952">
                  <c:v>19.04</c:v>
                </c:pt>
                <c:pt idx="953">
                  <c:v>19.059999999999999</c:v>
                </c:pt>
                <c:pt idx="954">
                  <c:v>19.079999999999998</c:v>
                </c:pt>
                <c:pt idx="955">
                  <c:v>19.100000000000001</c:v>
                </c:pt>
                <c:pt idx="956">
                  <c:v>19.12</c:v>
                </c:pt>
                <c:pt idx="957">
                  <c:v>19.14</c:v>
                </c:pt>
                <c:pt idx="958">
                  <c:v>19.16</c:v>
                </c:pt>
                <c:pt idx="959">
                  <c:v>19.18</c:v>
                </c:pt>
                <c:pt idx="960">
                  <c:v>19.2</c:v>
                </c:pt>
                <c:pt idx="961">
                  <c:v>19.22</c:v>
                </c:pt>
                <c:pt idx="962">
                  <c:v>19.239999999999998</c:v>
                </c:pt>
                <c:pt idx="963">
                  <c:v>19.260000000000002</c:v>
                </c:pt>
                <c:pt idx="964">
                  <c:v>19.28</c:v>
                </c:pt>
                <c:pt idx="965">
                  <c:v>19.3</c:v>
                </c:pt>
                <c:pt idx="966">
                  <c:v>19.32</c:v>
                </c:pt>
                <c:pt idx="967">
                  <c:v>19.34</c:v>
                </c:pt>
                <c:pt idx="968">
                  <c:v>19.36</c:v>
                </c:pt>
                <c:pt idx="969">
                  <c:v>19.38</c:v>
                </c:pt>
                <c:pt idx="970">
                  <c:v>19.399999999999999</c:v>
                </c:pt>
                <c:pt idx="971">
                  <c:v>19.420000000000002</c:v>
                </c:pt>
                <c:pt idx="972">
                  <c:v>19.440000000000001</c:v>
                </c:pt>
                <c:pt idx="973">
                  <c:v>19.46</c:v>
                </c:pt>
                <c:pt idx="974">
                  <c:v>19.48</c:v>
                </c:pt>
                <c:pt idx="975">
                  <c:v>19.5</c:v>
                </c:pt>
                <c:pt idx="976">
                  <c:v>19.52</c:v>
                </c:pt>
                <c:pt idx="977">
                  <c:v>19.54</c:v>
                </c:pt>
                <c:pt idx="978">
                  <c:v>19.559999999999999</c:v>
                </c:pt>
                <c:pt idx="979">
                  <c:v>19.579999999999998</c:v>
                </c:pt>
                <c:pt idx="980">
                  <c:v>19.600000000000001</c:v>
                </c:pt>
                <c:pt idx="981">
                  <c:v>19.62</c:v>
                </c:pt>
                <c:pt idx="982">
                  <c:v>19.64</c:v>
                </c:pt>
                <c:pt idx="983">
                  <c:v>19.66</c:v>
                </c:pt>
                <c:pt idx="984">
                  <c:v>19.68</c:v>
                </c:pt>
                <c:pt idx="985">
                  <c:v>19.7</c:v>
                </c:pt>
                <c:pt idx="986">
                  <c:v>19.72</c:v>
                </c:pt>
                <c:pt idx="987">
                  <c:v>19.739999999999998</c:v>
                </c:pt>
                <c:pt idx="988">
                  <c:v>19.760000000000002</c:v>
                </c:pt>
                <c:pt idx="989">
                  <c:v>19.78</c:v>
                </c:pt>
                <c:pt idx="990">
                  <c:v>19.8</c:v>
                </c:pt>
                <c:pt idx="991">
                  <c:v>19.82</c:v>
                </c:pt>
                <c:pt idx="992">
                  <c:v>19.84</c:v>
                </c:pt>
                <c:pt idx="993">
                  <c:v>19.86</c:v>
                </c:pt>
                <c:pt idx="994">
                  <c:v>19.88</c:v>
                </c:pt>
                <c:pt idx="995">
                  <c:v>19.899999999999999</c:v>
                </c:pt>
                <c:pt idx="996">
                  <c:v>19.920000000000002</c:v>
                </c:pt>
                <c:pt idx="997">
                  <c:v>19.940000000000001</c:v>
                </c:pt>
                <c:pt idx="998">
                  <c:v>19.96</c:v>
                </c:pt>
                <c:pt idx="999">
                  <c:v>19.98</c:v>
                </c:pt>
                <c:pt idx="1000">
                  <c:v>20</c:v>
                </c:pt>
                <c:pt idx="1001">
                  <c:v>20.02</c:v>
                </c:pt>
                <c:pt idx="1002">
                  <c:v>20.04</c:v>
                </c:pt>
                <c:pt idx="1003">
                  <c:v>20.059999999999999</c:v>
                </c:pt>
                <c:pt idx="1004">
                  <c:v>20.079999999999998</c:v>
                </c:pt>
                <c:pt idx="1005">
                  <c:v>20.100000000000001</c:v>
                </c:pt>
                <c:pt idx="1006">
                  <c:v>20.12</c:v>
                </c:pt>
                <c:pt idx="1007">
                  <c:v>20.14</c:v>
                </c:pt>
                <c:pt idx="1008">
                  <c:v>20.16</c:v>
                </c:pt>
                <c:pt idx="1009">
                  <c:v>20.18</c:v>
                </c:pt>
              </c:numCache>
            </c:numRef>
          </c:xVal>
          <c:yVal>
            <c:numRef>
              <c:f>LiCl_NaCl_Comp_35_65_temp_750_T!$B$1:$B$1010</c:f>
              <c:numCache>
                <c:formatCode>General</c:formatCode>
                <c:ptCount val="1010"/>
                <c:pt idx="0">
                  <c:v>731.22550999999999</c:v>
                </c:pt>
                <c:pt idx="1">
                  <c:v>731.43152599999996</c:v>
                </c:pt>
                <c:pt idx="2">
                  <c:v>731.30575999999996</c:v>
                </c:pt>
                <c:pt idx="3">
                  <c:v>731.41006100000004</c:v>
                </c:pt>
                <c:pt idx="4">
                  <c:v>731.41680299999996</c:v>
                </c:pt>
                <c:pt idx="5">
                  <c:v>731.46385299999997</c:v>
                </c:pt>
                <c:pt idx="6">
                  <c:v>731.52693399999998</c:v>
                </c:pt>
                <c:pt idx="7">
                  <c:v>731.47904900000003</c:v>
                </c:pt>
                <c:pt idx="8">
                  <c:v>731.62875499999996</c:v>
                </c:pt>
                <c:pt idx="9">
                  <c:v>731.60424399999999</c:v>
                </c:pt>
                <c:pt idx="10">
                  <c:v>731.69308999999998</c:v>
                </c:pt>
                <c:pt idx="11">
                  <c:v>731.66715199999999</c:v>
                </c:pt>
                <c:pt idx="12">
                  <c:v>731.60551599999997</c:v>
                </c:pt>
                <c:pt idx="13">
                  <c:v>731.76703699999996</c:v>
                </c:pt>
                <c:pt idx="14">
                  <c:v>731.49049300000001</c:v>
                </c:pt>
                <c:pt idx="15">
                  <c:v>731.58222899999998</c:v>
                </c:pt>
                <c:pt idx="16">
                  <c:v>731.67154200000004</c:v>
                </c:pt>
                <c:pt idx="17">
                  <c:v>731.72422500000005</c:v>
                </c:pt>
                <c:pt idx="18">
                  <c:v>731.67677400000002</c:v>
                </c:pt>
                <c:pt idx="19">
                  <c:v>731.75974099999996</c:v>
                </c:pt>
                <c:pt idx="20">
                  <c:v>731.83705199999997</c:v>
                </c:pt>
                <c:pt idx="21">
                  <c:v>731.71530700000005</c:v>
                </c:pt>
                <c:pt idx="22">
                  <c:v>731.65310999999997</c:v>
                </c:pt>
                <c:pt idx="23">
                  <c:v>731.75507000000005</c:v>
                </c:pt>
                <c:pt idx="24">
                  <c:v>731.64759800000002</c:v>
                </c:pt>
                <c:pt idx="25">
                  <c:v>731.68154500000003</c:v>
                </c:pt>
                <c:pt idx="26">
                  <c:v>731.80649800000003</c:v>
                </c:pt>
                <c:pt idx="27">
                  <c:v>731.86190399999998</c:v>
                </c:pt>
                <c:pt idx="28">
                  <c:v>731.71540600000003</c:v>
                </c:pt>
                <c:pt idx="29">
                  <c:v>731.87313300000005</c:v>
                </c:pt>
                <c:pt idx="30">
                  <c:v>731.93798100000004</c:v>
                </c:pt>
                <c:pt idx="31">
                  <c:v>731.87988299999995</c:v>
                </c:pt>
                <c:pt idx="32">
                  <c:v>731.96338100000003</c:v>
                </c:pt>
                <c:pt idx="33">
                  <c:v>731.88023399999997</c:v>
                </c:pt>
                <c:pt idx="34">
                  <c:v>731.95275700000002</c:v>
                </c:pt>
                <c:pt idx="35">
                  <c:v>732.043363</c:v>
                </c:pt>
                <c:pt idx="36">
                  <c:v>732.03330100000005</c:v>
                </c:pt>
                <c:pt idx="37">
                  <c:v>731.970732</c:v>
                </c:pt>
                <c:pt idx="38">
                  <c:v>732.01072899999997</c:v>
                </c:pt>
                <c:pt idx="39">
                  <c:v>731.92383199999995</c:v>
                </c:pt>
                <c:pt idx="40">
                  <c:v>731.86393199999998</c:v>
                </c:pt>
                <c:pt idx="41">
                  <c:v>732.01407400000005</c:v>
                </c:pt>
                <c:pt idx="42">
                  <c:v>731.97777099999996</c:v>
                </c:pt>
                <c:pt idx="43">
                  <c:v>732.01364699999999</c:v>
                </c:pt>
                <c:pt idx="44">
                  <c:v>731.92589099999998</c:v>
                </c:pt>
                <c:pt idx="45">
                  <c:v>732.03925300000003</c:v>
                </c:pt>
                <c:pt idx="46">
                  <c:v>732.09664999999995</c:v>
                </c:pt>
                <c:pt idx="47">
                  <c:v>732.04770599999995</c:v>
                </c:pt>
                <c:pt idx="48">
                  <c:v>732.02283699999998</c:v>
                </c:pt>
                <c:pt idx="49">
                  <c:v>732.04943700000001</c:v>
                </c:pt>
                <c:pt idx="50">
                  <c:v>732.11035400000003</c:v>
                </c:pt>
                <c:pt idx="51">
                  <c:v>732.03946199999996</c:v>
                </c:pt>
                <c:pt idx="52">
                  <c:v>732.09060299999999</c:v>
                </c:pt>
                <c:pt idx="53">
                  <c:v>732.11601599999995</c:v>
                </c:pt>
                <c:pt idx="54">
                  <c:v>732.17875500000002</c:v>
                </c:pt>
                <c:pt idx="55">
                  <c:v>732.20748700000001</c:v>
                </c:pt>
                <c:pt idx="56">
                  <c:v>732.08764499999995</c:v>
                </c:pt>
                <c:pt idx="57">
                  <c:v>732.30309499999998</c:v>
                </c:pt>
                <c:pt idx="58">
                  <c:v>732.19102099999998</c:v>
                </c:pt>
                <c:pt idx="59">
                  <c:v>732.12634800000001</c:v>
                </c:pt>
                <c:pt idx="60">
                  <c:v>732.11862799999994</c:v>
                </c:pt>
                <c:pt idx="61">
                  <c:v>732.336726</c:v>
                </c:pt>
                <c:pt idx="62">
                  <c:v>732.08834999999999</c:v>
                </c:pt>
                <c:pt idx="63">
                  <c:v>732.21368299999995</c:v>
                </c:pt>
                <c:pt idx="64">
                  <c:v>732.15635999999995</c:v>
                </c:pt>
                <c:pt idx="65">
                  <c:v>732.05854999999997</c:v>
                </c:pt>
                <c:pt idx="66">
                  <c:v>732.18291599999998</c:v>
                </c:pt>
                <c:pt idx="67">
                  <c:v>732.29855099999997</c:v>
                </c:pt>
                <c:pt idx="68">
                  <c:v>732.21078699999998</c:v>
                </c:pt>
                <c:pt idx="69">
                  <c:v>732.13048400000002</c:v>
                </c:pt>
                <c:pt idx="70">
                  <c:v>732.18973200000005</c:v>
                </c:pt>
                <c:pt idx="71">
                  <c:v>732.17667800000004</c:v>
                </c:pt>
                <c:pt idx="72">
                  <c:v>732.22985000000006</c:v>
                </c:pt>
                <c:pt idx="73">
                  <c:v>732.19950600000004</c:v>
                </c:pt>
                <c:pt idx="74">
                  <c:v>732.24946899999998</c:v>
                </c:pt>
                <c:pt idx="75">
                  <c:v>732.29440299999999</c:v>
                </c:pt>
                <c:pt idx="76">
                  <c:v>732.32918500000005</c:v>
                </c:pt>
                <c:pt idx="77">
                  <c:v>732.25048900000002</c:v>
                </c:pt>
                <c:pt idx="78">
                  <c:v>732.32946500000003</c:v>
                </c:pt>
                <c:pt idx="79">
                  <c:v>732.24187700000004</c:v>
                </c:pt>
                <c:pt idx="80">
                  <c:v>732.28211399999998</c:v>
                </c:pt>
                <c:pt idx="81">
                  <c:v>732.30315199999995</c:v>
                </c:pt>
                <c:pt idx="82">
                  <c:v>732.18633899999998</c:v>
                </c:pt>
                <c:pt idx="83">
                  <c:v>732.25817700000005</c:v>
                </c:pt>
                <c:pt idx="84">
                  <c:v>732.247434</c:v>
                </c:pt>
                <c:pt idx="85">
                  <c:v>732.26556900000003</c:v>
                </c:pt>
                <c:pt idx="86">
                  <c:v>732.41073300000005</c:v>
                </c:pt>
                <c:pt idx="87">
                  <c:v>732.34467400000005</c:v>
                </c:pt>
                <c:pt idx="88">
                  <c:v>732.38512700000001</c:v>
                </c:pt>
                <c:pt idx="89">
                  <c:v>732.26167099999998</c:v>
                </c:pt>
                <c:pt idx="90">
                  <c:v>732.27068799999995</c:v>
                </c:pt>
                <c:pt idx="91">
                  <c:v>732.32751599999995</c:v>
                </c:pt>
                <c:pt idx="92">
                  <c:v>732.451458</c:v>
                </c:pt>
                <c:pt idx="93">
                  <c:v>732.34818600000006</c:v>
                </c:pt>
                <c:pt idx="94">
                  <c:v>732.42071899999996</c:v>
                </c:pt>
                <c:pt idx="95">
                  <c:v>732.35463700000003</c:v>
                </c:pt>
                <c:pt idx="96">
                  <c:v>732.34600799999998</c:v>
                </c:pt>
                <c:pt idx="97">
                  <c:v>732.40969500000006</c:v>
                </c:pt>
                <c:pt idx="98">
                  <c:v>732.43624999999997</c:v>
                </c:pt>
                <c:pt idx="99">
                  <c:v>732.53101900000001</c:v>
                </c:pt>
                <c:pt idx="100">
                  <c:v>732.45503900000006</c:v>
                </c:pt>
                <c:pt idx="101">
                  <c:v>732.39966600000002</c:v>
                </c:pt>
                <c:pt idx="102">
                  <c:v>732.44811500000003</c:v>
                </c:pt>
                <c:pt idx="103">
                  <c:v>732.42770499999995</c:v>
                </c:pt>
                <c:pt idx="104">
                  <c:v>732.46502599999997</c:v>
                </c:pt>
                <c:pt idx="105">
                  <c:v>732.20574999999997</c:v>
                </c:pt>
                <c:pt idx="106">
                  <c:v>732.41551400000003</c:v>
                </c:pt>
                <c:pt idx="107">
                  <c:v>732.51962900000001</c:v>
                </c:pt>
                <c:pt idx="108">
                  <c:v>732.44075799999996</c:v>
                </c:pt>
                <c:pt idx="109">
                  <c:v>732.545706</c:v>
                </c:pt>
                <c:pt idx="110">
                  <c:v>732.34057099999995</c:v>
                </c:pt>
                <c:pt idx="111">
                  <c:v>732.45897100000002</c:v>
                </c:pt>
                <c:pt idx="112">
                  <c:v>732.53268800000001</c:v>
                </c:pt>
                <c:pt idx="113">
                  <c:v>732.44297600000004</c:v>
                </c:pt>
                <c:pt idx="114">
                  <c:v>732.46280200000001</c:v>
                </c:pt>
                <c:pt idx="115">
                  <c:v>732.41116299999999</c:v>
                </c:pt>
                <c:pt idx="116">
                  <c:v>732.48718699999995</c:v>
                </c:pt>
                <c:pt idx="117">
                  <c:v>732.68862000000001</c:v>
                </c:pt>
                <c:pt idx="118">
                  <c:v>732.45042699999999</c:v>
                </c:pt>
                <c:pt idx="119">
                  <c:v>732.41203800000005</c:v>
                </c:pt>
                <c:pt idx="120">
                  <c:v>732.38442399999997</c:v>
                </c:pt>
                <c:pt idx="121">
                  <c:v>732.43092999999999</c:v>
                </c:pt>
                <c:pt idx="122">
                  <c:v>732.52999899999998</c:v>
                </c:pt>
                <c:pt idx="123">
                  <c:v>732.46584700000005</c:v>
                </c:pt>
                <c:pt idx="124">
                  <c:v>732.56385799999998</c:v>
                </c:pt>
                <c:pt idx="125">
                  <c:v>732.45667100000003</c:v>
                </c:pt>
                <c:pt idx="126">
                  <c:v>732.494641</c:v>
                </c:pt>
                <c:pt idx="127">
                  <c:v>732.63316999999995</c:v>
                </c:pt>
                <c:pt idx="128">
                  <c:v>732.64872800000001</c:v>
                </c:pt>
                <c:pt idx="129">
                  <c:v>732.54299500000002</c:v>
                </c:pt>
                <c:pt idx="130">
                  <c:v>732.47327900000005</c:v>
                </c:pt>
                <c:pt idx="131">
                  <c:v>732.37139999999999</c:v>
                </c:pt>
                <c:pt idx="132">
                  <c:v>732.62542199999996</c:v>
                </c:pt>
                <c:pt idx="133">
                  <c:v>732.64443000000006</c:v>
                </c:pt>
                <c:pt idx="134">
                  <c:v>732.519544</c:v>
                </c:pt>
                <c:pt idx="135">
                  <c:v>732.46294899999998</c:v>
                </c:pt>
                <c:pt idx="136">
                  <c:v>732.53307800000005</c:v>
                </c:pt>
                <c:pt idx="137">
                  <c:v>732.69848200000001</c:v>
                </c:pt>
                <c:pt idx="138">
                  <c:v>732.57803000000001</c:v>
                </c:pt>
                <c:pt idx="139">
                  <c:v>732.69082700000001</c:v>
                </c:pt>
                <c:pt idx="140">
                  <c:v>732.50289999999995</c:v>
                </c:pt>
                <c:pt idx="141">
                  <c:v>732.52888800000005</c:v>
                </c:pt>
                <c:pt idx="142">
                  <c:v>732.541428</c:v>
                </c:pt>
                <c:pt idx="143">
                  <c:v>732.73352499999999</c:v>
                </c:pt>
                <c:pt idx="144">
                  <c:v>732.72159899999997</c:v>
                </c:pt>
                <c:pt idx="145">
                  <c:v>732.45733399999995</c:v>
                </c:pt>
                <c:pt idx="146">
                  <c:v>732.58110099999999</c:v>
                </c:pt>
                <c:pt idx="147">
                  <c:v>732.671739</c:v>
                </c:pt>
                <c:pt idx="148">
                  <c:v>732.70612700000004</c:v>
                </c:pt>
                <c:pt idx="149">
                  <c:v>732.538816</c:v>
                </c:pt>
                <c:pt idx="150">
                  <c:v>732.38204099999996</c:v>
                </c:pt>
                <c:pt idx="151">
                  <c:v>732.46752500000002</c:v>
                </c:pt>
                <c:pt idx="152">
                  <c:v>732.62256000000002</c:v>
                </c:pt>
                <c:pt idx="153">
                  <c:v>732.65818200000001</c:v>
                </c:pt>
                <c:pt idx="154">
                  <c:v>732.54675099999997</c:v>
                </c:pt>
                <c:pt idx="155">
                  <c:v>732.49343699999997</c:v>
                </c:pt>
                <c:pt idx="156">
                  <c:v>732.63592100000005</c:v>
                </c:pt>
                <c:pt idx="157">
                  <c:v>732.53160500000001</c:v>
                </c:pt>
                <c:pt idx="158">
                  <c:v>732.74292500000001</c:v>
                </c:pt>
                <c:pt idx="159">
                  <c:v>732.63736600000004</c:v>
                </c:pt>
                <c:pt idx="160">
                  <c:v>732.46941500000003</c:v>
                </c:pt>
                <c:pt idx="161">
                  <c:v>732.72372700000005</c:v>
                </c:pt>
                <c:pt idx="162">
                  <c:v>732.66928600000006</c:v>
                </c:pt>
                <c:pt idx="163">
                  <c:v>732.719695</c:v>
                </c:pt>
                <c:pt idx="164">
                  <c:v>732.65889300000003</c:v>
                </c:pt>
                <c:pt idx="165">
                  <c:v>732.57266900000002</c:v>
                </c:pt>
                <c:pt idx="166">
                  <c:v>732.58042699999999</c:v>
                </c:pt>
                <c:pt idx="167">
                  <c:v>732.61114699999996</c:v>
                </c:pt>
                <c:pt idx="168">
                  <c:v>732.77694799999995</c:v>
                </c:pt>
                <c:pt idx="169">
                  <c:v>732.74836800000003</c:v>
                </c:pt>
                <c:pt idx="170">
                  <c:v>732.62693400000001</c:v>
                </c:pt>
                <c:pt idx="171">
                  <c:v>732.50632199999995</c:v>
                </c:pt>
                <c:pt idx="172">
                  <c:v>732.54318699999999</c:v>
                </c:pt>
                <c:pt idx="173">
                  <c:v>732.63328899999999</c:v>
                </c:pt>
                <c:pt idx="174">
                  <c:v>732.74093100000005</c:v>
                </c:pt>
                <c:pt idx="175">
                  <c:v>732.74604799999997</c:v>
                </c:pt>
                <c:pt idx="176">
                  <c:v>732.64413999999999</c:v>
                </c:pt>
                <c:pt idx="177">
                  <c:v>732.89194499999996</c:v>
                </c:pt>
                <c:pt idx="178">
                  <c:v>732.71317299999998</c:v>
                </c:pt>
                <c:pt idx="179">
                  <c:v>732.72098100000005</c:v>
                </c:pt>
                <c:pt idx="180">
                  <c:v>732.59294399999999</c:v>
                </c:pt>
                <c:pt idx="181">
                  <c:v>732.69272799999999</c:v>
                </c:pt>
                <c:pt idx="182">
                  <c:v>732.74250900000004</c:v>
                </c:pt>
                <c:pt idx="183">
                  <c:v>732.75814300000002</c:v>
                </c:pt>
                <c:pt idx="184">
                  <c:v>732.63137400000005</c:v>
                </c:pt>
                <c:pt idx="185">
                  <c:v>732.77341999999999</c:v>
                </c:pt>
                <c:pt idx="186">
                  <c:v>732.76688999999999</c:v>
                </c:pt>
                <c:pt idx="187">
                  <c:v>732.62984100000006</c:v>
                </c:pt>
                <c:pt idx="188">
                  <c:v>732.83316400000001</c:v>
                </c:pt>
                <c:pt idx="189">
                  <c:v>732.566281</c:v>
                </c:pt>
                <c:pt idx="190">
                  <c:v>732.597939</c:v>
                </c:pt>
                <c:pt idx="191">
                  <c:v>732.59634400000004</c:v>
                </c:pt>
                <c:pt idx="192">
                  <c:v>732.66756599999997</c:v>
                </c:pt>
                <c:pt idx="193">
                  <c:v>732.83070499999997</c:v>
                </c:pt>
                <c:pt idx="194">
                  <c:v>732.82821999999999</c:v>
                </c:pt>
                <c:pt idx="195">
                  <c:v>732.646299</c:v>
                </c:pt>
                <c:pt idx="196">
                  <c:v>732.77946999999995</c:v>
                </c:pt>
                <c:pt idx="197">
                  <c:v>732.83005000000003</c:v>
                </c:pt>
                <c:pt idx="198">
                  <c:v>732.77338399999996</c:v>
                </c:pt>
                <c:pt idx="199">
                  <c:v>732.841902</c:v>
                </c:pt>
                <c:pt idx="200">
                  <c:v>732.69088099999999</c:v>
                </c:pt>
                <c:pt idx="201">
                  <c:v>732.68987800000002</c:v>
                </c:pt>
                <c:pt idx="202">
                  <c:v>732.62556600000005</c:v>
                </c:pt>
                <c:pt idx="203">
                  <c:v>732.776477</c:v>
                </c:pt>
                <c:pt idx="204">
                  <c:v>732.65711399999998</c:v>
                </c:pt>
                <c:pt idx="205">
                  <c:v>732.68943899999999</c:v>
                </c:pt>
                <c:pt idx="206">
                  <c:v>732.76247799999999</c:v>
                </c:pt>
                <c:pt idx="207">
                  <c:v>732.73975499999995</c:v>
                </c:pt>
                <c:pt idx="208">
                  <c:v>732.83928700000001</c:v>
                </c:pt>
                <c:pt idx="209">
                  <c:v>732.77723100000003</c:v>
                </c:pt>
                <c:pt idx="210">
                  <c:v>732.82144000000005</c:v>
                </c:pt>
                <c:pt idx="211">
                  <c:v>732.86024499999996</c:v>
                </c:pt>
                <c:pt idx="212">
                  <c:v>732.77104599999996</c:v>
                </c:pt>
                <c:pt idx="213">
                  <c:v>732.82495300000005</c:v>
                </c:pt>
                <c:pt idx="214">
                  <c:v>732.77603799999997</c:v>
                </c:pt>
                <c:pt idx="215">
                  <c:v>732.77965600000005</c:v>
                </c:pt>
                <c:pt idx="216">
                  <c:v>732.70247400000005</c:v>
                </c:pt>
                <c:pt idx="217">
                  <c:v>732.84131300000001</c:v>
                </c:pt>
                <c:pt idx="218">
                  <c:v>732.83639700000003</c:v>
                </c:pt>
                <c:pt idx="219">
                  <c:v>732.92276200000003</c:v>
                </c:pt>
                <c:pt idx="220">
                  <c:v>732.87097800000004</c:v>
                </c:pt>
                <c:pt idx="221">
                  <c:v>732.73632099999998</c:v>
                </c:pt>
                <c:pt idx="222">
                  <c:v>732.77306599999997</c:v>
                </c:pt>
                <c:pt idx="223">
                  <c:v>732.92046900000003</c:v>
                </c:pt>
                <c:pt idx="224">
                  <c:v>732.899137</c:v>
                </c:pt>
                <c:pt idx="225">
                  <c:v>732.76782700000001</c:v>
                </c:pt>
                <c:pt idx="226">
                  <c:v>732.75390500000003</c:v>
                </c:pt>
                <c:pt idx="227">
                  <c:v>732.76035300000001</c:v>
                </c:pt>
                <c:pt idx="228">
                  <c:v>732.77875500000005</c:v>
                </c:pt>
                <c:pt idx="229">
                  <c:v>732.76989000000003</c:v>
                </c:pt>
                <c:pt idx="230">
                  <c:v>732.81321700000001</c:v>
                </c:pt>
                <c:pt idx="231">
                  <c:v>732.87000399999999</c:v>
                </c:pt>
                <c:pt idx="232">
                  <c:v>732.81197399999996</c:v>
                </c:pt>
                <c:pt idx="233">
                  <c:v>732.77115900000001</c:v>
                </c:pt>
                <c:pt idx="234">
                  <c:v>732.86425199999996</c:v>
                </c:pt>
                <c:pt idx="235">
                  <c:v>732.78409599999998</c:v>
                </c:pt>
                <c:pt idx="236">
                  <c:v>732.801108</c:v>
                </c:pt>
                <c:pt idx="237">
                  <c:v>732.83489299999997</c:v>
                </c:pt>
                <c:pt idx="238">
                  <c:v>732.96867699999996</c:v>
                </c:pt>
                <c:pt idx="239">
                  <c:v>732.832629</c:v>
                </c:pt>
                <c:pt idx="240">
                  <c:v>732.69377599999996</c:v>
                </c:pt>
                <c:pt idx="241">
                  <c:v>732.70723699999996</c:v>
                </c:pt>
                <c:pt idx="242">
                  <c:v>732.78144199999997</c:v>
                </c:pt>
                <c:pt idx="243">
                  <c:v>732.84397300000001</c:v>
                </c:pt>
                <c:pt idx="244">
                  <c:v>732.77628800000002</c:v>
                </c:pt>
                <c:pt idx="245">
                  <c:v>732.77850599999999</c:v>
                </c:pt>
                <c:pt idx="246">
                  <c:v>732.840239</c:v>
                </c:pt>
                <c:pt idx="247">
                  <c:v>732.75757599999997</c:v>
                </c:pt>
                <c:pt idx="248">
                  <c:v>732.86156600000004</c:v>
                </c:pt>
                <c:pt idx="249">
                  <c:v>732.891166</c:v>
                </c:pt>
                <c:pt idx="250">
                  <c:v>732.73974099999998</c:v>
                </c:pt>
                <c:pt idx="251">
                  <c:v>732.88228400000003</c:v>
                </c:pt>
                <c:pt idx="252">
                  <c:v>732.88823400000001</c:v>
                </c:pt>
                <c:pt idx="253">
                  <c:v>732.95954200000006</c:v>
                </c:pt>
                <c:pt idx="254">
                  <c:v>732.95556999999997</c:v>
                </c:pt>
                <c:pt idx="255">
                  <c:v>732.73455000000001</c:v>
                </c:pt>
                <c:pt idx="256">
                  <c:v>732.82124099999999</c:v>
                </c:pt>
                <c:pt idx="257">
                  <c:v>732.79067199999997</c:v>
                </c:pt>
                <c:pt idx="258">
                  <c:v>733.05475799999999</c:v>
                </c:pt>
                <c:pt idx="259">
                  <c:v>732.84844499999997</c:v>
                </c:pt>
                <c:pt idx="260">
                  <c:v>732.88206500000001</c:v>
                </c:pt>
                <c:pt idx="261">
                  <c:v>732.80131200000005</c:v>
                </c:pt>
                <c:pt idx="262">
                  <c:v>732.93363899999997</c:v>
                </c:pt>
                <c:pt idx="263">
                  <c:v>732.89477899999997</c:v>
                </c:pt>
                <c:pt idx="264">
                  <c:v>732.86763800000006</c:v>
                </c:pt>
                <c:pt idx="265">
                  <c:v>732.90753199999995</c:v>
                </c:pt>
                <c:pt idx="266">
                  <c:v>732.82754599999998</c:v>
                </c:pt>
                <c:pt idx="267">
                  <c:v>732.82730800000002</c:v>
                </c:pt>
                <c:pt idx="268">
                  <c:v>732.91155800000001</c:v>
                </c:pt>
                <c:pt idx="269">
                  <c:v>732.83323199999995</c:v>
                </c:pt>
                <c:pt idx="270">
                  <c:v>732.84211500000004</c:v>
                </c:pt>
                <c:pt idx="271">
                  <c:v>732.81527700000004</c:v>
                </c:pt>
                <c:pt idx="272">
                  <c:v>732.82319900000005</c:v>
                </c:pt>
                <c:pt idx="273">
                  <c:v>732.88648799999999</c:v>
                </c:pt>
                <c:pt idx="274">
                  <c:v>732.923002</c:v>
                </c:pt>
                <c:pt idx="275">
                  <c:v>732.81344999999999</c:v>
                </c:pt>
                <c:pt idx="276">
                  <c:v>732.82969900000001</c:v>
                </c:pt>
                <c:pt idx="277">
                  <c:v>732.79610400000001</c:v>
                </c:pt>
                <c:pt idx="278">
                  <c:v>732.90344300000004</c:v>
                </c:pt>
                <c:pt idx="279">
                  <c:v>732.92573700000003</c:v>
                </c:pt>
                <c:pt idx="280">
                  <c:v>732.93336699999998</c:v>
                </c:pt>
                <c:pt idx="281">
                  <c:v>732.89544999999998</c:v>
                </c:pt>
                <c:pt idx="282">
                  <c:v>732.90680699999996</c:v>
                </c:pt>
                <c:pt idx="283">
                  <c:v>732.94705799999997</c:v>
                </c:pt>
                <c:pt idx="284">
                  <c:v>732.83999300000005</c:v>
                </c:pt>
                <c:pt idx="285">
                  <c:v>732.88083300000005</c:v>
                </c:pt>
                <c:pt idx="286">
                  <c:v>732.78268000000003</c:v>
                </c:pt>
                <c:pt idx="287">
                  <c:v>732.83085500000004</c:v>
                </c:pt>
                <c:pt idx="288">
                  <c:v>732.76448700000003</c:v>
                </c:pt>
                <c:pt idx="289">
                  <c:v>732.87579500000004</c:v>
                </c:pt>
                <c:pt idx="290">
                  <c:v>732.818309</c:v>
                </c:pt>
                <c:pt idx="291">
                  <c:v>732.89861499999995</c:v>
                </c:pt>
                <c:pt idx="292">
                  <c:v>732.88876900000002</c:v>
                </c:pt>
                <c:pt idx="293">
                  <c:v>732.98</c:v>
                </c:pt>
                <c:pt idx="294">
                  <c:v>732.90070400000002</c:v>
                </c:pt>
                <c:pt idx="295">
                  <c:v>732.99020299999995</c:v>
                </c:pt>
                <c:pt idx="296">
                  <c:v>732.87885500000004</c:v>
                </c:pt>
                <c:pt idx="297">
                  <c:v>732.92111799999998</c:v>
                </c:pt>
                <c:pt idx="298">
                  <c:v>732.86372500000004</c:v>
                </c:pt>
                <c:pt idx="299">
                  <c:v>732.88441399999999</c:v>
                </c:pt>
                <c:pt idx="300">
                  <c:v>732.91754000000003</c:v>
                </c:pt>
                <c:pt idx="301">
                  <c:v>732.93935699999997</c:v>
                </c:pt>
                <c:pt idx="302">
                  <c:v>732.83267999999998</c:v>
                </c:pt>
                <c:pt idx="303">
                  <c:v>732.92378699999995</c:v>
                </c:pt>
                <c:pt idx="304">
                  <c:v>732.87149099999999</c:v>
                </c:pt>
                <c:pt idx="305">
                  <c:v>732.94997699999999</c:v>
                </c:pt>
                <c:pt idx="306">
                  <c:v>732.80523600000004</c:v>
                </c:pt>
                <c:pt idx="307">
                  <c:v>732.88660500000003</c:v>
                </c:pt>
                <c:pt idx="308">
                  <c:v>732.80003399999998</c:v>
                </c:pt>
                <c:pt idx="309">
                  <c:v>732.90164100000004</c:v>
                </c:pt>
                <c:pt idx="310">
                  <c:v>732.82599000000005</c:v>
                </c:pt>
                <c:pt idx="311">
                  <c:v>732.81902000000002</c:v>
                </c:pt>
                <c:pt idx="312">
                  <c:v>732.85437999999999</c:v>
                </c:pt>
                <c:pt idx="313">
                  <c:v>732.79899999999998</c:v>
                </c:pt>
                <c:pt idx="314">
                  <c:v>732.79818899999998</c:v>
                </c:pt>
                <c:pt idx="315">
                  <c:v>732.82955500000003</c:v>
                </c:pt>
                <c:pt idx="316">
                  <c:v>732.88772100000006</c:v>
                </c:pt>
                <c:pt idx="317">
                  <c:v>732.90959699999996</c:v>
                </c:pt>
                <c:pt idx="318">
                  <c:v>732.93486600000006</c:v>
                </c:pt>
                <c:pt idx="319">
                  <c:v>732.73371999999995</c:v>
                </c:pt>
                <c:pt idx="320">
                  <c:v>732.84628499999997</c:v>
                </c:pt>
                <c:pt idx="321">
                  <c:v>732.89395999999999</c:v>
                </c:pt>
                <c:pt idx="322">
                  <c:v>732.91904699999998</c:v>
                </c:pt>
                <c:pt idx="323">
                  <c:v>732.87917200000004</c:v>
                </c:pt>
                <c:pt idx="324">
                  <c:v>732.94662200000005</c:v>
                </c:pt>
                <c:pt idx="325">
                  <c:v>732.85452599999996</c:v>
                </c:pt>
                <c:pt idx="326">
                  <c:v>732.91515700000002</c:v>
                </c:pt>
                <c:pt idx="327">
                  <c:v>732.89216899999997</c:v>
                </c:pt>
                <c:pt idx="328">
                  <c:v>732.96521800000005</c:v>
                </c:pt>
                <c:pt idx="329">
                  <c:v>732.85476900000003</c:v>
                </c:pt>
                <c:pt idx="330">
                  <c:v>732.94648299999994</c:v>
                </c:pt>
                <c:pt idx="331">
                  <c:v>732.90973099999997</c:v>
                </c:pt>
                <c:pt idx="332">
                  <c:v>732.84494500000005</c:v>
                </c:pt>
                <c:pt idx="333">
                  <c:v>733.051964</c:v>
                </c:pt>
                <c:pt idx="334">
                  <c:v>732.91661299999998</c:v>
                </c:pt>
                <c:pt idx="335">
                  <c:v>732.88237700000002</c:v>
                </c:pt>
                <c:pt idx="336">
                  <c:v>732.98531200000002</c:v>
                </c:pt>
                <c:pt idx="337">
                  <c:v>732.99900400000001</c:v>
                </c:pt>
                <c:pt idx="338">
                  <c:v>732.91715399999998</c:v>
                </c:pt>
                <c:pt idx="339">
                  <c:v>732.96816799999999</c:v>
                </c:pt>
                <c:pt idx="340">
                  <c:v>732.96747300000004</c:v>
                </c:pt>
                <c:pt idx="341">
                  <c:v>732.96086000000003</c:v>
                </c:pt>
                <c:pt idx="342">
                  <c:v>732.92142999999999</c:v>
                </c:pt>
                <c:pt idx="343">
                  <c:v>732.95828100000006</c:v>
                </c:pt>
                <c:pt idx="344">
                  <c:v>732.88505499999997</c:v>
                </c:pt>
                <c:pt idx="345">
                  <c:v>733.02170799999999</c:v>
                </c:pt>
                <c:pt idx="346">
                  <c:v>732.93873099999996</c:v>
                </c:pt>
                <c:pt idx="347">
                  <c:v>732.99195699999996</c:v>
                </c:pt>
                <c:pt idx="348">
                  <c:v>733.02982299999996</c:v>
                </c:pt>
                <c:pt idx="349">
                  <c:v>732.86533499999996</c:v>
                </c:pt>
                <c:pt idx="350">
                  <c:v>732.99759500000005</c:v>
                </c:pt>
                <c:pt idx="351">
                  <c:v>733.03756999999996</c:v>
                </c:pt>
                <c:pt idx="352">
                  <c:v>732.94807000000003</c:v>
                </c:pt>
                <c:pt idx="353">
                  <c:v>732.92761800000005</c:v>
                </c:pt>
                <c:pt idx="354">
                  <c:v>732.95702000000006</c:v>
                </c:pt>
                <c:pt idx="355">
                  <c:v>732.95313299999998</c:v>
                </c:pt>
                <c:pt idx="356">
                  <c:v>732.91780300000005</c:v>
                </c:pt>
                <c:pt idx="357">
                  <c:v>732.92127100000005</c:v>
                </c:pt>
                <c:pt idx="358">
                  <c:v>732.97678399999995</c:v>
                </c:pt>
                <c:pt idx="359">
                  <c:v>732.75717399999996</c:v>
                </c:pt>
                <c:pt idx="360">
                  <c:v>732.851675</c:v>
                </c:pt>
                <c:pt idx="361">
                  <c:v>732.93545300000005</c:v>
                </c:pt>
                <c:pt idx="362">
                  <c:v>732.90893700000004</c:v>
                </c:pt>
                <c:pt idx="363">
                  <c:v>732.96295699999996</c:v>
                </c:pt>
                <c:pt idx="364">
                  <c:v>732.998786</c:v>
                </c:pt>
                <c:pt idx="365">
                  <c:v>732.95598299999995</c:v>
                </c:pt>
                <c:pt idx="366">
                  <c:v>733.00938299999996</c:v>
                </c:pt>
                <c:pt idx="367">
                  <c:v>732.87025300000005</c:v>
                </c:pt>
                <c:pt idx="368">
                  <c:v>732.85131200000001</c:v>
                </c:pt>
                <c:pt idx="369">
                  <c:v>732.92001300000004</c:v>
                </c:pt>
                <c:pt idx="370">
                  <c:v>732.84486400000003</c:v>
                </c:pt>
                <c:pt idx="371">
                  <c:v>732.97053900000003</c:v>
                </c:pt>
                <c:pt idx="372">
                  <c:v>732.81378400000006</c:v>
                </c:pt>
                <c:pt idx="373">
                  <c:v>732.91834700000004</c:v>
                </c:pt>
                <c:pt idx="374">
                  <c:v>733.06684600000006</c:v>
                </c:pt>
                <c:pt idx="375">
                  <c:v>732.97421099999997</c:v>
                </c:pt>
                <c:pt idx="376">
                  <c:v>732.91297199999997</c:v>
                </c:pt>
                <c:pt idx="377">
                  <c:v>733.02623600000004</c:v>
                </c:pt>
                <c:pt idx="378">
                  <c:v>732.91469199999995</c:v>
                </c:pt>
                <c:pt idx="379">
                  <c:v>732.98760500000003</c:v>
                </c:pt>
                <c:pt idx="380">
                  <c:v>732.94213400000001</c:v>
                </c:pt>
                <c:pt idx="381">
                  <c:v>732.93691999999999</c:v>
                </c:pt>
                <c:pt idx="382">
                  <c:v>733.06276000000003</c:v>
                </c:pt>
                <c:pt idx="383">
                  <c:v>732.91738099999998</c:v>
                </c:pt>
                <c:pt idx="384">
                  <c:v>733.00948500000004</c:v>
                </c:pt>
                <c:pt idx="385">
                  <c:v>733.03968999999995</c:v>
                </c:pt>
                <c:pt idx="386">
                  <c:v>732.83175000000006</c:v>
                </c:pt>
                <c:pt idx="387">
                  <c:v>732.97267199999999</c:v>
                </c:pt>
                <c:pt idx="388">
                  <c:v>732.99840600000005</c:v>
                </c:pt>
                <c:pt idx="389">
                  <c:v>732.990138</c:v>
                </c:pt>
                <c:pt idx="390">
                  <c:v>732.98643700000002</c:v>
                </c:pt>
                <c:pt idx="391">
                  <c:v>732.870587</c:v>
                </c:pt>
                <c:pt idx="392">
                  <c:v>732.93034699999998</c:v>
                </c:pt>
                <c:pt idx="393">
                  <c:v>732.98519099999999</c:v>
                </c:pt>
                <c:pt idx="394">
                  <c:v>733.05210599999998</c:v>
                </c:pt>
                <c:pt idx="395">
                  <c:v>732.93357200000003</c:v>
                </c:pt>
                <c:pt idx="396">
                  <c:v>733.01872500000002</c:v>
                </c:pt>
                <c:pt idx="397">
                  <c:v>733.03227400000003</c:v>
                </c:pt>
                <c:pt idx="398">
                  <c:v>733.04665499999999</c:v>
                </c:pt>
                <c:pt idx="399">
                  <c:v>733.05210899999997</c:v>
                </c:pt>
                <c:pt idx="400">
                  <c:v>732.96832400000005</c:v>
                </c:pt>
                <c:pt idx="401">
                  <c:v>733.00079500000004</c:v>
                </c:pt>
                <c:pt idx="402">
                  <c:v>732.94683999999995</c:v>
                </c:pt>
                <c:pt idx="403">
                  <c:v>732.85168899999996</c:v>
                </c:pt>
                <c:pt idx="404">
                  <c:v>732.99368500000003</c:v>
                </c:pt>
                <c:pt idx="405">
                  <c:v>732.91959399999996</c:v>
                </c:pt>
                <c:pt idx="406">
                  <c:v>732.90123600000004</c:v>
                </c:pt>
                <c:pt idx="407">
                  <c:v>733.03456700000004</c:v>
                </c:pt>
                <c:pt idx="408">
                  <c:v>732.95353899999998</c:v>
                </c:pt>
                <c:pt idx="409">
                  <c:v>733.00552700000003</c:v>
                </c:pt>
                <c:pt idx="410">
                  <c:v>733.03273000000002</c:v>
                </c:pt>
                <c:pt idx="411">
                  <c:v>733.00885600000004</c:v>
                </c:pt>
                <c:pt idx="412">
                  <c:v>732.86963500000002</c:v>
                </c:pt>
                <c:pt idx="413">
                  <c:v>733.07358099999999</c:v>
                </c:pt>
                <c:pt idx="414">
                  <c:v>732.98242800000003</c:v>
                </c:pt>
                <c:pt idx="415">
                  <c:v>732.95760399999995</c:v>
                </c:pt>
                <c:pt idx="416">
                  <c:v>732.89957600000002</c:v>
                </c:pt>
                <c:pt idx="417">
                  <c:v>732.95703500000002</c:v>
                </c:pt>
                <c:pt idx="418">
                  <c:v>733.06016699999998</c:v>
                </c:pt>
                <c:pt idx="419">
                  <c:v>733.04747299999997</c:v>
                </c:pt>
                <c:pt idx="420">
                  <c:v>732.86283800000001</c:v>
                </c:pt>
                <c:pt idx="421">
                  <c:v>733.15205300000002</c:v>
                </c:pt>
                <c:pt idx="422">
                  <c:v>732.97155899999996</c:v>
                </c:pt>
                <c:pt idx="423">
                  <c:v>733.03491299999996</c:v>
                </c:pt>
                <c:pt idx="424">
                  <c:v>732.93000700000005</c:v>
                </c:pt>
                <c:pt idx="425">
                  <c:v>732.91003999999998</c:v>
                </c:pt>
                <c:pt idx="426">
                  <c:v>733.01440100000002</c:v>
                </c:pt>
                <c:pt idx="427">
                  <c:v>732.92271600000004</c:v>
                </c:pt>
                <c:pt idx="428">
                  <c:v>733.00549000000001</c:v>
                </c:pt>
                <c:pt idx="429">
                  <c:v>732.97908700000005</c:v>
                </c:pt>
                <c:pt idx="430">
                  <c:v>732.88390200000003</c:v>
                </c:pt>
                <c:pt idx="431">
                  <c:v>732.95555899999999</c:v>
                </c:pt>
                <c:pt idx="432">
                  <c:v>733.11232700000005</c:v>
                </c:pt>
                <c:pt idx="433">
                  <c:v>732.95636300000001</c:v>
                </c:pt>
                <c:pt idx="434">
                  <c:v>732.984601</c:v>
                </c:pt>
                <c:pt idx="435">
                  <c:v>732.88906999999995</c:v>
                </c:pt>
                <c:pt idx="436">
                  <c:v>732.90840800000001</c:v>
                </c:pt>
                <c:pt idx="437">
                  <c:v>732.84216300000003</c:v>
                </c:pt>
                <c:pt idx="438">
                  <c:v>733.09248100000002</c:v>
                </c:pt>
                <c:pt idx="439">
                  <c:v>732.97933699999999</c:v>
                </c:pt>
                <c:pt idx="440">
                  <c:v>732.95919700000002</c:v>
                </c:pt>
                <c:pt idx="441">
                  <c:v>732.92353200000002</c:v>
                </c:pt>
                <c:pt idx="442">
                  <c:v>732.99717399999997</c:v>
                </c:pt>
                <c:pt idx="443">
                  <c:v>732.95612600000004</c:v>
                </c:pt>
                <c:pt idx="444">
                  <c:v>732.97535100000005</c:v>
                </c:pt>
                <c:pt idx="445">
                  <c:v>732.93023900000003</c:v>
                </c:pt>
                <c:pt idx="446">
                  <c:v>732.998332</c:v>
                </c:pt>
                <c:pt idx="447">
                  <c:v>733.05755499999998</c:v>
                </c:pt>
                <c:pt idx="448">
                  <c:v>732.94895699999995</c:v>
                </c:pt>
                <c:pt idx="449">
                  <c:v>732.86847999999998</c:v>
                </c:pt>
                <c:pt idx="450">
                  <c:v>732.93615799999998</c:v>
                </c:pt>
                <c:pt idx="451">
                  <c:v>732.92720999999995</c:v>
                </c:pt>
                <c:pt idx="452">
                  <c:v>732.88654799999995</c:v>
                </c:pt>
                <c:pt idx="453">
                  <c:v>732.96768299999997</c:v>
                </c:pt>
                <c:pt idx="454">
                  <c:v>732.99047800000005</c:v>
                </c:pt>
                <c:pt idx="455">
                  <c:v>733.02806699999996</c:v>
                </c:pt>
                <c:pt idx="456">
                  <c:v>732.90162999999995</c:v>
                </c:pt>
                <c:pt idx="457">
                  <c:v>732.87627999999995</c:v>
                </c:pt>
                <c:pt idx="458">
                  <c:v>733.05967199999998</c:v>
                </c:pt>
                <c:pt idx="459">
                  <c:v>732.94594199999995</c:v>
                </c:pt>
                <c:pt idx="460">
                  <c:v>732.98987199999999</c:v>
                </c:pt>
                <c:pt idx="461">
                  <c:v>733.01756699999999</c:v>
                </c:pt>
                <c:pt idx="462">
                  <c:v>732.96543099999997</c:v>
                </c:pt>
                <c:pt idx="463">
                  <c:v>732.91026699999998</c:v>
                </c:pt>
                <c:pt idx="464">
                  <c:v>733.01451499999996</c:v>
                </c:pt>
                <c:pt idx="465">
                  <c:v>733.136797</c:v>
                </c:pt>
                <c:pt idx="466">
                  <c:v>732.91057000000001</c:v>
                </c:pt>
                <c:pt idx="467">
                  <c:v>733.00000699999998</c:v>
                </c:pt>
                <c:pt idx="468">
                  <c:v>732.91460199999995</c:v>
                </c:pt>
                <c:pt idx="469">
                  <c:v>732.86999500000002</c:v>
                </c:pt>
                <c:pt idx="470">
                  <c:v>732.95587</c:v>
                </c:pt>
                <c:pt idx="471">
                  <c:v>733.00961800000005</c:v>
                </c:pt>
                <c:pt idx="472">
                  <c:v>732.85453399999994</c:v>
                </c:pt>
                <c:pt idx="473">
                  <c:v>732.91012499999999</c:v>
                </c:pt>
                <c:pt idx="474">
                  <c:v>732.88411699999995</c:v>
                </c:pt>
                <c:pt idx="475">
                  <c:v>733.10944500000005</c:v>
                </c:pt>
                <c:pt idx="476">
                  <c:v>732.94414600000005</c:v>
                </c:pt>
                <c:pt idx="477">
                  <c:v>733.10454800000002</c:v>
                </c:pt>
                <c:pt idx="478">
                  <c:v>732.90461900000003</c:v>
                </c:pt>
                <c:pt idx="479">
                  <c:v>733.08354099999997</c:v>
                </c:pt>
                <c:pt idx="480">
                  <c:v>732.99387000000002</c:v>
                </c:pt>
                <c:pt idx="481">
                  <c:v>732.94101499999999</c:v>
                </c:pt>
                <c:pt idx="482">
                  <c:v>732.93480099999999</c:v>
                </c:pt>
                <c:pt idx="483">
                  <c:v>732.90509299999997</c:v>
                </c:pt>
                <c:pt idx="484">
                  <c:v>732.97996000000001</c:v>
                </c:pt>
                <c:pt idx="485">
                  <c:v>733.02426200000002</c:v>
                </c:pt>
                <c:pt idx="486">
                  <c:v>732.95362699999998</c:v>
                </c:pt>
                <c:pt idx="487">
                  <c:v>732.97116000000005</c:v>
                </c:pt>
                <c:pt idx="488">
                  <c:v>733.15376200000003</c:v>
                </c:pt>
                <c:pt idx="489">
                  <c:v>732.88861699999995</c:v>
                </c:pt>
                <c:pt idx="490">
                  <c:v>732.91533800000002</c:v>
                </c:pt>
                <c:pt idx="491">
                  <c:v>732.92911200000003</c:v>
                </c:pt>
                <c:pt idx="492">
                  <c:v>732.96135300000003</c:v>
                </c:pt>
                <c:pt idx="493">
                  <c:v>732.999146</c:v>
                </c:pt>
                <c:pt idx="494">
                  <c:v>733.02709000000004</c:v>
                </c:pt>
                <c:pt idx="495">
                  <c:v>732.93322499999999</c:v>
                </c:pt>
                <c:pt idx="496">
                  <c:v>733.07119299999999</c:v>
                </c:pt>
                <c:pt idx="497">
                  <c:v>733.00642700000003</c:v>
                </c:pt>
                <c:pt idx="498">
                  <c:v>733.03331500000002</c:v>
                </c:pt>
                <c:pt idx="499">
                  <c:v>733.00006599999995</c:v>
                </c:pt>
                <c:pt idx="500">
                  <c:v>733.05295899999999</c:v>
                </c:pt>
                <c:pt idx="501">
                  <c:v>733.03776000000005</c:v>
                </c:pt>
                <c:pt idx="502">
                  <c:v>733.01883899999996</c:v>
                </c:pt>
                <c:pt idx="503">
                  <c:v>732.91303800000003</c:v>
                </c:pt>
                <c:pt idx="504">
                  <c:v>733.05440399999998</c:v>
                </c:pt>
                <c:pt idx="505">
                  <c:v>732.98242500000003</c:v>
                </c:pt>
                <c:pt idx="506">
                  <c:v>732.97397599999999</c:v>
                </c:pt>
                <c:pt idx="507">
                  <c:v>732.97356000000002</c:v>
                </c:pt>
                <c:pt idx="508">
                  <c:v>733.04827</c:v>
                </c:pt>
                <c:pt idx="509">
                  <c:v>732.95001100000002</c:v>
                </c:pt>
                <c:pt idx="510">
                  <c:v>732.95779500000003</c:v>
                </c:pt>
                <c:pt idx="511">
                  <c:v>733.07030799999995</c:v>
                </c:pt>
                <c:pt idx="512">
                  <c:v>732.86815999999999</c:v>
                </c:pt>
                <c:pt idx="513">
                  <c:v>733.02297499999997</c:v>
                </c:pt>
                <c:pt idx="514">
                  <c:v>732.919623</c:v>
                </c:pt>
                <c:pt idx="515">
                  <c:v>733.03079500000001</c:v>
                </c:pt>
                <c:pt idx="516">
                  <c:v>732.95221800000002</c:v>
                </c:pt>
                <c:pt idx="517">
                  <c:v>732.94773899999996</c:v>
                </c:pt>
                <c:pt idx="518">
                  <c:v>733.03837799999997</c:v>
                </c:pt>
                <c:pt idx="519">
                  <c:v>733.00820999999996</c:v>
                </c:pt>
                <c:pt idx="520">
                  <c:v>733.100551</c:v>
                </c:pt>
                <c:pt idx="521">
                  <c:v>732.87698599999999</c:v>
                </c:pt>
                <c:pt idx="522">
                  <c:v>732.96436500000004</c:v>
                </c:pt>
                <c:pt idx="523">
                  <c:v>732.98804700000005</c:v>
                </c:pt>
                <c:pt idx="524">
                  <c:v>732.95422799999994</c:v>
                </c:pt>
                <c:pt idx="525">
                  <c:v>732.94683799999996</c:v>
                </c:pt>
                <c:pt idx="526">
                  <c:v>732.88220200000001</c:v>
                </c:pt>
                <c:pt idx="527">
                  <c:v>732.93524300000001</c:v>
                </c:pt>
                <c:pt idx="528">
                  <c:v>732.99213299999997</c:v>
                </c:pt>
                <c:pt idx="529">
                  <c:v>732.94365800000003</c:v>
                </c:pt>
                <c:pt idx="530">
                  <c:v>732.98410899999999</c:v>
                </c:pt>
                <c:pt idx="531">
                  <c:v>732.96851300000003</c:v>
                </c:pt>
                <c:pt idx="532">
                  <c:v>733.03382199999999</c:v>
                </c:pt>
                <c:pt idx="533">
                  <c:v>732.88524500000005</c:v>
                </c:pt>
                <c:pt idx="534">
                  <c:v>733.01769899999999</c:v>
                </c:pt>
                <c:pt idx="535">
                  <c:v>732.89489600000002</c:v>
                </c:pt>
                <c:pt idx="536">
                  <c:v>732.97227299999997</c:v>
                </c:pt>
                <c:pt idx="537">
                  <c:v>732.91840500000001</c:v>
                </c:pt>
                <c:pt idx="538">
                  <c:v>732.86388099999999</c:v>
                </c:pt>
                <c:pt idx="539">
                  <c:v>733.07818899999995</c:v>
                </c:pt>
                <c:pt idx="540">
                  <c:v>733.05231300000003</c:v>
                </c:pt>
                <c:pt idx="541">
                  <c:v>732.94687399999998</c:v>
                </c:pt>
                <c:pt idx="542">
                  <c:v>732.97962900000005</c:v>
                </c:pt>
                <c:pt idx="543">
                  <c:v>733.04856800000005</c:v>
                </c:pt>
                <c:pt idx="544">
                  <c:v>732.92187200000001</c:v>
                </c:pt>
                <c:pt idx="545">
                  <c:v>732.94830300000001</c:v>
                </c:pt>
                <c:pt idx="546">
                  <c:v>732.95952</c:v>
                </c:pt>
                <c:pt idx="547">
                  <c:v>733.10886500000004</c:v>
                </c:pt>
                <c:pt idx="548">
                  <c:v>733.00074099999995</c:v>
                </c:pt>
                <c:pt idx="549">
                  <c:v>733.005088</c:v>
                </c:pt>
                <c:pt idx="550">
                  <c:v>732.97831099999996</c:v>
                </c:pt>
                <c:pt idx="551">
                  <c:v>733.10550599999999</c:v>
                </c:pt>
                <c:pt idx="552">
                  <c:v>732.966814</c:v>
                </c:pt>
                <c:pt idx="553">
                  <c:v>732.83105999999998</c:v>
                </c:pt>
                <c:pt idx="554">
                  <c:v>732.94221100000004</c:v>
                </c:pt>
                <c:pt idx="555">
                  <c:v>732.98743000000002</c:v>
                </c:pt>
                <c:pt idx="556">
                  <c:v>732.96847100000002</c:v>
                </c:pt>
                <c:pt idx="557">
                  <c:v>732.89044999999999</c:v>
                </c:pt>
                <c:pt idx="558">
                  <c:v>733.021344</c:v>
                </c:pt>
                <c:pt idx="559">
                  <c:v>733.07487400000002</c:v>
                </c:pt>
                <c:pt idx="560">
                  <c:v>732.97002099999997</c:v>
                </c:pt>
                <c:pt idx="561">
                  <c:v>732.94409499999995</c:v>
                </c:pt>
                <c:pt idx="562">
                  <c:v>732.93561199999999</c:v>
                </c:pt>
                <c:pt idx="563">
                  <c:v>733.02646900000002</c:v>
                </c:pt>
                <c:pt idx="564">
                  <c:v>733.11682399999995</c:v>
                </c:pt>
                <c:pt idx="565">
                  <c:v>733.03734399999996</c:v>
                </c:pt>
                <c:pt idx="566">
                  <c:v>732.99339699999996</c:v>
                </c:pt>
                <c:pt idx="567">
                  <c:v>733.08196099999998</c:v>
                </c:pt>
                <c:pt idx="568">
                  <c:v>733.03713800000003</c:v>
                </c:pt>
                <c:pt idx="569">
                  <c:v>733.00383299999999</c:v>
                </c:pt>
                <c:pt idx="570">
                  <c:v>733.07885499999998</c:v>
                </c:pt>
                <c:pt idx="571">
                  <c:v>733.01725199999998</c:v>
                </c:pt>
                <c:pt idx="572">
                  <c:v>732.96996999999999</c:v>
                </c:pt>
                <c:pt idx="573">
                  <c:v>733.04660100000001</c:v>
                </c:pt>
                <c:pt idx="574">
                  <c:v>732.94704999999999</c:v>
                </c:pt>
                <c:pt idx="575">
                  <c:v>732.93127600000003</c:v>
                </c:pt>
                <c:pt idx="576">
                  <c:v>732.97945100000004</c:v>
                </c:pt>
                <c:pt idx="577">
                  <c:v>733.01714400000003</c:v>
                </c:pt>
                <c:pt idx="578">
                  <c:v>732.94910700000003</c:v>
                </c:pt>
                <c:pt idx="579">
                  <c:v>732.96763199999998</c:v>
                </c:pt>
                <c:pt idx="580">
                  <c:v>733.08728699999995</c:v>
                </c:pt>
                <c:pt idx="581">
                  <c:v>732.95844899999997</c:v>
                </c:pt>
                <c:pt idx="582">
                  <c:v>733.14471800000001</c:v>
                </c:pt>
                <c:pt idx="583">
                  <c:v>733.06750699999998</c:v>
                </c:pt>
                <c:pt idx="584">
                  <c:v>732.91913</c:v>
                </c:pt>
                <c:pt idx="585">
                  <c:v>733.01460199999997</c:v>
                </c:pt>
                <c:pt idx="586">
                  <c:v>732.94971599999997</c:v>
                </c:pt>
                <c:pt idx="587">
                  <c:v>732.96791399999995</c:v>
                </c:pt>
                <c:pt idx="588">
                  <c:v>733.00667499999997</c:v>
                </c:pt>
                <c:pt idx="589">
                  <c:v>733.02958100000001</c:v>
                </c:pt>
                <c:pt idx="590">
                  <c:v>732.97243200000003</c:v>
                </c:pt>
                <c:pt idx="591">
                  <c:v>733.10859900000003</c:v>
                </c:pt>
                <c:pt idx="592">
                  <c:v>732.84941700000002</c:v>
                </c:pt>
                <c:pt idx="593">
                  <c:v>733.06871100000001</c:v>
                </c:pt>
                <c:pt idx="594">
                  <c:v>732.95882900000004</c:v>
                </c:pt>
                <c:pt idx="595">
                  <c:v>732.91743599999995</c:v>
                </c:pt>
                <c:pt idx="596">
                  <c:v>732.98576400000002</c:v>
                </c:pt>
                <c:pt idx="597">
                  <c:v>732.97526300000004</c:v>
                </c:pt>
                <c:pt idx="598">
                  <c:v>732.89655100000004</c:v>
                </c:pt>
                <c:pt idx="599">
                  <c:v>733.11720600000001</c:v>
                </c:pt>
                <c:pt idx="600">
                  <c:v>732.96787900000004</c:v>
                </c:pt>
                <c:pt idx="601">
                  <c:v>732.93351600000005</c:v>
                </c:pt>
                <c:pt idx="602">
                  <c:v>733.09764500000006</c:v>
                </c:pt>
                <c:pt idx="603">
                  <c:v>733.03693099999998</c:v>
                </c:pt>
                <c:pt idx="604">
                  <c:v>732.92226900000003</c:v>
                </c:pt>
                <c:pt idx="605">
                  <c:v>732.95626600000003</c:v>
                </c:pt>
                <c:pt idx="606">
                  <c:v>732.97588800000005</c:v>
                </c:pt>
                <c:pt idx="607">
                  <c:v>733.06707900000004</c:v>
                </c:pt>
                <c:pt idx="608">
                  <c:v>733.02786900000001</c:v>
                </c:pt>
                <c:pt idx="609">
                  <c:v>733.03939300000002</c:v>
                </c:pt>
                <c:pt idx="610">
                  <c:v>732.97870899999998</c:v>
                </c:pt>
                <c:pt idx="611">
                  <c:v>732.94820100000004</c:v>
                </c:pt>
                <c:pt idx="612">
                  <c:v>732.93259799999998</c:v>
                </c:pt>
                <c:pt idx="613">
                  <c:v>733.12928699999998</c:v>
                </c:pt>
                <c:pt idx="614">
                  <c:v>732.89932199999998</c:v>
                </c:pt>
                <c:pt idx="615">
                  <c:v>733.02511000000004</c:v>
                </c:pt>
                <c:pt idx="616">
                  <c:v>733.04504299999996</c:v>
                </c:pt>
                <c:pt idx="617">
                  <c:v>733.02517799999998</c:v>
                </c:pt>
                <c:pt idx="618">
                  <c:v>732.89674600000001</c:v>
                </c:pt>
                <c:pt idx="619">
                  <c:v>733.000271</c:v>
                </c:pt>
                <c:pt idx="620">
                  <c:v>732.98677799999996</c:v>
                </c:pt>
                <c:pt idx="621">
                  <c:v>732.99245900000005</c:v>
                </c:pt>
                <c:pt idx="622">
                  <c:v>733.11000799999999</c:v>
                </c:pt>
                <c:pt idx="623">
                  <c:v>733.01624700000002</c:v>
                </c:pt>
                <c:pt idx="624">
                  <c:v>732.91348600000003</c:v>
                </c:pt>
                <c:pt idx="625">
                  <c:v>732.98823200000004</c:v>
                </c:pt>
                <c:pt idx="626">
                  <c:v>732.997795</c:v>
                </c:pt>
                <c:pt idx="627">
                  <c:v>732.99852899999996</c:v>
                </c:pt>
                <c:pt idx="628">
                  <c:v>733.07403499999998</c:v>
                </c:pt>
                <c:pt idx="629">
                  <c:v>732.95443499999999</c:v>
                </c:pt>
                <c:pt idx="630">
                  <c:v>732.94121099999995</c:v>
                </c:pt>
                <c:pt idx="631">
                  <c:v>732.97177199999999</c:v>
                </c:pt>
                <c:pt idx="632">
                  <c:v>732.90631699999994</c:v>
                </c:pt>
                <c:pt idx="633">
                  <c:v>733.01878299999998</c:v>
                </c:pt>
                <c:pt idx="634">
                  <c:v>733.00329499999998</c:v>
                </c:pt>
                <c:pt idx="635">
                  <c:v>733.00359800000001</c:v>
                </c:pt>
                <c:pt idx="636">
                  <c:v>732.990139</c:v>
                </c:pt>
                <c:pt idx="637">
                  <c:v>732.90007300000002</c:v>
                </c:pt>
                <c:pt idx="638">
                  <c:v>732.99568999999997</c:v>
                </c:pt>
                <c:pt idx="639">
                  <c:v>733.051739</c:v>
                </c:pt>
                <c:pt idx="640">
                  <c:v>733.13223500000004</c:v>
                </c:pt>
                <c:pt idx="641">
                  <c:v>733.00969199999997</c:v>
                </c:pt>
                <c:pt idx="642">
                  <c:v>733.01664300000004</c:v>
                </c:pt>
                <c:pt idx="643">
                  <c:v>733.15700200000003</c:v>
                </c:pt>
                <c:pt idx="644">
                  <c:v>732.98881300000005</c:v>
                </c:pt>
                <c:pt idx="645">
                  <c:v>733.07249100000001</c:v>
                </c:pt>
                <c:pt idx="646">
                  <c:v>732.91054999999994</c:v>
                </c:pt>
                <c:pt idx="647">
                  <c:v>732.95768299999997</c:v>
                </c:pt>
                <c:pt idx="648">
                  <c:v>733.14070900000002</c:v>
                </c:pt>
                <c:pt idx="649">
                  <c:v>732.95100300000001</c:v>
                </c:pt>
                <c:pt idx="650">
                  <c:v>733.11760100000004</c:v>
                </c:pt>
                <c:pt idx="651">
                  <c:v>733.13753699999995</c:v>
                </c:pt>
                <c:pt idx="652">
                  <c:v>733.00211100000001</c:v>
                </c:pt>
                <c:pt idx="653">
                  <c:v>733.03595700000005</c:v>
                </c:pt>
                <c:pt idx="654">
                  <c:v>733.10430399999996</c:v>
                </c:pt>
                <c:pt idx="655">
                  <c:v>733.05635500000005</c:v>
                </c:pt>
                <c:pt idx="656">
                  <c:v>732.99414000000002</c:v>
                </c:pt>
                <c:pt idx="657">
                  <c:v>733.05491800000004</c:v>
                </c:pt>
                <c:pt idx="658">
                  <c:v>732.95490199999995</c:v>
                </c:pt>
                <c:pt idx="659">
                  <c:v>733.01626299999998</c:v>
                </c:pt>
                <c:pt idx="660">
                  <c:v>732.97424899999999</c:v>
                </c:pt>
                <c:pt idx="661">
                  <c:v>732.94813599999998</c:v>
                </c:pt>
                <c:pt idx="662">
                  <c:v>733.09428200000002</c:v>
                </c:pt>
                <c:pt idx="663">
                  <c:v>733.00314500000002</c:v>
                </c:pt>
                <c:pt idx="664">
                  <c:v>732.97805100000005</c:v>
                </c:pt>
                <c:pt idx="665">
                  <c:v>732.94107799999995</c:v>
                </c:pt>
                <c:pt idx="666">
                  <c:v>733.05172000000005</c:v>
                </c:pt>
                <c:pt idx="667">
                  <c:v>732.86344599999995</c:v>
                </c:pt>
                <c:pt idx="668">
                  <c:v>733.06070399999999</c:v>
                </c:pt>
                <c:pt idx="669">
                  <c:v>733.03493000000003</c:v>
                </c:pt>
                <c:pt idx="670">
                  <c:v>733.02443500000004</c:v>
                </c:pt>
                <c:pt idx="671">
                  <c:v>732.992389</c:v>
                </c:pt>
                <c:pt idx="672">
                  <c:v>733.09860800000001</c:v>
                </c:pt>
                <c:pt idx="673">
                  <c:v>732.99806999999998</c:v>
                </c:pt>
                <c:pt idx="674">
                  <c:v>732.99011299999995</c:v>
                </c:pt>
                <c:pt idx="675">
                  <c:v>732.94330200000002</c:v>
                </c:pt>
                <c:pt idx="676">
                  <c:v>732.95547999999997</c:v>
                </c:pt>
                <c:pt idx="677">
                  <c:v>733.04486499999996</c:v>
                </c:pt>
                <c:pt idx="678">
                  <c:v>733.09181599999999</c:v>
                </c:pt>
                <c:pt idx="679">
                  <c:v>733.05907999999999</c:v>
                </c:pt>
                <c:pt idx="680">
                  <c:v>732.94128000000001</c:v>
                </c:pt>
                <c:pt idx="681">
                  <c:v>733.01509699999997</c:v>
                </c:pt>
                <c:pt idx="682">
                  <c:v>733.07553099999996</c:v>
                </c:pt>
                <c:pt idx="683">
                  <c:v>733.16558999999995</c:v>
                </c:pt>
                <c:pt idx="684">
                  <c:v>732.95840499999997</c:v>
                </c:pt>
                <c:pt idx="685">
                  <c:v>733.054847</c:v>
                </c:pt>
                <c:pt idx="686">
                  <c:v>733.01430500000004</c:v>
                </c:pt>
                <c:pt idx="687">
                  <c:v>732.97663699999998</c:v>
                </c:pt>
                <c:pt idx="688">
                  <c:v>733.01383799999996</c:v>
                </c:pt>
                <c:pt idx="689">
                  <c:v>733.04335800000001</c:v>
                </c:pt>
                <c:pt idx="690">
                  <c:v>733.00306899999998</c:v>
                </c:pt>
                <c:pt idx="691">
                  <c:v>733.10091699999998</c:v>
                </c:pt>
                <c:pt idx="692">
                  <c:v>733.11550699999998</c:v>
                </c:pt>
                <c:pt idx="693">
                  <c:v>733.04992800000002</c:v>
                </c:pt>
                <c:pt idx="694">
                  <c:v>732.94098199999996</c:v>
                </c:pt>
                <c:pt idx="695">
                  <c:v>733.08222999999998</c:v>
                </c:pt>
                <c:pt idx="696">
                  <c:v>732.84855300000004</c:v>
                </c:pt>
                <c:pt idx="697">
                  <c:v>733.08639800000003</c:v>
                </c:pt>
                <c:pt idx="698">
                  <c:v>733.06842200000006</c:v>
                </c:pt>
                <c:pt idx="699">
                  <c:v>733.00330099999996</c:v>
                </c:pt>
                <c:pt idx="700">
                  <c:v>733.10013500000002</c:v>
                </c:pt>
                <c:pt idx="701">
                  <c:v>733.04297899999995</c:v>
                </c:pt>
                <c:pt idx="702">
                  <c:v>733.05593999999996</c:v>
                </c:pt>
                <c:pt idx="703">
                  <c:v>732.90349000000003</c:v>
                </c:pt>
                <c:pt idx="704">
                  <c:v>732.84452799999997</c:v>
                </c:pt>
                <c:pt idx="705">
                  <c:v>732.95016699999996</c:v>
                </c:pt>
                <c:pt idx="706">
                  <c:v>733.09782800000005</c:v>
                </c:pt>
                <c:pt idx="707">
                  <c:v>732.89115200000003</c:v>
                </c:pt>
                <c:pt idx="708">
                  <c:v>733.05067099999997</c:v>
                </c:pt>
                <c:pt idx="709">
                  <c:v>733.02433299999996</c:v>
                </c:pt>
                <c:pt idx="710">
                  <c:v>733.01577699999996</c:v>
                </c:pt>
                <c:pt idx="711">
                  <c:v>732.99323600000002</c:v>
                </c:pt>
                <c:pt idx="712">
                  <c:v>733.00420799999995</c:v>
                </c:pt>
                <c:pt idx="713">
                  <c:v>733.00766499999997</c:v>
                </c:pt>
                <c:pt idx="714">
                  <c:v>732.97774900000002</c:v>
                </c:pt>
                <c:pt idx="715">
                  <c:v>733.03562799999997</c:v>
                </c:pt>
                <c:pt idx="716">
                  <c:v>733.11155699999995</c:v>
                </c:pt>
                <c:pt idx="717">
                  <c:v>732.961142</c:v>
                </c:pt>
                <c:pt idx="718">
                  <c:v>732.96645599999999</c:v>
                </c:pt>
                <c:pt idx="719">
                  <c:v>733.00760200000002</c:v>
                </c:pt>
                <c:pt idx="720">
                  <c:v>733.06869300000005</c:v>
                </c:pt>
                <c:pt idx="721">
                  <c:v>732.952493</c:v>
                </c:pt>
                <c:pt idx="722">
                  <c:v>732.90069000000005</c:v>
                </c:pt>
                <c:pt idx="723">
                  <c:v>733.10755900000004</c:v>
                </c:pt>
                <c:pt idx="724">
                  <c:v>732.946326</c:v>
                </c:pt>
                <c:pt idx="725">
                  <c:v>733.09774700000003</c:v>
                </c:pt>
                <c:pt idx="726">
                  <c:v>733.07038999999997</c:v>
                </c:pt>
                <c:pt idx="727">
                  <c:v>733.04109100000005</c:v>
                </c:pt>
                <c:pt idx="728">
                  <c:v>733.10991200000001</c:v>
                </c:pt>
                <c:pt idx="729">
                  <c:v>733.04482800000005</c:v>
                </c:pt>
                <c:pt idx="730">
                  <c:v>732.96652500000005</c:v>
                </c:pt>
                <c:pt idx="731">
                  <c:v>733.057456</c:v>
                </c:pt>
                <c:pt idx="732">
                  <c:v>733.02444800000001</c:v>
                </c:pt>
                <c:pt idx="733">
                  <c:v>732.98380699999996</c:v>
                </c:pt>
                <c:pt idx="734">
                  <c:v>732.97689600000001</c:v>
                </c:pt>
                <c:pt idx="735">
                  <c:v>733.05642599999999</c:v>
                </c:pt>
                <c:pt idx="736">
                  <c:v>732.94077000000004</c:v>
                </c:pt>
                <c:pt idx="737">
                  <c:v>733.00717799999995</c:v>
                </c:pt>
                <c:pt idx="738">
                  <c:v>733.03280800000005</c:v>
                </c:pt>
                <c:pt idx="739">
                  <c:v>732.93747199999996</c:v>
                </c:pt>
                <c:pt idx="740">
                  <c:v>733.07125699999995</c:v>
                </c:pt>
                <c:pt idx="741">
                  <c:v>733.07595500000002</c:v>
                </c:pt>
                <c:pt idx="742">
                  <c:v>733.018415</c:v>
                </c:pt>
                <c:pt idx="743">
                  <c:v>733.07621500000005</c:v>
                </c:pt>
                <c:pt idx="744">
                  <c:v>733.01358100000004</c:v>
                </c:pt>
                <c:pt idx="745">
                  <c:v>733.00338899999997</c:v>
                </c:pt>
                <c:pt idx="746">
                  <c:v>733.03238899999997</c:v>
                </c:pt>
                <c:pt idx="747">
                  <c:v>732.99089300000003</c:v>
                </c:pt>
                <c:pt idx="748">
                  <c:v>732.94872399999997</c:v>
                </c:pt>
                <c:pt idx="749">
                  <c:v>733.03144599999996</c:v>
                </c:pt>
                <c:pt idx="750">
                  <c:v>733.07046400000002</c:v>
                </c:pt>
                <c:pt idx="751">
                  <c:v>732.96950600000002</c:v>
                </c:pt>
                <c:pt idx="752">
                  <c:v>733.03069100000005</c:v>
                </c:pt>
                <c:pt idx="753">
                  <c:v>732.87938799999995</c:v>
                </c:pt>
                <c:pt idx="754">
                  <c:v>732.91660400000001</c:v>
                </c:pt>
                <c:pt idx="755">
                  <c:v>733.08836399999996</c:v>
                </c:pt>
                <c:pt idx="756">
                  <c:v>732.90655100000004</c:v>
                </c:pt>
                <c:pt idx="757">
                  <c:v>732.97162300000002</c:v>
                </c:pt>
                <c:pt idx="758">
                  <c:v>733.01122099999998</c:v>
                </c:pt>
                <c:pt idx="759">
                  <c:v>733.059617</c:v>
                </c:pt>
                <c:pt idx="760">
                  <c:v>733.00176299999998</c:v>
                </c:pt>
                <c:pt idx="761">
                  <c:v>733.04148699999996</c:v>
                </c:pt>
                <c:pt idx="762">
                  <c:v>732.98222299999998</c:v>
                </c:pt>
                <c:pt idx="763">
                  <c:v>733.03390400000001</c:v>
                </c:pt>
                <c:pt idx="764">
                  <c:v>733.03679299999999</c:v>
                </c:pt>
                <c:pt idx="765">
                  <c:v>732.97427300000004</c:v>
                </c:pt>
                <c:pt idx="766">
                  <c:v>732.88900899999999</c:v>
                </c:pt>
                <c:pt idx="767">
                  <c:v>733.00552800000003</c:v>
                </c:pt>
                <c:pt idx="768">
                  <c:v>732.981132</c:v>
                </c:pt>
                <c:pt idx="769">
                  <c:v>733.10996799999998</c:v>
                </c:pt>
                <c:pt idx="770">
                  <c:v>733.01326100000006</c:v>
                </c:pt>
                <c:pt idx="771">
                  <c:v>732.91579300000001</c:v>
                </c:pt>
                <c:pt idx="772">
                  <c:v>732.85919999999999</c:v>
                </c:pt>
                <c:pt idx="773">
                  <c:v>732.99848699999995</c:v>
                </c:pt>
                <c:pt idx="774">
                  <c:v>733.09824300000002</c:v>
                </c:pt>
                <c:pt idx="775">
                  <c:v>733.03625699999998</c:v>
                </c:pt>
                <c:pt idx="776">
                  <c:v>733.12004100000001</c:v>
                </c:pt>
                <c:pt idx="777">
                  <c:v>733.05745999999999</c:v>
                </c:pt>
                <c:pt idx="778">
                  <c:v>732.99380799999994</c:v>
                </c:pt>
                <c:pt idx="779">
                  <c:v>732.98832800000002</c:v>
                </c:pt>
                <c:pt idx="780">
                  <c:v>732.95384100000001</c:v>
                </c:pt>
                <c:pt idx="781">
                  <c:v>733.09256900000003</c:v>
                </c:pt>
                <c:pt idx="782">
                  <c:v>733.02761399999997</c:v>
                </c:pt>
                <c:pt idx="783">
                  <c:v>732.95182999999997</c:v>
                </c:pt>
                <c:pt idx="784">
                  <c:v>732.96940500000005</c:v>
                </c:pt>
                <c:pt idx="785">
                  <c:v>733.02644699999996</c:v>
                </c:pt>
                <c:pt idx="786">
                  <c:v>733.07945400000006</c:v>
                </c:pt>
                <c:pt idx="787">
                  <c:v>732.92363599999999</c:v>
                </c:pt>
                <c:pt idx="788">
                  <c:v>732.93414800000005</c:v>
                </c:pt>
                <c:pt idx="789">
                  <c:v>732.91717300000005</c:v>
                </c:pt>
                <c:pt idx="790">
                  <c:v>733.00318300000004</c:v>
                </c:pt>
                <c:pt idx="791">
                  <c:v>732.97886500000004</c:v>
                </c:pt>
                <c:pt idx="792">
                  <c:v>732.99629600000003</c:v>
                </c:pt>
                <c:pt idx="793">
                  <c:v>732.92473900000005</c:v>
                </c:pt>
                <c:pt idx="794">
                  <c:v>733.03775099999996</c:v>
                </c:pt>
                <c:pt idx="795">
                  <c:v>733.13342399999999</c:v>
                </c:pt>
                <c:pt idx="796">
                  <c:v>732.92911100000003</c:v>
                </c:pt>
                <c:pt idx="797">
                  <c:v>732.95187999999996</c:v>
                </c:pt>
                <c:pt idx="798">
                  <c:v>733.039582</c:v>
                </c:pt>
                <c:pt idx="799">
                  <c:v>732.86807699999997</c:v>
                </c:pt>
                <c:pt idx="800">
                  <c:v>733.030483</c:v>
                </c:pt>
                <c:pt idx="801">
                  <c:v>732.94945499999994</c:v>
                </c:pt>
                <c:pt idx="802">
                  <c:v>732.98817099999997</c:v>
                </c:pt>
                <c:pt idx="803">
                  <c:v>733.03352900000004</c:v>
                </c:pt>
                <c:pt idx="804">
                  <c:v>733.03494000000001</c:v>
                </c:pt>
                <c:pt idx="805">
                  <c:v>732.94753900000001</c:v>
                </c:pt>
                <c:pt idx="806">
                  <c:v>733.18027199999995</c:v>
                </c:pt>
                <c:pt idx="807">
                  <c:v>733.11295500000006</c:v>
                </c:pt>
                <c:pt idx="808">
                  <c:v>733.18260299999997</c:v>
                </c:pt>
                <c:pt idx="809">
                  <c:v>733.07284900000002</c:v>
                </c:pt>
                <c:pt idx="810">
                  <c:v>732.99320299999999</c:v>
                </c:pt>
                <c:pt idx="811">
                  <c:v>732.96578999999997</c:v>
                </c:pt>
                <c:pt idx="812">
                  <c:v>733.09232099999997</c:v>
                </c:pt>
                <c:pt idx="813">
                  <c:v>733.05394200000001</c:v>
                </c:pt>
                <c:pt idx="814">
                  <c:v>733.00584900000001</c:v>
                </c:pt>
                <c:pt idx="815">
                  <c:v>732.99269000000004</c:v>
                </c:pt>
                <c:pt idx="816">
                  <c:v>733.00141799999994</c:v>
                </c:pt>
                <c:pt idx="817">
                  <c:v>733.06946000000005</c:v>
                </c:pt>
                <c:pt idx="818">
                  <c:v>733.12882000000002</c:v>
                </c:pt>
                <c:pt idx="819">
                  <c:v>732.99685499999998</c:v>
                </c:pt>
                <c:pt idx="820">
                  <c:v>733.05651999999998</c:v>
                </c:pt>
                <c:pt idx="821">
                  <c:v>732.94416899999999</c:v>
                </c:pt>
                <c:pt idx="822">
                  <c:v>733.03997200000003</c:v>
                </c:pt>
                <c:pt idx="823">
                  <c:v>733.03544299999999</c:v>
                </c:pt>
                <c:pt idx="824">
                  <c:v>732.92132800000002</c:v>
                </c:pt>
                <c:pt idx="825">
                  <c:v>733.01521100000002</c:v>
                </c:pt>
                <c:pt idx="826">
                  <c:v>732.97804099999996</c:v>
                </c:pt>
                <c:pt idx="827">
                  <c:v>733.03772600000002</c:v>
                </c:pt>
                <c:pt idx="828">
                  <c:v>733.081367</c:v>
                </c:pt>
                <c:pt idx="829">
                  <c:v>733.06998799999997</c:v>
                </c:pt>
                <c:pt idx="830">
                  <c:v>732.92543000000001</c:v>
                </c:pt>
                <c:pt idx="831">
                  <c:v>732.91666899999996</c:v>
                </c:pt>
                <c:pt idx="832">
                  <c:v>733.06244800000002</c:v>
                </c:pt>
                <c:pt idx="833">
                  <c:v>733.08581200000003</c:v>
                </c:pt>
                <c:pt idx="834">
                  <c:v>733.04983000000004</c:v>
                </c:pt>
                <c:pt idx="835">
                  <c:v>732.83848499999999</c:v>
                </c:pt>
                <c:pt idx="836">
                  <c:v>732.990949</c:v>
                </c:pt>
                <c:pt idx="837">
                  <c:v>733.00767699999994</c:v>
                </c:pt>
                <c:pt idx="838">
                  <c:v>733.10639800000001</c:v>
                </c:pt>
                <c:pt idx="839">
                  <c:v>732.89891899999998</c:v>
                </c:pt>
                <c:pt idx="840">
                  <c:v>732.90353900000002</c:v>
                </c:pt>
                <c:pt idx="841">
                  <c:v>732.97998500000006</c:v>
                </c:pt>
                <c:pt idx="842">
                  <c:v>732.97370000000001</c:v>
                </c:pt>
                <c:pt idx="843">
                  <c:v>733.02712299999996</c:v>
                </c:pt>
                <c:pt idx="844">
                  <c:v>732.98810000000003</c:v>
                </c:pt>
                <c:pt idx="845">
                  <c:v>733.04308600000002</c:v>
                </c:pt>
                <c:pt idx="846">
                  <c:v>733.09334699999999</c:v>
                </c:pt>
                <c:pt idx="847">
                  <c:v>732.99181399999998</c:v>
                </c:pt>
                <c:pt idx="848">
                  <c:v>733.00856099999999</c:v>
                </c:pt>
                <c:pt idx="849">
                  <c:v>733.01747999999998</c:v>
                </c:pt>
                <c:pt idx="850">
                  <c:v>732.96615499999996</c:v>
                </c:pt>
                <c:pt idx="851">
                  <c:v>733.04979300000002</c:v>
                </c:pt>
                <c:pt idx="852">
                  <c:v>733.03546500000004</c:v>
                </c:pt>
                <c:pt idx="853">
                  <c:v>733.08573899999999</c:v>
                </c:pt>
                <c:pt idx="854">
                  <c:v>733.02916300000004</c:v>
                </c:pt>
                <c:pt idx="855">
                  <c:v>733.07094600000005</c:v>
                </c:pt>
                <c:pt idx="856">
                  <c:v>732.99875199999997</c:v>
                </c:pt>
                <c:pt idx="857">
                  <c:v>732.93003899999997</c:v>
                </c:pt>
                <c:pt idx="858">
                  <c:v>733.09152600000004</c:v>
                </c:pt>
                <c:pt idx="859">
                  <c:v>732.91055500000004</c:v>
                </c:pt>
                <c:pt idx="860">
                  <c:v>733.02576599999998</c:v>
                </c:pt>
                <c:pt idx="861">
                  <c:v>733.08578899999998</c:v>
                </c:pt>
                <c:pt idx="862">
                  <c:v>733.00730199999998</c:v>
                </c:pt>
                <c:pt idx="863">
                  <c:v>732.85663699999998</c:v>
                </c:pt>
                <c:pt idx="864">
                  <c:v>733.01397099999997</c:v>
                </c:pt>
                <c:pt idx="865">
                  <c:v>732.92316200000005</c:v>
                </c:pt>
                <c:pt idx="866">
                  <c:v>733.02038400000004</c:v>
                </c:pt>
                <c:pt idx="867">
                  <c:v>732.97851900000001</c:v>
                </c:pt>
                <c:pt idx="868">
                  <c:v>732.94999800000005</c:v>
                </c:pt>
                <c:pt idx="869">
                  <c:v>733.04799100000002</c:v>
                </c:pt>
                <c:pt idx="870">
                  <c:v>732.97234100000003</c:v>
                </c:pt>
                <c:pt idx="871">
                  <c:v>732.99531899999999</c:v>
                </c:pt>
                <c:pt idx="872">
                  <c:v>732.95719799999995</c:v>
                </c:pt>
                <c:pt idx="873">
                  <c:v>733.05798000000004</c:v>
                </c:pt>
                <c:pt idx="874">
                  <c:v>733.05284200000006</c:v>
                </c:pt>
                <c:pt idx="875">
                  <c:v>733.14104099999997</c:v>
                </c:pt>
                <c:pt idx="876">
                  <c:v>732.95295899999996</c:v>
                </c:pt>
                <c:pt idx="877">
                  <c:v>733.05220799999995</c:v>
                </c:pt>
                <c:pt idx="878">
                  <c:v>733.06152399999996</c:v>
                </c:pt>
                <c:pt idx="879">
                  <c:v>732.95772299999999</c:v>
                </c:pt>
                <c:pt idx="880">
                  <c:v>732.98249899999996</c:v>
                </c:pt>
                <c:pt idx="881">
                  <c:v>733.06850499999996</c:v>
                </c:pt>
                <c:pt idx="882">
                  <c:v>732.98374999999999</c:v>
                </c:pt>
                <c:pt idx="883">
                  <c:v>733.04464299999995</c:v>
                </c:pt>
                <c:pt idx="884">
                  <c:v>732.94427299999995</c:v>
                </c:pt>
                <c:pt idx="885">
                  <c:v>733.06862000000001</c:v>
                </c:pt>
                <c:pt idx="886">
                  <c:v>733.14508499999999</c:v>
                </c:pt>
                <c:pt idx="887">
                  <c:v>732.92894899999999</c:v>
                </c:pt>
                <c:pt idx="888">
                  <c:v>733.04104299999995</c:v>
                </c:pt>
                <c:pt idx="889">
                  <c:v>732.97776399999998</c:v>
                </c:pt>
                <c:pt idx="890">
                  <c:v>732.95137899999997</c:v>
                </c:pt>
                <c:pt idx="891">
                  <c:v>733.10684400000002</c:v>
                </c:pt>
                <c:pt idx="892">
                  <c:v>733.01484800000003</c:v>
                </c:pt>
                <c:pt idx="893">
                  <c:v>732.86751200000003</c:v>
                </c:pt>
                <c:pt idx="894">
                  <c:v>733.07533899999999</c:v>
                </c:pt>
                <c:pt idx="895">
                  <c:v>733.08676100000002</c:v>
                </c:pt>
                <c:pt idx="896">
                  <c:v>733.03173500000003</c:v>
                </c:pt>
                <c:pt idx="897">
                  <c:v>733.02971000000002</c:v>
                </c:pt>
                <c:pt idx="898">
                  <c:v>732.98049000000003</c:v>
                </c:pt>
                <c:pt idx="899">
                  <c:v>732.96629399999995</c:v>
                </c:pt>
                <c:pt idx="900">
                  <c:v>733.09267299999999</c:v>
                </c:pt>
                <c:pt idx="901">
                  <c:v>732.93174499999998</c:v>
                </c:pt>
                <c:pt idx="902">
                  <c:v>733.08017400000006</c:v>
                </c:pt>
                <c:pt idx="903">
                  <c:v>733.11517200000003</c:v>
                </c:pt>
                <c:pt idx="904">
                  <c:v>733.20132899999999</c:v>
                </c:pt>
                <c:pt idx="905">
                  <c:v>732.96071300000006</c:v>
                </c:pt>
                <c:pt idx="906">
                  <c:v>733.05103799999995</c:v>
                </c:pt>
                <c:pt idx="907">
                  <c:v>733.05852600000003</c:v>
                </c:pt>
                <c:pt idx="908">
                  <c:v>733.15058199999999</c:v>
                </c:pt>
                <c:pt idx="909">
                  <c:v>733.058179</c:v>
                </c:pt>
                <c:pt idx="910">
                  <c:v>733.08372799999995</c:v>
                </c:pt>
                <c:pt idx="911">
                  <c:v>733.09691799999996</c:v>
                </c:pt>
                <c:pt idx="912">
                  <c:v>733.04505700000004</c:v>
                </c:pt>
                <c:pt idx="913">
                  <c:v>733.06892900000003</c:v>
                </c:pt>
                <c:pt idx="914">
                  <c:v>733.085331</c:v>
                </c:pt>
                <c:pt idx="915">
                  <c:v>733.06905900000004</c:v>
                </c:pt>
                <c:pt idx="916">
                  <c:v>732.99200099999996</c:v>
                </c:pt>
                <c:pt idx="917">
                  <c:v>733.20570799999996</c:v>
                </c:pt>
                <c:pt idx="918">
                  <c:v>733.048317</c:v>
                </c:pt>
                <c:pt idx="919">
                  <c:v>733.00684799999999</c:v>
                </c:pt>
                <c:pt idx="920">
                  <c:v>733.00428299999999</c:v>
                </c:pt>
                <c:pt idx="921">
                  <c:v>733.12102000000004</c:v>
                </c:pt>
                <c:pt idx="922">
                  <c:v>733.04811199999995</c:v>
                </c:pt>
                <c:pt idx="923">
                  <c:v>733.08275600000002</c:v>
                </c:pt>
                <c:pt idx="924">
                  <c:v>733.031566</c:v>
                </c:pt>
                <c:pt idx="925">
                  <c:v>733.18422799999996</c:v>
                </c:pt>
                <c:pt idx="926">
                  <c:v>733.03301099999999</c:v>
                </c:pt>
                <c:pt idx="927">
                  <c:v>733.085286</c:v>
                </c:pt>
                <c:pt idx="928">
                  <c:v>733.02952200000004</c:v>
                </c:pt>
                <c:pt idx="929">
                  <c:v>733.11567000000002</c:v>
                </c:pt>
                <c:pt idx="930">
                  <c:v>733.01971900000001</c:v>
                </c:pt>
                <c:pt idx="931">
                  <c:v>733.026476</c:v>
                </c:pt>
                <c:pt idx="932">
                  <c:v>733.03666699999997</c:v>
                </c:pt>
                <c:pt idx="933">
                  <c:v>732.99587699999995</c:v>
                </c:pt>
                <c:pt idx="934">
                  <c:v>733.07344499999999</c:v>
                </c:pt>
                <c:pt idx="935">
                  <c:v>733.11746800000003</c:v>
                </c:pt>
                <c:pt idx="936">
                  <c:v>732.95466099999999</c:v>
                </c:pt>
                <c:pt idx="937">
                  <c:v>733.02258500000005</c:v>
                </c:pt>
                <c:pt idx="938">
                  <c:v>732.92689199999995</c:v>
                </c:pt>
                <c:pt idx="939">
                  <c:v>733.09469999999999</c:v>
                </c:pt>
                <c:pt idx="940">
                  <c:v>733.153459</c:v>
                </c:pt>
                <c:pt idx="941">
                  <c:v>733.07076199999995</c:v>
                </c:pt>
                <c:pt idx="942">
                  <c:v>733.13184200000001</c:v>
                </c:pt>
                <c:pt idx="943">
                  <c:v>732.98260600000003</c:v>
                </c:pt>
                <c:pt idx="944">
                  <c:v>733.014769</c:v>
                </c:pt>
                <c:pt idx="945">
                  <c:v>733.049083</c:v>
                </c:pt>
                <c:pt idx="946">
                  <c:v>733.08619799999997</c:v>
                </c:pt>
                <c:pt idx="947">
                  <c:v>732.98184100000003</c:v>
                </c:pt>
                <c:pt idx="948">
                  <c:v>732.99951899999996</c:v>
                </c:pt>
                <c:pt idx="949">
                  <c:v>733.09742300000005</c:v>
                </c:pt>
                <c:pt idx="950">
                  <c:v>733.11544300000003</c:v>
                </c:pt>
                <c:pt idx="951">
                  <c:v>733.12816399999997</c:v>
                </c:pt>
                <c:pt idx="952">
                  <c:v>733.07491100000004</c:v>
                </c:pt>
                <c:pt idx="953">
                  <c:v>733.03617899999995</c:v>
                </c:pt>
                <c:pt idx="954">
                  <c:v>732.99142300000005</c:v>
                </c:pt>
                <c:pt idx="955">
                  <c:v>733.05726200000004</c:v>
                </c:pt>
                <c:pt idx="956">
                  <c:v>733.13982699999997</c:v>
                </c:pt>
                <c:pt idx="957">
                  <c:v>732.99710000000005</c:v>
                </c:pt>
                <c:pt idx="958">
                  <c:v>733.15138200000001</c:v>
                </c:pt>
                <c:pt idx="959">
                  <c:v>733.01948600000003</c:v>
                </c:pt>
                <c:pt idx="960">
                  <c:v>733.11727499999995</c:v>
                </c:pt>
                <c:pt idx="961">
                  <c:v>733.12202400000001</c:v>
                </c:pt>
                <c:pt idx="962">
                  <c:v>733.03334299999995</c:v>
                </c:pt>
                <c:pt idx="963">
                  <c:v>733.07797600000004</c:v>
                </c:pt>
                <c:pt idx="964">
                  <c:v>733.00727600000005</c:v>
                </c:pt>
                <c:pt idx="965">
                  <c:v>733.13090399999999</c:v>
                </c:pt>
                <c:pt idx="966">
                  <c:v>733.06976399999996</c:v>
                </c:pt>
                <c:pt idx="967">
                  <c:v>733.14001299999995</c:v>
                </c:pt>
                <c:pt idx="968">
                  <c:v>733.08251099999995</c:v>
                </c:pt>
                <c:pt idx="969">
                  <c:v>732.94277699999998</c:v>
                </c:pt>
                <c:pt idx="970">
                  <c:v>733.149091</c:v>
                </c:pt>
                <c:pt idx="971">
                  <c:v>733.10207100000002</c:v>
                </c:pt>
                <c:pt idx="972">
                  <c:v>732.97847899999999</c:v>
                </c:pt>
                <c:pt idx="973">
                  <c:v>733.07197599999995</c:v>
                </c:pt>
                <c:pt idx="974">
                  <c:v>733.01423399999999</c:v>
                </c:pt>
                <c:pt idx="975">
                  <c:v>733.19270900000004</c:v>
                </c:pt>
                <c:pt idx="976">
                  <c:v>733.06118000000004</c:v>
                </c:pt>
                <c:pt idx="977">
                  <c:v>733.06936700000006</c:v>
                </c:pt>
                <c:pt idx="978">
                  <c:v>732.99920699999996</c:v>
                </c:pt>
                <c:pt idx="979">
                  <c:v>733.15962400000001</c:v>
                </c:pt>
                <c:pt idx="980">
                  <c:v>733.098477</c:v>
                </c:pt>
                <c:pt idx="981">
                  <c:v>733.05921999999998</c:v>
                </c:pt>
                <c:pt idx="982">
                  <c:v>733.06424700000002</c:v>
                </c:pt>
                <c:pt idx="983">
                  <c:v>733.16551900000002</c:v>
                </c:pt>
                <c:pt idx="984">
                  <c:v>733.04125699999997</c:v>
                </c:pt>
                <c:pt idx="985">
                  <c:v>733.04408899999999</c:v>
                </c:pt>
                <c:pt idx="986">
                  <c:v>733.00558799999999</c:v>
                </c:pt>
                <c:pt idx="987">
                  <c:v>733.02986399999998</c:v>
                </c:pt>
                <c:pt idx="988">
                  <c:v>733.03975500000001</c:v>
                </c:pt>
                <c:pt idx="989">
                  <c:v>732.97615599999995</c:v>
                </c:pt>
                <c:pt idx="990">
                  <c:v>733.01811399999997</c:v>
                </c:pt>
                <c:pt idx="991">
                  <c:v>733.08739200000002</c:v>
                </c:pt>
                <c:pt idx="992">
                  <c:v>733.05865900000003</c:v>
                </c:pt>
                <c:pt idx="993">
                  <c:v>733.07532200000003</c:v>
                </c:pt>
                <c:pt idx="994">
                  <c:v>733.11064899999997</c:v>
                </c:pt>
                <c:pt idx="995">
                  <c:v>733.08563300000003</c:v>
                </c:pt>
                <c:pt idx="996">
                  <c:v>733.05342399999995</c:v>
                </c:pt>
                <c:pt idx="997">
                  <c:v>732.96767699999998</c:v>
                </c:pt>
                <c:pt idx="998">
                  <c:v>733.04814699999997</c:v>
                </c:pt>
                <c:pt idx="999">
                  <c:v>733.02199599999994</c:v>
                </c:pt>
                <c:pt idx="1000">
                  <c:v>732.94597699999997</c:v>
                </c:pt>
                <c:pt idx="1001">
                  <c:v>733.03762400000005</c:v>
                </c:pt>
                <c:pt idx="1002">
                  <c:v>733.06546100000003</c:v>
                </c:pt>
                <c:pt idx="1003">
                  <c:v>732.96180700000002</c:v>
                </c:pt>
                <c:pt idx="1004">
                  <c:v>732.99814700000002</c:v>
                </c:pt>
                <c:pt idx="1005">
                  <c:v>733.04933000000005</c:v>
                </c:pt>
                <c:pt idx="1006">
                  <c:v>733.00734399999999</c:v>
                </c:pt>
                <c:pt idx="1007">
                  <c:v>733.07919500000003</c:v>
                </c:pt>
                <c:pt idx="1008">
                  <c:v>733.02159099999994</c:v>
                </c:pt>
                <c:pt idx="1009">
                  <c:v>733.07892100000004</c:v>
                </c:pt>
              </c:numCache>
            </c:numRef>
          </c:yVal>
          <c:smooth val="0"/>
          <c:extLst>
            <c:ext xmlns:c16="http://schemas.microsoft.com/office/drawing/2014/chart" uri="{C3380CC4-5D6E-409C-BE32-E72D297353CC}">
              <c16:uniqueId val="{00000000-3BF5-4965-9FA4-69767143F894}"/>
            </c:ext>
          </c:extLst>
        </c:ser>
        <c:dLbls>
          <c:showLegendKey val="0"/>
          <c:showVal val="0"/>
          <c:showCatName val="0"/>
          <c:showSerName val="0"/>
          <c:showPercent val="0"/>
          <c:showBubbleSize val="0"/>
        </c:dLbls>
        <c:axId val="1163824159"/>
        <c:axId val="1160009327"/>
      </c:scatterChart>
      <c:valAx>
        <c:axId val="1163824159"/>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60009327"/>
        <c:crossesAt val="731"/>
        <c:crossBetween val="midCat"/>
      </c:valAx>
      <c:valAx>
        <c:axId val="1160009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t>Temperature (</a:t>
                </a:r>
                <a:r>
                  <a:rPr lang="en-US" baseline="30000" dirty="0" err="1"/>
                  <a:t>o</a:t>
                </a:r>
                <a:r>
                  <a:rPr lang="en-US" dirty="0" err="1"/>
                  <a:t>C</a:t>
                </a:r>
                <a:r>
                  <a:rPr lang="en-US" dirty="0"/>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63824159"/>
        <c:crossesAt val="1.0000000000000002E-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rgbClr val="C00000"/>
              </a:solidFill>
              <a:ln w="9525">
                <a:solidFill>
                  <a:srgbClr val="C00000"/>
                </a:solidFill>
              </a:ln>
              <a:effectLst/>
            </c:spPr>
          </c:marker>
          <c:trendline>
            <c:spPr>
              <a:ln w="19050" cap="rnd">
                <a:solidFill>
                  <a:srgbClr val="C00000"/>
                </a:solidFill>
                <a:prstDash val="sysDot"/>
              </a:ln>
              <a:effectLst/>
            </c:spPr>
            <c:trendlineType val="linear"/>
            <c:dispRSqr val="0"/>
            <c:dispEq val="0"/>
          </c:trendline>
          <c:errBars>
            <c:errDir val="y"/>
            <c:errBarType val="both"/>
            <c:errValType val="percentage"/>
            <c:noEndCap val="0"/>
            <c:val val="6"/>
            <c:spPr>
              <a:noFill/>
              <a:ln w="9525" cap="flat" cmpd="sng" algn="ctr">
                <a:solidFill>
                  <a:schemeClr val="tx1">
                    <a:lumMod val="65000"/>
                    <a:lumOff val="35000"/>
                  </a:schemeClr>
                </a:solidFill>
                <a:round/>
              </a:ln>
              <a:effectLst/>
            </c:spPr>
          </c:errBars>
          <c:xVal>
            <c:numRef>
              <c:f>Sheet1!$C$4:$C$10</c:f>
              <c:numCache>
                <c:formatCode>General</c:formatCode>
                <c:ptCount val="7"/>
                <c:pt idx="0">
                  <c:v>320.16072325464501</c:v>
                </c:pt>
                <c:pt idx="1">
                  <c:v>330.10547463586101</c:v>
                </c:pt>
                <c:pt idx="2">
                  <c:v>340.050226017076</c:v>
                </c:pt>
                <c:pt idx="3">
                  <c:v>350.17579105976802</c:v>
                </c:pt>
                <c:pt idx="4">
                  <c:v>360.12054244098402</c:v>
                </c:pt>
                <c:pt idx="5">
                  <c:v>370.06529382219901</c:v>
                </c:pt>
                <c:pt idx="6">
                  <c:v>380.01004520341502</c:v>
                </c:pt>
              </c:numCache>
            </c:numRef>
          </c:xVal>
          <c:yVal>
            <c:numRef>
              <c:f>Sheet1!$D$4:$D$10</c:f>
              <c:numCache>
                <c:formatCode>General</c:formatCode>
                <c:ptCount val="7"/>
                <c:pt idx="0">
                  <c:v>0.54492012779552701</c:v>
                </c:pt>
                <c:pt idx="1">
                  <c:v>0.55086261980830598</c:v>
                </c:pt>
                <c:pt idx="2">
                  <c:v>0.584984025559105</c:v>
                </c:pt>
                <c:pt idx="3">
                  <c:v>0.57041533546325895</c:v>
                </c:pt>
                <c:pt idx="4">
                  <c:v>0.56121405750798703</c:v>
                </c:pt>
                <c:pt idx="5">
                  <c:v>0.53782747603833803</c:v>
                </c:pt>
                <c:pt idx="6">
                  <c:v>0.54453674121405704</c:v>
                </c:pt>
              </c:numCache>
            </c:numRef>
          </c:yVal>
          <c:smooth val="0"/>
          <c:extLst>
            <c:ext xmlns:c16="http://schemas.microsoft.com/office/drawing/2014/chart" uri="{C3380CC4-5D6E-409C-BE32-E72D297353CC}">
              <c16:uniqueId val="{00000001-0B35-4DD5-AE99-44C261E70D61}"/>
            </c:ext>
          </c:extLst>
        </c:ser>
        <c:dLbls>
          <c:showLegendKey val="0"/>
          <c:showVal val="0"/>
          <c:showCatName val="0"/>
          <c:showSerName val="0"/>
          <c:showPercent val="0"/>
          <c:showBubbleSize val="0"/>
        </c:dLbls>
        <c:axId val="1161943439"/>
        <c:axId val="1259622527"/>
      </c:scatterChart>
      <c:valAx>
        <c:axId val="11619434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Temperature</a:t>
                </a:r>
                <a:r>
                  <a:rPr lang="en-US" baseline="0"/>
                  <a:t> (C)</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9622527"/>
        <c:crosses val="autoZero"/>
        <c:crossBetween val="midCat"/>
      </c:valAx>
      <c:valAx>
        <c:axId val="1259622527"/>
        <c:scaling>
          <c:orientation val="minMax"/>
          <c:max val="0.70000000000000007"/>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Thermal</a:t>
                </a:r>
                <a:r>
                  <a:rPr lang="en-US" baseline="0"/>
                  <a:t> Conductivity (W/m/K)</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19434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038552949989698E-2"/>
          <c:y val="2.9362890255084401E-2"/>
          <c:w val="0.85841001708785825"/>
          <c:h val="0.84191850677168667"/>
        </c:manualLayout>
      </c:layout>
      <c:bubbleChart>
        <c:varyColors val="0"/>
        <c:ser>
          <c:idx val="0"/>
          <c:order val="0"/>
          <c:tx>
            <c:strRef>
              <c:f>Sheet1!$B$1</c:f>
              <c:strCache>
                <c:ptCount val="1"/>
                <c:pt idx="0">
                  <c:v>Temperature Range</c:v>
                </c:pt>
              </c:strCache>
            </c:strRef>
          </c:tx>
          <c:spPr>
            <a:solidFill>
              <a:schemeClr val="accent1">
                <a:alpha val="75000"/>
              </a:schemeClr>
            </a:solidFill>
            <a:ln>
              <a:noFill/>
            </a:ln>
            <a:effectLst/>
          </c:spPr>
          <c:invertIfNegative val="0"/>
          <c:dPt>
            <c:idx val="0"/>
            <c:invertIfNegative val="0"/>
            <c:bubble3D val="0"/>
            <c:spPr>
              <a:solidFill>
                <a:srgbClr val="FF0000">
                  <a:alpha val="80000"/>
                </a:srgbClr>
              </a:solidFill>
              <a:ln>
                <a:noFill/>
              </a:ln>
              <a:effectLst/>
            </c:spPr>
            <c:extLst>
              <c:ext xmlns:c16="http://schemas.microsoft.com/office/drawing/2014/chart" uri="{C3380CC4-5D6E-409C-BE32-E72D297353CC}">
                <c16:uniqueId val="{00000002-5DFC-4C54-990E-956712BA53ED}"/>
              </c:ext>
            </c:extLst>
          </c:dPt>
          <c:dPt>
            <c:idx val="1"/>
            <c:invertIfNegative val="0"/>
            <c:bubble3D val="0"/>
            <c:spPr>
              <a:solidFill>
                <a:schemeClr val="accent1">
                  <a:lumMod val="75000"/>
                  <a:alpha val="80000"/>
                </a:schemeClr>
              </a:solidFill>
              <a:ln>
                <a:noFill/>
              </a:ln>
              <a:effectLst/>
            </c:spPr>
            <c:extLst>
              <c:ext xmlns:c16="http://schemas.microsoft.com/office/drawing/2014/chart" uri="{C3380CC4-5D6E-409C-BE32-E72D297353CC}">
                <c16:uniqueId val="{00000001-5DFC-4C54-990E-956712BA53ED}"/>
              </c:ext>
            </c:extLst>
          </c:dPt>
          <c:dPt>
            <c:idx val="2"/>
            <c:invertIfNegative val="0"/>
            <c:bubble3D val="0"/>
            <c:spPr>
              <a:solidFill>
                <a:schemeClr val="tx2">
                  <a:lumMod val="75000"/>
                  <a:alpha val="80000"/>
                </a:schemeClr>
              </a:solidFill>
              <a:ln>
                <a:noFill/>
              </a:ln>
              <a:effectLst/>
            </c:spPr>
            <c:extLst>
              <c:ext xmlns:c16="http://schemas.microsoft.com/office/drawing/2014/chart" uri="{C3380CC4-5D6E-409C-BE32-E72D297353CC}">
                <c16:uniqueId val="{00000003-5DFC-4C54-990E-956712BA53ED}"/>
              </c:ext>
            </c:extLst>
          </c:dPt>
          <c:dPt>
            <c:idx val="3"/>
            <c:invertIfNegative val="0"/>
            <c:bubble3D val="0"/>
            <c:spPr>
              <a:solidFill>
                <a:schemeClr val="accent6">
                  <a:lumMod val="75000"/>
                  <a:alpha val="80000"/>
                </a:schemeClr>
              </a:solidFill>
              <a:ln>
                <a:noFill/>
              </a:ln>
              <a:effectLst/>
            </c:spPr>
            <c:extLst>
              <c:ext xmlns:c16="http://schemas.microsoft.com/office/drawing/2014/chart" uri="{C3380CC4-5D6E-409C-BE32-E72D297353CC}">
                <c16:uniqueId val="{00000004-5DFC-4C54-990E-956712BA53ED}"/>
              </c:ext>
            </c:extLst>
          </c:dPt>
          <c:dPt>
            <c:idx val="4"/>
            <c:invertIfNegative val="0"/>
            <c:bubble3D val="0"/>
            <c:spPr>
              <a:solidFill>
                <a:schemeClr val="accent4">
                  <a:lumMod val="75000"/>
                  <a:alpha val="80000"/>
                </a:schemeClr>
              </a:solidFill>
              <a:ln>
                <a:noFill/>
              </a:ln>
              <a:effectLst/>
            </c:spPr>
            <c:extLst>
              <c:ext xmlns:c16="http://schemas.microsoft.com/office/drawing/2014/chart" uri="{C3380CC4-5D6E-409C-BE32-E72D297353CC}">
                <c16:uniqueId val="{00000005-5DFC-4C54-990E-956712BA53ED}"/>
              </c:ext>
            </c:extLst>
          </c:dPt>
          <c:xVal>
            <c:numRef>
              <c:f>Sheet1!$A$2:$A$6</c:f>
              <c:numCache>
                <c:formatCode>General</c:formatCode>
                <c:ptCount val="5"/>
                <c:pt idx="0">
                  <c:v>1</c:v>
                </c:pt>
                <c:pt idx="1">
                  <c:v>25</c:v>
                </c:pt>
                <c:pt idx="2">
                  <c:v>1</c:v>
                </c:pt>
                <c:pt idx="3">
                  <c:v>86400</c:v>
                </c:pt>
                <c:pt idx="4">
                  <c:v>86400</c:v>
                </c:pt>
              </c:numCache>
            </c:numRef>
          </c:xVal>
          <c:yVal>
            <c:numRef>
              <c:f>Sheet1!$B$2:$B$6</c:f>
              <c:numCache>
                <c:formatCode>General</c:formatCode>
                <c:ptCount val="5"/>
                <c:pt idx="0">
                  <c:v>152</c:v>
                </c:pt>
                <c:pt idx="1">
                  <c:v>238</c:v>
                </c:pt>
                <c:pt idx="2">
                  <c:v>104</c:v>
                </c:pt>
                <c:pt idx="3">
                  <c:v>360</c:v>
                </c:pt>
                <c:pt idx="4">
                  <c:v>289</c:v>
                </c:pt>
              </c:numCache>
            </c:numRef>
          </c:yVal>
          <c:bubbleSize>
            <c:numRef>
              <c:f>Sheet1!$C$2:$C$6</c:f>
              <c:numCache>
                <c:formatCode>General</c:formatCode>
                <c:ptCount val="5"/>
                <c:pt idx="0">
                  <c:v>2.7990999999999999E-2</c:v>
                </c:pt>
                <c:pt idx="1">
                  <c:v>6.0389999999999999E-2</c:v>
                </c:pt>
                <c:pt idx="2">
                  <c:v>7.1999999999999998E-3</c:v>
                </c:pt>
                <c:pt idx="3">
                  <c:v>4.5569999999999999E-2</c:v>
                </c:pt>
                <c:pt idx="4">
                  <c:v>4.7176000000000003E-2</c:v>
                </c:pt>
              </c:numCache>
            </c:numRef>
          </c:bubbleSize>
          <c:bubble3D val="0"/>
          <c:extLst>
            <c:ext xmlns:c16="http://schemas.microsoft.com/office/drawing/2014/chart" uri="{C3380CC4-5D6E-409C-BE32-E72D297353CC}">
              <c16:uniqueId val="{00000000-C4D2-47CF-BEC3-B8255F8FDC74}"/>
            </c:ext>
          </c:extLst>
        </c:ser>
        <c:dLbls>
          <c:showLegendKey val="0"/>
          <c:showVal val="0"/>
          <c:showCatName val="0"/>
          <c:showSerName val="0"/>
          <c:showPercent val="0"/>
          <c:showBubbleSize val="0"/>
        </c:dLbls>
        <c:bubbleScale val="100"/>
        <c:showNegBubbles val="0"/>
        <c:axId val="229956992"/>
        <c:axId val="333310288"/>
      </c:bubbleChart>
      <c:valAx>
        <c:axId val="229956992"/>
        <c:scaling>
          <c:logBase val="10"/>
          <c:orientation val="maxMin"/>
          <c:max val="604800"/>
          <c:min val="0.1"/>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dirty="0">
                    <a:solidFill>
                      <a:schemeClr val="accent3">
                        <a:lumMod val="50000"/>
                      </a:schemeClr>
                    </a:solidFill>
                  </a:rPr>
                  <a:t>Single Sample Measurement Time</a:t>
                </a:r>
              </a:p>
            </c:rich>
          </c:tx>
          <c:layout>
            <c:manualLayout>
              <c:xMode val="edge"/>
              <c:yMode val="edge"/>
              <c:x val="0.27956170346047071"/>
              <c:y val="0.944198105613394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33310288"/>
        <c:crosses val="autoZero"/>
        <c:crossBetween val="midCat"/>
        <c:majorUnit val="1"/>
      </c:valAx>
      <c:valAx>
        <c:axId val="333310288"/>
        <c:scaling>
          <c:orientation val="minMax"/>
          <c:min val="75"/>
        </c:scaling>
        <c:delete val="0"/>
        <c:axPos val="r"/>
        <c:majorGridlines>
          <c:spPr>
            <a:ln w="9525" cap="flat" cmpd="sng" algn="ctr">
              <a:noFill/>
              <a:round/>
            </a:ln>
            <a:effectLst/>
          </c:spPr>
        </c:majorGridlines>
        <c:numFmt formatCode="General" sourceLinked="1"/>
        <c:majorTickMark val="none"/>
        <c:minorTickMark val="none"/>
        <c:tickLblPos val="high"/>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29956992"/>
        <c:crossesAt val="1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897808121366349E-2"/>
          <c:y val="3.1789512919581181E-2"/>
          <c:w val="0.97323601229610779"/>
          <c:h val="0.93642097416083769"/>
        </c:manualLayout>
      </c:layout>
      <c:scatterChart>
        <c:scatterStyle val="lineMarker"/>
        <c:varyColors val="0"/>
        <c:ser>
          <c:idx val="0"/>
          <c:order val="0"/>
          <c:spPr>
            <a:ln w="19050" cap="rnd">
              <a:noFill/>
              <a:round/>
            </a:ln>
            <a:effectLst/>
          </c:spPr>
          <c:marker>
            <c:symbol val="circle"/>
            <c:size val="11"/>
            <c:spPr>
              <a:solidFill>
                <a:srgbClr val="FF0000"/>
              </a:solidFill>
              <a:ln w="9525">
                <a:solidFill>
                  <a:srgbClr val="FF0000"/>
                </a:solidFill>
              </a:ln>
              <a:effectLst/>
            </c:spPr>
          </c:marker>
          <c:trendline>
            <c:spPr>
              <a:ln w="41275" cap="rnd">
                <a:solidFill>
                  <a:srgbClr val="00B050"/>
                </a:solidFill>
                <a:prstDash val="sysDot"/>
              </a:ln>
              <a:effectLst/>
            </c:spPr>
            <c:trendlineType val="power"/>
            <c:forward val="5"/>
            <c:dispRSqr val="1"/>
            <c:dispEq val="1"/>
            <c:trendlineLbl>
              <c:layout>
                <c:manualLayout>
                  <c:x val="4.3744368091617518E-2"/>
                  <c:y val="-0.10340557388262821"/>
                </c:manualLayout>
              </c:layout>
              <c:tx>
                <c:rich>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sz="900" baseline="0" dirty="0">
                        <a:solidFill>
                          <a:schemeClr val="tx1"/>
                        </a:solidFill>
                      </a:rPr>
                      <a:t>Decay Fit</a:t>
                    </a:r>
                  </a:p>
                  <a:p>
                    <a:pPr>
                      <a:defRPr>
                        <a:solidFill>
                          <a:schemeClr val="tx1"/>
                        </a:solidFill>
                      </a:defRPr>
                    </a:pPr>
                    <a:r>
                      <a:rPr lang="en-US" sz="900" baseline="0" dirty="0">
                        <a:solidFill>
                          <a:schemeClr val="tx1"/>
                        </a:solidFill>
                      </a:rPr>
                      <a:t>y = 14.358x</a:t>
                    </a:r>
                    <a:r>
                      <a:rPr lang="en-US" sz="900" baseline="30000" dirty="0">
                        <a:solidFill>
                          <a:schemeClr val="tx1"/>
                        </a:solidFill>
                      </a:rPr>
                      <a:t>-2.654</a:t>
                    </a:r>
                    <a:br>
                      <a:rPr lang="en-US" sz="900" baseline="0" dirty="0">
                        <a:solidFill>
                          <a:schemeClr val="tx1"/>
                        </a:solidFill>
                      </a:rPr>
                    </a:br>
                    <a:r>
                      <a:rPr lang="en-US" sz="900" baseline="0" dirty="0">
                        <a:solidFill>
                          <a:schemeClr val="tx1"/>
                        </a:solidFill>
                      </a:rPr>
                      <a:t>R² = 0.99</a:t>
                    </a:r>
                    <a:endParaRPr lang="en-US" sz="900" dirty="0">
                      <a:solidFill>
                        <a:schemeClr val="tx1"/>
                      </a:solidFill>
                    </a:endParaRPr>
                  </a:p>
                </c:rich>
              </c:tx>
              <c:numFmt formatCode="#,##0.0" sourceLinked="0"/>
              <c:spPr>
                <a:noFill/>
                <a:ln w="19050">
                  <a:solidFill>
                    <a:srgbClr val="00B050"/>
                  </a:solid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trendlineLbl>
          </c:trendline>
          <c:xVal>
            <c:numRef>
              <c:f>pair_peaks_list_catan_decay!$D$7:$D$10</c:f>
              <c:numCache>
                <c:formatCode>General</c:formatCode>
                <c:ptCount val="4"/>
                <c:pt idx="0">
                  <c:v>2.662654071</c:v>
                </c:pt>
                <c:pt idx="1">
                  <c:v>6.0470420550000004</c:v>
                </c:pt>
                <c:pt idx="2">
                  <c:v>9.7622348789999993</c:v>
                </c:pt>
                <c:pt idx="3">
                  <c:v>13.299302020000001</c:v>
                </c:pt>
              </c:numCache>
            </c:numRef>
          </c:xVal>
          <c:yVal>
            <c:numRef>
              <c:f>pair_peaks_list_catan_decay!$H$7:$H$10</c:f>
              <c:numCache>
                <c:formatCode>General</c:formatCode>
                <c:ptCount val="4"/>
                <c:pt idx="0">
                  <c:v>1.071889519</c:v>
                </c:pt>
                <c:pt idx="1">
                  <c:v>0.11862220800000001</c:v>
                </c:pt>
                <c:pt idx="2">
                  <c:v>3.4872846999999985E-2</c:v>
                </c:pt>
                <c:pt idx="3">
                  <c:v>1.4758897999999965E-2</c:v>
                </c:pt>
              </c:numCache>
            </c:numRef>
          </c:yVal>
          <c:smooth val="0"/>
          <c:extLst>
            <c:ext xmlns:c16="http://schemas.microsoft.com/office/drawing/2014/chart" uri="{C3380CC4-5D6E-409C-BE32-E72D297353CC}">
              <c16:uniqueId val="{00000001-0E53-4063-8676-8D019D5A2B57}"/>
            </c:ext>
          </c:extLst>
        </c:ser>
        <c:dLbls>
          <c:showLegendKey val="0"/>
          <c:showVal val="0"/>
          <c:showCatName val="0"/>
          <c:showSerName val="0"/>
          <c:showPercent val="0"/>
          <c:showBubbleSize val="0"/>
        </c:dLbls>
        <c:axId val="1292977392"/>
        <c:axId val="844741232"/>
      </c:scatterChart>
      <c:valAx>
        <c:axId val="1292977392"/>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844741232"/>
        <c:crosses val="autoZero"/>
        <c:crossBetween val="midCat"/>
      </c:valAx>
      <c:valAx>
        <c:axId val="84474123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2929773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LiF</a:t>
            </a:r>
            <a:r>
              <a:rPr lang="en-US" dirty="0"/>
              <a:t>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PDF_LiF!$L$11:$L$16</c:f>
              <c:numCache>
                <c:formatCode>General</c:formatCode>
                <c:ptCount val="6"/>
                <c:pt idx="0">
                  <c:v>1.877445579</c:v>
                </c:pt>
                <c:pt idx="1">
                  <c:v>4.3967871819999997</c:v>
                </c:pt>
                <c:pt idx="2">
                  <c:v>6.8563477969999997</c:v>
                </c:pt>
                <c:pt idx="3">
                  <c:v>9.7685358870000005</c:v>
                </c:pt>
              </c:numCache>
            </c:numRef>
          </c:xVal>
          <c:yVal>
            <c:numRef>
              <c:f>PDF_LiF!$M$11:$M$16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0-6700-4F45-A74B-4357B77EDA5E}"/>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PDF_LiF!$P$11:$P$13</c:f>
              <c:numCache>
                <c:formatCode>General</c:formatCode>
                <c:ptCount val="3"/>
                <c:pt idx="0">
                  <c:v>2.8083209509999998</c:v>
                </c:pt>
                <c:pt idx="1">
                  <c:v>5.3959836819999998</c:v>
                </c:pt>
                <c:pt idx="2">
                  <c:v>8.3105497770000003</c:v>
                </c:pt>
              </c:numCache>
            </c:numRef>
          </c:xVal>
          <c:yVal>
            <c:numRef>
              <c:f>PDF_LiF!$Q$11:$Q$13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1-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3-6700-4F45-A74B-4357B77EDA5E}"/>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4-6700-4F45-A74B-4357B77EDA5E}"/>
            </c:ext>
          </c:extLst>
        </c:ser>
        <c:dLbls>
          <c:showLegendKey val="0"/>
          <c:showVal val="0"/>
          <c:showCatName val="0"/>
          <c:showSerName val="0"/>
          <c:showPercent val="0"/>
          <c:showBubbleSize val="0"/>
        </c:dLbls>
        <c:axId val="56021263"/>
        <c:axId val="56017039"/>
      </c:scatterChart>
      <c:scatterChart>
        <c:scatterStyle val="smoothMarker"/>
        <c:varyColors val="0"/>
        <c:ser>
          <c:idx val="5"/>
          <c:order val="4"/>
          <c:tx>
            <c:v>Morse Potential</c:v>
          </c:tx>
          <c:spPr>
            <a:ln w="19050" cap="rnd">
              <a:solidFill>
                <a:schemeClr val="bg2">
                  <a:lumMod val="50000"/>
                </a:schemeClr>
              </a:solidFill>
              <a:prstDash val="sysDot"/>
              <a:round/>
            </a:ln>
            <a:effectLst/>
          </c:spPr>
          <c:marker>
            <c:symbol val="none"/>
          </c:marker>
          <c:xVal>
            <c:numRef>
              <c:f>PDF_LiF!$G$6:$G$187</c:f>
              <c:numCache>
                <c:formatCode>General</c:formatCode>
                <c:ptCount val="182"/>
                <c:pt idx="0">
                  <c:v>1.2</c:v>
                </c:pt>
                <c:pt idx="1">
                  <c:v>1.25</c:v>
                </c:pt>
                <c:pt idx="2">
                  <c:v>1.3</c:v>
                </c:pt>
                <c:pt idx="3">
                  <c:v>1.35</c:v>
                </c:pt>
                <c:pt idx="4">
                  <c:v>1.4</c:v>
                </c:pt>
                <c:pt idx="5">
                  <c:v>1.45</c:v>
                </c:pt>
                <c:pt idx="6">
                  <c:v>1.5</c:v>
                </c:pt>
                <c:pt idx="7">
                  <c:v>1.55</c:v>
                </c:pt>
                <c:pt idx="8">
                  <c:v>1.6</c:v>
                </c:pt>
                <c:pt idx="9">
                  <c:v>1.65</c:v>
                </c:pt>
                <c:pt idx="10">
                  <c:v>1.7</c:v>
                </c:pt>
                <c:pt idx="11">
                  <c:v>1.75</c:v>
                </c:pt>
                <c:pt idx="12">
                  <c:v>1.8</c:v>
                </c:pt>
                <c:pt idx="13">
                  <c:v>1.85</c:v>
                </c:pt>
                <c:pt idx="14">
                  <c:v>1.9</c:v>
                </c:pt>
                <c:pt idx="15">
                  <c:v>1.95</c:v>
                </c:pt>
                <c:pt idx="16">
                  <c:v>2</c:v>
                </c:pt>
                <c:pt idx="17">
                  <c:v>2.0499999999999998</c:v>
                </c:pt>
                <c:pt idx="18">
                  <c:v>2.1</c:v>
                </c:pt>
                <c:pt idx="19">
                  <c:v>2.15</c:v>
                </c:pt>
                <c:pt idx="20">
                  <c:v>2.2000000000000002</c:v>
                </c:pt>
                <c:pt idx="21">
                  <c:v>2.25</c:v>
                </c:pt>
                <c:pt idx="22">
                  <c:v>2.2999999999999998</c:v>
                </c:pt>
                <c:pt idx="23">
                  <c:v>2.35</c:v>
                </c:pt>
                <c:pt idx="24">
                  <c:v>2.4</c:v>
                </c:pt>
                <c:pt idx="25">
                  <c:v>2.4500000000000002</c:v>
                </c:pt>
                <c:pt idx="26">
                  <c:v>2.5</c:v>
                </c:pt>
                <c:pt idx="27">
                  <c:v>2.5499999999999998</c:v>
                </c:pt>
                <c:pt idx="28">
                  <c:v>2.6</c:v>
                </c:pt>
                <c:pt idx="29">
                  <c:v>2.65</c:v>
                </c:pt>
                <c:pt idx="30">
                  <c:v>2.7</c:v>
                </c:pt>
                <c:pt idx="31">
                  <c:v>2.75</c:v>
                </c:pt>
                <c:pt idx="32">
                  <c:v>2.8</c:v>
                </c:pt>
                <c:pt idx="33">
                  <c:v>2.85</c:v>
                </c:pt>
                <c:pt idx="34">
                  <c:v>2.9</c:v>
                </c:pt>
                <c:pt idx="35">
                  <c:v>2.95</c:v>
                </c:pt>
                <c:pt idx="36">
                  <c:v>3</c:v>
                </c:pt>
                <c:pt idx="37">
                  <c:v>3.05</c:v>
                </c:pt>
                <c:pt idx="38">
                  <c:v>3.1</c:v>
                </c:pt>
                <c:pt idx="39">
                  <c:v>3.15</c:v>
                </c:pt>
                <c:pt idx="40">
                  <c:v>3.2</c:v>
                </c:pt>
                <c:pt idx="41">
                  <c:v>3.25</c:v>
                </c:pt>
                <c:pt idx="42">
                  <c:v>3.3</c:v>
                </c:pt>
                <c:pt idx="43">
                  <c:v>3.35</c:v>
                </c:pt>
                <c:pt idx="44">
                  <c:v>3.4</c:v>
                </c:pt>
                <c:pt idx="45">
                  <c:v>3.45</c:v>
                </c:pt>
                <c:pt idx="46">
                  <c:v>3.5</c:v>
                </c:pt>
                <c:pt idx="47">
                  <c:v>3.55</c:v>
                </c:pt>
                <c:pt idx="48">
                  <c:v>3.6</c:v>
                </c:pt>
                <c:pt idx="49">
                  <c:v>3.65</c:v>
                </c:pt>
                <c:pt idx="50">
                  <c:v>3.7</c:v>
                </c:pt>
                <c:pt idx="51">
                  <c:v>3.75</c:v>
                </c:pt>
                <c:pt idx="52">
                  <c:v>3.8</c:v>
                </c:pt>
                <c:pt idx="53">
                  <c:v>3.85</c:v>
                </c:pt>
                <c:pt idx="54">
                  <c:v>3.9</c:v>
                </c:pt>
                <c:pt idx="55">
                  <c:v>3.95</c:v>
                </c:pt>
                <c:pt idx="56">
                  <c:v>4</c:v>
                </c:pt>
                <c:pt idx="57">
                  <c:v>4.05</c:v>
                </c:pt>
                <c:pt idx="58">
                  <c:v>4.0999999999999996</c:v>
                </c:pt>
                <c:pt idx="59">
                  <c:v>4.1500000000000004</c:v>
                </c:pt>
                <c:pt idx="60">
                  <c:v>4.2</c:v>
                </c:pt>
                <c:pt idx="61">
                  <c:v>4.25</c:v>
                </c:pt>
                <c:pt idx="62">
                  <c:v>4.3</c:v>
                </c:pt>
                <c:pt idx="63">
                  <c:v>4.3499999999999996</c:v>
                </c:pt>
                <c:pt idx="64">
                  <c:v>4.4000000000000004</c:v>
                </c:pt>
                <c:pt idx="65">
                  <c:v>4.45</c:v>
                </c:pt>
                <c:pt idx="66">
                  <c:v>4.5</c:v>
                </c:pt>
                <c:pt idx="67">
                  <c:v>4.55</c:v>
                </c:pt>
                <c:pt idx="68">
                  <c:v>4.5999999999999996</c:v>
                </c:pt>
                <c:pt idx="69">
                  <c:v>4.6500000000000004</c:v>
                </c:pt>
                <c:pt idx="70">
                  <c:v>4.7</c:v>
                </c:pt>
                <c:pt idx="71">
                  <c:v>4.75</c:v>
                </c:pt>
                <c:pt idx="72">
                  <c:v>4.8</c:v>
                </c:pt>
                <c:pt idx="73">
                  <c:v>4.8499999999999996</c:v>
                </c:pt>
                <c:pt idx="74">
                  <c:v>4.9000000000000004</c:v>
                </c:pt>
                <c:pt idx="75">
                  <c:v>4.95</c:v>
                </c:pt>
                <c:pt idx="76">
                  <c:v>5</c:v>
                </c:pt>
                <c:pt idx="77">
                  <c:v>5.05</c:v>
                </c:pt>
                <c:pt idx="78">
                  <c:v>5.0999999999999996</c:v>
                </c:pt>
                <c:pt idx="79">
                  <c:v>5.15</c:v>
                </c:pt>
                <c:pt idx="80">
                  <c:v>5.2</c:v>
                </c:pt>
                <c:pt idx="81">
                  <c:v>5.25</c:v>
                </c:pt>
                <c:pt idx="82">
                  <c:v>5.3</c:v>
                </c:pt>
                <c:pt idx="83">
                  <c:v>5.35</c:v>
                </c:pt>
                <c:pt idx="84">
                  <c:v>5.4</c:v>
                </c:pt>
                <c:pt idx="85">
                  <c:v>5.45</c:v>
                </c:pt>
                <c:pt idx="86">
                  <c:v>5.5</c:v>
                </c:pt>
                <c:pt idx="87">
                  <c:v>5.55</c:v>
                </c:pt>
                <c:pt idx="88">
                  <c:v>5.6</c:v>
                </c:pt>
                <c:pt idx="89">
                  <c:v>5.65</c:v>
                </c:pt>
                <c:pt idx="90">
                  <c:v>5.7</c:v>
                </c:pt>
                <c:pt idx="91">
                  <c:v>5.75</c:v>
                </c:pt>
                <c:pt idx="92">
                  <c:v>5.8</c:v>
                </c:pt>
                <c:pt idx="93">
                  <c:v>5.85</c:v>
                </c:pt>
                <c:pt idx="94">
                  <c:v>5.9</c:v>
                </c:pt>
                <c:pt idx="95">
                  <c:v>5.95</c:v>
                </c:pt>
                <c:pt idx="96">
                  <c:v>6</c:v>
                </c:pt>
                <c:pt idx="97">
                  <c:v>6.05</c:v>
                </c:pt>
                <c:pt idx="98">
                  <c:v>6.1</c:v>
                </c:pt>
                <c:pt idx="99">
                  <c:v>6.15</c:v>
                </c:pt>
                <c:pt idx="100">
                  <c:v>6.2</c:v>
                </c:pt>
                <c:pt idx="101">
                  <c:v>6.25</c:v>
                </c:pt>
                <c:pt idx="102">
                  <c:v>6.3</c:v>
                </c:pt>
                <c:pt idx="103">
                  <c:v>6.35</c:v>
                </c:pt>
                <c:pt idx="104">
                  <c:v>6.4</c:v>
                </c:pt>
                <c:pt idx="105">
                  <c:v>6.45</c:v>
                </c:pt>
                <c:pt idx="106">
                  <c:v>6.5</c:v>
                </c:pt>
                <c:pt idx="107">
                  <c:v>6.55</c:v>
                </c:pt>
                <c:pt idx="108">
                  <c:v>6.6</c:v>
                </c:pt>
                <c:pt idx="109">
                  <c:v>6.65</c:v>
                </c:pt>
                <c:pt idx="110">
                  <c:v>6.7000000000000099</c:v>
                </c:pt>
                <c:pt idx="111">
                  <c:v>6.7500000000000098</c:v>
                </c:pt>
                <c:pt idx="112">
                  <c:v>6.8</c:v>
                </c:pt>
                <c:pt idx="113">
                  <c:v>6.85</c:v>
                </c:pt>
                <c:pt idx="114">
                  <c:v>6.9</c:v>
                </c:pt>
                <c:pt idx="115">
                  <c:v>6.9500000000000099</c:v>
                </c:pt>
                <c:pt idx="116">
                  <c:v>7.0000000000000098</c:v>
                </c:pt>
                <c:pt idx="117">
                  <c:v>7.05</c:v>
                </c:pt>
                <c:pt idx="118">
                  <c:v>7.1000000000000103</c:v>
                </c:pt>
                <c:pt idx="119">
                  <c:v>7.1500000000000101</c:v>
                </c:pt>
                <c:pt idx="120">
                  <c:v>7.2000000000000099</c:v>
                </c:pt>
                <c:pt idx="121">
                  <c:v>7.2500000000000098</c:v>
                </c:pt>
                <c:pt idx="122">
                  <c:v>7.3</c:v>
                </c:pt>
                <c:pt idx="123">
                  <c:v>7.3500000000000103</c:v>
                </c:pt>
                <c:pt idx="124">
                  <c:v>7.4000000000000101</c:v>
                </c:pt>
                <c:pt idx="125">
                  <c:v>7.4500000000000099</c:v>
                </c:pt>
                <c:pt idx="126">
                  <c:v>7.5000000000000098</c:v>
                </c:pt>
                <c:pt idx="127">
                  <c:v>7.5500000000000096</c:v>
                </c:pt>
                <c:pt idx="128">
                  <c:v>7.6000000000000103</c:v>
                </c:pt>
                <c:pt idx="129">
                  <c:v>7.6500000000000101</c:v>
                </c:pt>
                <c:pt idx="130">
                  <c:v>7.7000000000000099</c:v>
                </c:pt>
                <c:pt idx="131">
                  <c:v>7.7500000000000098</c:v>
                </c:pt>
                <c:pt idx="132">
                  <c:v>7.8000000000000096</c:v>
                </c:pt>
                <c:pt idx="133">
                  <c:v>7.8500000000000103</c:v>
                </c:pt>
                <c:pt idx="134">
                  <c:v>7.9000000000000101</c:v>
                </c:pt>
                <c:pt idx="135">
                  <c:v>7.9500000000000099</c:v>
                </c:pt>
                <c:pt idx="136">
                  <c:v>8.0000000000000107</c:v>
                </c:pt>
                <c:pt idx="137">
                  <c:v>8.0500000000000096</c:v>
                </c:pt>
                <c:pt idx="138">
                  <c:v>8.1000000000000103</c:v>
                </c:pt>
                <c:pt idx="139">
                  <c:v>8.1500000000000092</c:v>
                </c:pt>
                <c:pt idx="140">
                  <c:v>8.2000000000000099</c:v>
                </c:pt>
                <c:pt idx="141">
                  <c:v>8.2500000000000107</c:v>
                </c:pt>
                <c:pt idx="142">
                  <c:v>8.3000000000000096</c:v>
                </c:pt>
                <c:pt idx="143">
                  <c:v>8.3500000000000103</c:v>
                </c:pt>
                <c:pt idx="144">
                  <c:v>8.4000000000000092</c:v>
                </c:pt>
                <c:pt idx="145">
                  <c:v>8.4500000000000099</c:v>
                </c:pt>
                <c:pt idx="146">
                  <c:v>8.5000000000000107</c:v>
                </c:pt>
                <c:pt idx="147">
                  <c:v>8.5500000000000096</c:v>
                </c:pt>
                <c:pt idx="148">
                  <c:v>8.6000000000000103</c:v>
                </c:pt>
                <c:pt idx="149">
                  <c:v>8.6500000000000092</c:v>
                </c:pt>
                <c:pt idx="150">
                  <c:v>8.7000000000000099</c:v>
                </c:pt>
                <c:pt idx="151">
                  <c:v>8.7500000000000107</c:v>
                </c:pt>
                <c:pt idx="152">
                  <c:v>8.8000000000000096</c:v>
                </c:pt>
                <c:pt idx="153">
                  <c:v>8.8500000000000103</c:v>
                </c:pt>
                <c:pt idx="154">
                  <c:v>8.9000000000000092</c:v>
                </c:pt>
                <c:pt idx="155">
                  <c:v>8.9500000000000099</c:v>
                </c:pt>
                <c:pt idx="156">
                  <c:v>9.0000000000000107</c:v>
                </c:pt>
                <c:pt idx="157">
                  <c:v>9.0500000000000096</c:v>
                </c:pt>
                <c:pt idx="158">
                  <c:v>9.1000000000000103</c:v>
                </c:pt>
                <c:pt idx="159">
                  <c:v>9.1500000000000092</c:v>
                </c:pt>
                <c:pt idx="160">
                  <c:v>9.2000000000000099</c:v>
                </c:pt>
                <c:pt idx="161">
                  <c:v>9.2500000000000107</c:v>
                </c:pt>
                <c:pt idx="162">
                  <c:v>9.3000000000000096</c:v>
                </c:pt>
                <c:pt idx="163">
                  <c:v>9.3500000000000103</c:v>
                </c:pt>
                <c:pt idx="164">
                  <c:v>9.4000000000000092</c:v>
                </c:pt>
                <c:pt idx="165">
                  <c:v>9.4500000000000099</c:v>
                </c:pt>
                <c:pt idx="166">
                  <c:v>9.5000000000000107</c:v>
                </c:pt>
                <c:pt idx="167">
                  <c:v>9.5500000000000096</c:v>
                </c:pt>
                <c:pt idx="168">
                  <c:v>9.6000000000000103</c:v>
                </c:pt>
                <c:pt idx="169">
                  <c:v>9.6500000000000092</c:v>
                </c:pt>
                <c:pt idx="170">
                  <c:v>9.7000000000000099</c:v>
                </c:pt>
                <c:pt idx="171">
                  <c:v>9.7500000000000107</c:v>
                </c:pt>
                <c:pt idx="172">
                  <c:v>9.8000000000000096</c:v>
                </c:pt>
                <c:pt idx="173">
                  <c:v>9.8500000000000103</c:v>
                </c:pt>
                <c:pt idx="174">
                  <c:v>9.9000000000000092</c:v>
                </c:pt>
                <c:pt idx="175">
                  <c:v>9.9500000000000099</c:v>
                </c:pt>
                <c:pt idx="176">
                  <c:v>10</c:v>
                </c:pt>
                <c:pt idx="177">
                  <c:v>10.050000000000001</c:v>
                </c:pt>
                <c:pt idx="178">
                  <c:v>10.1</c:v>
                </c:pt>
                <c:pt idx="179">
                  <c:v>10.15</c:v>
                </c:pt>
                <c:pt idx="180">
                  <c:v>10.199999999999999</c:v>
                </c:pt>
                <c:pt idx="181">
                  <c:v>10.25</c:v>
                </c:pt>
              </c:numCache>
            </c:numRef>
          </c:xVal>
          <c:yVal>
            <c:numRef>
              <c:f>PDF_LiF!$H$6:$H$187</c:f>
              <c:numCache>
                <c:formatCode>0.00E+00</c:formatCode>
                <c:ptCount val="182"/>
                <c:pt idx="0">
                  <c:v>128.94626418204183</c:v>
                </c:pt>
                <c:pt idx="1">
                  <c:v>90.035822751639699</c:v>
                </c:pt>
                <c:pt idx="2">
                  <c:v>61.974960725885026</c:v>
                </c:pt>
                <c:pt idx="3">
                  <c:v>41.845147926294793</c:v>
                </c:pt>
                <c:pt idx="4">
                  <c:v>27.499120971291386</c:v>
                </c:pt>
                <c:pt idx="5">
                  <c:v>17.3589183063484</c:v>
                </c:pt>
                <c:pt idx="6">
                  <c:v>10.266548744905277</c:v>
                </c:pt>
                <c:pt idx="7">
                  <c:v>5.3736117750091941</c:v>
                </c:pt>
                <c:pt idx="8">
                  <c:v>2.0597395310098792</c:v>
                </c:pt>
                <c:pt idx="9">
                  <c:v>-0.12763932550335433</c:v>
                </c:pt>
                <c:pt idx="10">
                  <c:v>-1.5177656335547951</c:v>
                </c:pt>
                <c:pt idx="11">
                  <c:v>-2.3493549960114146</c:v>
                </c:pt>
                <c:pt idx="12">
                  <c:v>-2.7947834768973694</c:v>
                </c:pt>
                <c:pt idx="13">
                  <c:v>-2.9779040698821597</c:v>
                </c:pt>
                <c:pt idx="14">
                  <c:v>-2.9871587578300223</c:v>
                </c:pt>
                <c:pt idx="15">
                  <c:v>-2.885217537795798</c:v>
                </c:pt>
                <c:pt idx="16">
                  <c:v>-2.71605495377593</c:v>
                </c:pt>
                <c:pt idx="17">
                  <c:v>-2.5101372356023268</c:v>
                </c:pt>
                <c:pt idx="18">
                  <c:v>-2.2882174412709997</c:v>
                </c:pt>
                <c:pt idx="19">
                  <c:v>-2.064106011018044</c:v>
                </c:pt>
                <c:pt idx="20">
                  <c:v>-1.8466879926646316</c:v>
                </c:pt>
                <c:pt idx="21">
                  <c:v>-1.6413870975781069</c:v>
                </c:pt>
                <c:pt idx="22">
                  <c:v>-1.4512241849795215</c:v>
                </c:pt>
                <c:pt idx="23">
                  <c:v>-1.2775789289950765</c:v>
                </c:pt>
                <c:pt idx="24">
                  <c:v>-1.120734728999927</c:v>
                </c:pt>
                <c:pt idx="25">
                  <c:v>-0.98026573745468903</c:v>
                </c:pt>
                <c:pt idx="26">
                  <c:v>-0.85530924494932581</c:v>
                </c:pt>
                <c:pt idx="27">
                  <c:v>-0.74475513214257383</c:v>
                </c:pt>
                <c:pt idx="28">
                  <c:v>-0.6473756016339961</c:v>
                </c:pt>
                <c:pt idx="29">
                  <c:v>-0.56191214706570669</c:v>
                </c:pt>
                <c:pt idx="30">
                  <c:v>-0.48713211572332571</c:v>
                </c:pt>
                <c:pt idx="31">
                  <c:v>-0.4218638410756273</c:v>
                </c:pt>
                <c:pt idx="32">
                  <c:v>-0.36501684255043876</c:v>
                </c:pt>
                <c:pt idx="33">
                  <c:v>-0.31559177450861259</c:v>
                </c:pt>
                <c:pt idx="34">
                  <c:v>-0.27268347984070562</c:v>
                </c:pt>
                <c:pt idx="35">
                  <c:v>-0.23547953663616519</c:v>
                </c:pt>
                <c:pt idx="36">
                  <c:v>-0.20325598357676122</c:v>
                </c:pt>
                <c:pt idx="37">
                  <c:v>-0.17537140072681801</c:v>
                </c:pt>
                <c:pt idx="38">
                  <c:v>-0.15126015537319326</c:v>
                </c:pt>
                <c:pt idx="39">
                  <c:v>-0.13042535931584814</c:v>
                </c:pt>
                <c:pt idx="40">
                  <c:v>-0.11243189642676352</c:v>
                </c:pt>
                <c:pt idx="41">
                  <c:v>-9.6899746732687655E-2</c:v>
                </c:pt>
                <c:pt idx="42">
                  <c:v>-8.3497740583483096E-2</c:v>
                </c:pt>
                <c:pt idx="43">
                  <c:v>-7.1937812541892049E-2</c:v>
                </c:pt>
                <c:pt idx="44">
                  <c:v>-6.1969781355555933E-2</c:v>
                </c:pt>
                <c:pt idx="45">
                  <c:v>-5.3376653827101571E-2</c:v>
                </c:pt>
                <c:pt idx="46">
                  <c:v>-4.5970432275854289E-2</c:v>
                </c:pt>
                <c:pt idx="47">
                  <c:v>-3.9588394462573465E-2</c:v>
                </c:pt>
                <c:pt idx="48">
                  <c:v>-3.4089809071901289E-2</c:v>
                </c:pt>
                <c:pt idx="49">
                  <c:v>-2.9353047496173814E-2</c:v>
                </c:pt>
                <c:pt idx="50">
                  <c:v>-2.5273052582386213E-2</c:v>
                </c:pt>
                <c:pt idx="51">
                  <c:v>-2.1759126372097159E-2</c:v>
                </c:pt>
                <c:pt idx="52">
                  <c:v>-1.8733001107123712E-2</c:v>
                </c:pt>
                <c:pt idx="53">
                  <c:v>-1.6127160493943936E-2</c:v>
                </c:pt>
                <c:pt idx="54">
                  <c:v>-1.3883381145732768E-2</c:v>
                </c:pt>
                <c:pt idx="55">
                  <c:v>-1.1951467072648115E-2</c:v>
                </c:pt>
                <c:pt idx="56">
                  <c:v>-1.0288152952490848E-2</c:v>
                </c:pt>
                <c:pt idx="57">
                  <c:v>-8.8561546145544106E-3</c:v>
                </c:pt>
                <c:pt idx="58">
                  <c:v>-7.6233476701381185E-3</c:v>
                </c:pt>
                <c:pt idx="59">
                  <c:v>-6.5620575060241163E-3</c:v>
                </c:pt>
                <c:pt idx="60">
                  <c:v>-5.6484459187384683E-3</c:v>
                </c:pt>
                <c:pt idx="61">
                  <c:v>-4.8619815133985672E-3</c:v>
                </c:pt>
                <c:pt idx="62">
                  <c:v>-4.1849826328558947E-3</c:v>
                </c:pt>
                <c:pt idx="63">
                  <c:v>-3.6022230353480421E-3</c:v>
                </c:pt>
                <c:pt idx="64">
                  <c:v>-3.1005918181742417E-3</c:v>
                </c:pt>
                <c:pt idx="65">
                  <c:v>-2.6688002075826375E-3</c:v>
                </c:pt>
                <c:pt idx="66">
                  <c:v>-2.2971288173315599E-3</c:v>
                </c:pt>
                <c:pt idx="67">
                  <c:v>-1.9772098356766782E-3</c:v>
                </c:pt>
                <c:pt idx="68">
                  <c:v>-1.7018393471811477E-3</c:v>
                </c:pt>
                <c:pt idx="69">
                  <c:v>-1.4648156448867882E-3</c:v>
                </c:pt>
                <c:pt idx="70">
                  <c:v>-1.2607999519177284E-3</c:v>
                </c:pt>
                <c:pt idx="71">
                  <c:v>-1.0851964601913885E-3</c:v>
                </c:pt>
                <c:pt idx="72">
                  <c:v>-9.340490170979274E-4</c:v>
                </c:pt>
                <c:pt idx="73">
                  <c:v>-8.0395215720583768E-4</c:v>
                </c:pt>
                <c:pt idx="74">
                  <c:v>-6.9197449268936699E-4</c:v>
                </c:pt>
                <c:pt idx="75">
                  <c:v>-5.955927497801976E-4</c:v>
                </c:pt>
                <c:pt idx="76">
                  <c:v>-5.1263497483691267E-4</c:v>
                </c:pt>
                <c:pt idx="77">
                  <c:v>-4.4123163759281193E-4</c:v>
                </c:pt>
                <c:pt idx="78">
                  <c:v>-3.7977353513527564E-4</c:v>
                </c:pt>
                <c:pt idx="79">
                  <c:v>-3.2687555197164099E-4</c:v>
                </c:pt>
                <c:pt idx="80">
                  <c:v>-2.8134546243314848E-4</c:v>
                </c:pt>
                <c:pt idx="81">
                  <c:v>-2.4215707450978349E-4</c:v>
                </c:pt>
                <c:pt idx="82">
                  <c:v>-2.0842711146373425E-4</c:v>
                </c:pt>
                <c:pt idx="83">
                  <c:v>-1.7939531137465482E-4</c:v>
                </c:pt>
                <c:pt idx="84">
                  <c:v>-1.5440729697415034E-4</c:v>
                </c:pt>
                <c:pt idx="85">
                  <c:v>-1.328998303271141E-4</c:v>
                </c:pt>
                <c:pt idx="86">
                  <c:v>-1.1438812049337728E-4</c:v>
                </c:pt>
                <c:pt idx="87">
                  <c:v>-9.8454898445625124E-5</c:v>
                </c:pt>
                <c:pt idx="88">
                  <c:v>-8.4741013256474823E-5</c:v>
                </c:pt>
                <c:pt idx="89">
                  <c:v>-7.2937337785623497E-5</c:v>
                </c:pt>
                <c:pt idx="90">
                  <c:v>-6.2777801561619812E-5</c:v>
                </c:pt>
                <c:pt idx="91">
                  <c:v>-5.4033393921244815E-5</c:v>
                </c:pt>
                <c:pt idx="92">
                  <c:v>-4.6507002310849497E-5</c:v>
                </c:pt>
                <c:pt idx="93">
                  <c:v>-4.0028969457876258E-5</c:v>
                </c:pt>
                <c:pt idx="94">
                  <c:v>-3.4453269309039272E-5</c:v>
                </c:pt>
                <c:pt idx="95">
                  <c:v>-2.9654215567651238E-5</c:v>
                </c:pt>
                <c:pt idx="96">
                  <c:v>-2.5523628659395201E-5</c:v>
                </c:pt>
                <c:pt idx="97">
                  <c:v>-2.1968397283051634E-5</c:v>
                </c:pt>
                <c:pt idx="98">
                  <c:v>-1.8908379592485797E-5</c:v>
                </c:pt>
                <c:pt idx="99">
                  <c:v>-1.6274596708520113E-5</c:v>
                </c:pt>
                <c:pt idx="100">
                  <c:v>-1.400767784632311E-5</c:v>
                </c:pt>
                <c:pt idx="101">
                  <c:v>-1.2056522013875224E-5</c:v>
                </c:pt>
                <c:pt idx="102">
                  <c:v>-1.0377146117551448E-5</c:v>
                </c:pt>
                <c:pt idx="103">
                  <c:v>-8.9316935117690181E-6</c:v>
                </c:pt>
                <c:pt idx="104">
                  <c:v>-7.6875806455832939E-6</c:v>
                </c:pt>
                <c:pt idx="105">
                  <c:v>-6.6167625715112087E-6</c:v>
                </c:pt>
                <c:pt idx="106">
                  <c:v>-5.6951007608242132E-6</c:v>
                </c:pt>
                <c:pt idx="107">
                  <c:v>-4.9018189754298829E-6</c:v>
                </c:pt>
                <c:pt idx="108">
                  <c:v>-4.2190349312019474E-6</c:v>
                </c:pt>
                <c:pt idx="109">
                  <c:v>-3.631357195940605E-6</c:v>
                </c:pt>
                <c:pt idx="110">
                  <c:v>-3.1255382355410036E-6</c:v>
                </c:pt>
                <c:pt idx="111">
                  <c:v>-2.6901757875518424E-6</c:v>
                </c:pt>
                <c:pt idx="112">
                  <c:v>-2.3154558306355049E-6</c:v>
                </c:pt>
                <c:pt idx="113">
                  <c:v>-1.9929313560520093E-6</c:v>
                </c:pt>
                <c:pt idx="114">
                  <c:v>-1.7153319543028458E-6</c:v>
                </c:pt>
                <c:pt idx="115">
                  <c:v>-1.4763999246818133E-6</c:v>
                </c:pt>
                <c:pt idx="116">
                  <c:v>-1.2707492133445407E-6</c:v>
                </c:pt>
                <c:pt idx="117">
                  <c:v>-1.0937440000947501E-6</c:v>
                </c:pt>
                <c:pt idx="118">
                  <c:v>-9.4139419700034158E-7</c:v>
                </c:pt>
                <c:pt idx="119">
                  <c:v>-8.102655031725457E-7</c:v>
                </c:pt>
                <c:pt idx="120">
                  <c:v>-6.9740198816194539E-7</c:v>
                </c:pt>
                <c:pt idx="121">
                  <c:v>-6.0025945884490858E-7</c:v>
                </c:pt>
                <c:pt idx="122">
                  <c:v>-5.1664810775222135E-7</c:v>
                </c:pt>
                <c:pt idx="123">
                  <c:v>-4.4468315001403663E-7</c:v>
                </c:pt>
                <c:pt idx="124">
                  <c:v>-3.8274233617451563E-7</c:v>
                </c:pt>
                <c:pt idx="125">
                  <c:v>-3.2942938312453824E-7</c:v>
                </c:pt>
                <c:pt idx="126">
                  <c:v>-2.8354249880831705E-7</c:v>
                </c:pt>
                <c:pt idx="127">
                  <c:v>-2.4404729118303533E-7</c:v>
                </c:pt>
                <c:pt idx="128">
                  <c:v>-2.1005345074121114E-7</c:v>
                </c:pt>
                <c:pt idx="129">
                  <c:v>-1.8079468096938718E-7</c:v>
                </c:pt>
                <c:pt idx="130">
                  <c:v>-1.5561142433214227E-7</c:v>
                </c:pt>
                <c:pt idx="131">
                  <c:v>-1.3393599438746606E-7</c:v>
                </c:pt>
                <c:pt idx="132">
                  <c:v>-1.1527977887893728E-7</c:v>
                </c:pt>
                <c:pt idx="133">
                  <c:v>-9.9222225334390551E-8</c:v>
                </c:pt>
                <c:pt idx="134">
                  <c:v>-8.5401360882314272E-8</c:v>
                </c:pt>
                <c:pt idx="135">
                  <c:v>-7.3505632581829828E-8</c:v>
                </c:pt>
                <c:pt idx="136">
                  <c:v>-6.3266884329331554E-8</c:v>
                </c:pt>
                <c:pt idx="137">
                  <c:v>-5.4454312025807452E-8</c:v>
                </c:pt>
                <c:pt idx="138">
                  <c:v>-4.6869260740976975E-8</c:v>
                </c:pt>
                <c:pt idx="139">
                  <c:v>-4.0340746590851845E-8</c:v>
                </c:pt>
                <c:pt idx="140">
                  <c:v>-3.472160238194688E-8</c:v>
                </c:pt>
                <c:pt idx="141">
                  <c:v>-2.9885160136445722E-8</c:v>
                </c:pt>
                <c:pt idx="142">
                  <c:v>-2.572239571510206E-8</c:v>
                </c:pt>
                <c:pt idx="143">
                  <c:v>-2.2139471171360442E-8</c:v>
                </c:pt>
                <c:pt idx="144">
                  <c:v>-1.9055619435919633E-8</c:v>
                </c:pt>
                <c:pt idx="145">
                  <c:v>-1.6401323647844186E-8</c:v>
                </c:pt>
                <c:pt idx="146">
                  <c:v>-1.4116750090315951E-8</c:v>
                </c:pt>
                <c:pt idx="147">
                  <c:v>-1.2150399405925108E-8</c:v>
                </c:pt>
                <c:pt idx="148">
                  <c:v>-1.0457945686905004E-8</c:v>
                </c:pt>
                <c:pt idx="149">
                  <c:v>-9.0012372708318615E-9</c:v>
                </c:pt>
                <c:pt idx="150">
                  <c:v>-7.7474367175089635E-9</c:v>
                </c:pt>
                <c:pt idx="151">
                  <c:v>-6.6682805802079939E-9</c:v>
                </c:pt>
                <c:pt idx="152">
                  <c:v>-5.7394422848695908E-9</c:v>
                </c:pt>
                <c:pt idx="153">
                  <c:v>-4.9399837551476331E-9</c:v>
                </c:pt>
                <c:pt idx="154">
                  <c:v>-4.2518834217095933E-9</c:v>
                </c:pt>
                <c:pt idx="155">
                  <c:v>-3.6596299760755264E-9</c:v>
                </c:pt>
                <c:pt idx="156">
                  <c:v>-3.1498727113062479E-9</c:v>
                </c:pt>
                <c:pt idx="157">
                  <c:v>-2.7111205674440403E-9</c:v>
                </c:pt>
                <c:pt idx="158">
                  <c:v>-2.3334830975225521E-9</c:v>
                </c:pt>
                <c:pt idx="159">
                  <c:v>-2.008447514945116E-9</c:v>
                </c:pt>
                <c:pt idx="160">
                  <c:v>-1.7286867963846448E-9</c:v>
                </c:pt>
                <c:pt idx="161">
                  <c:v>-1.4878945144187963E-9</c:v>
                </c:pt>
                <c:pt idx="162">
                  <c:v>-1.2806426766614661E-9</c:v>
                </c:pt>
                <c:pt idx="163">
                  <c:v>-1.1022593667692469E-9</c:v>
                </c:pt>
                <c:pt idx="164">
                  <c:v>-9.4872342907966415E-10</c:v>
                </c:pt>
                <c:pt idx="165">
                  <c:v>-8.165738228391904E-10</c:v>
                </c:pt>
                <c:pt idx="166">
                  <c:v>-7.0283160266425346E-10</c:v>
                </c:pt>
                <c:pt idx="167">
                  <c:v>-6.0493276650166597E-10</c:v>
                </c:pt>
                <c:pt idx="168">
                  <c:v>-5.2067045733251768E-10</c:v>
                </c:pt>
                <c:pt idx="169">
                  <c:v>-4.481452157176898E-10</c:v>
                </c:pt>
                <c:pt idx="170">
                  <c:v>-3.857221617669495E-10</c:v>
                </c:pt>
                <c:pt idx="171">
                  <c:v>-3.3199414131821565E-10</c:v>
                </c:pt>
                <c:pt idx="172">
                  <c:v>-2.8575000556007763E-10</c:v>
                </c:pt>
                <c:pt idx="173">
                  <c:v>-2.4594730904987964E-10</c:v>
                </c:pt>
                <c:pt idx="174">
                  <c:v>-2.1168881068011482E-10</c:v>
                </c:pt>
                <c:pt idx="175">
                  <c:v>-1.8220224787275611E-10</c:v>
                </c:pt>
                <c:pt idx="176">
                  <c:v>-1.5682292806699307E-10</c:v>
                </c:pt>
                <c:pt idx="177">
                  <c:v>-1.3497874507383939E-10</c:v>
                </c:pt>
                <c:pt idx="178">
                  <c:v>-1.1617728253308027E-10</c:v>
                </c:pt>
                <c:pt idx="179">
                  <c:v>-9.9994713755744722E-11</c:v>
                </c:pt>
                <c:pt idx="180">
                  <c:v>-8.606624773000994E-11</c:v>
                </c:pt>
                <c:pt idx="181">
                  <c:v>-7.4077905922268426E-11</c:v>
                </c:pt>
              </c:numCache>
            </c:numRef>
          </c:yVal>
          <c:smooth val="1"/>
          <c:extLst>
            <c:ext xmlns:c16="http://schemas.microsoft.com/office/drawing/2014/chart" uri="{C3380CC4-5D6E-409C-BE32-E72D297353CC}">
              <c16:uniqueId val="{00000005-6700-4F45-A74B-4357B77EDA5E}"/>
            </c:ext>
          </c:extLst>
        </c:ser>
        <c:dLbls>
          <c:showLegendKey val="0"/>
          <c:showVal val="0"/>
          <c:showCatName val="0"/>
          <c:showSerName val="0"/>
          <c:showPercent val="0"/>
          <c:showBubbleSize val="0"/>
        </c:dLbls>
        <c:axId val="686498447"/>
        <c:axId val="686509679"/>
      </c:scatterChart>
      <c:valAx>
        <c:axId val="56021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a:t>
                </a:r>
                <a:r>
                  <a:rPr lang="en-US" sz="1000" b="0" i="0" u="none" strike="noStrike" baseline="0">
                    <a:effectLst/>
                  </a:rPr>
                  <a:t>Å</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valAx>
        <c:axId val="686509679"/>
        <c:scaling>
          <c:orientation val="minMax"/>
          <c:max val="8"/>
          <c:min val="-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Interaction</a:t>
                </a:r>
                <a:r>
                  <a:rPr lang="en-US" baseline="0"/>
                  <a:t> Potential (eV)</a:t>
                </a:r>
                <a:endParaRPr lang="en-US"/>
              </a:p>
            </c:rich>
          </c:tx>
          <c:layout>
            <c:manualLayout>
              <c:xMode val="edge"/>
              <c:yMode val="edge"/>
              <c:x val="0.93322062411754692"/>
              <c:y val="0.242678786093574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498447"/>
        <c:crosses val="max"/>
        <c:crossBetween val="midCat"/>
      </c:valAx>
      <c:valAx>
        <c:axId val="686498447"/>
        <c:scaling>
          <c:orientation val="minMax"/>
        </c:scaling>
        <c:delete val="1"/>
        <c:axPos val="b"/>
        <c:numFmt formatCode="General" sourceLinked="1"/>
        <c:majorTickMark val="out"/>
        <c:minorTickMark val="none"/>
        <c:tickLblPos val="nextTo"/>
        <c:crossAx val="686509679"/>
        <c:crossesAt val="0"/>
        <c:crossBetween val="midCat"/>
      </c:valAx>
      <c:spPr>
        <a:noFill/>
        <a:ln>
          <a:noFill/>
        </a:ln>
        <a:effectLst/>
      </c:spPr>
    </c:plotArea>
    <c:legend>
      <c:legendPos val="r"/>
      <c:layout>
        <c:manualLayout>
          <c:xMode val="edge"/>
          <c:yMode val="edge"/>
          <c:x val="0.5884256496375353"/>
          <c:y val="2.7014791298378502E-2"/>
          <c:w val="0.30141488729634736"/>
          <c:h val="0.1835851588972796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PDF_LiF!$A$4</c:f>
              <c:strCache>
                <c:ptCount val="1"/>
                <c:pt idx="0">
                  <c:v>Li-F</c:v>
                </c:pt>
              </c:strCache>
            </c:strRef>
          </c:tx>
          <c:spPr>
            <a:ln w="19050" cap="rnd">
              <a:solidFill>
                <a:schemeClr val="accent1"/>
              </a:solidFill>
              <a:round/>
            </a:ln>
            <a:effectLst/>
          </c:spPr>
          <c:marker>
            <c:symbol val="none"/>
          </c:marker>
          <c:xVal>
            <c:numRef>
              <c:f>PDF_LiF!$A$6:$A$65</c:f>
              <c:numCache>
                <c:formatCode>General</c:formatCode>
                <c:ptCount val="60"/>
                <c:pt idx="0">
                  <c:v>1.510219515</c:v>
                </c:pt>
                <c:pt idx="1">
                  <c:v>1.561460361</c:v>
                </c:pt>
                <c:pt idx="2">
                  <c:v>1.578540643</c:v>
                </c:pt>
                <c:pt idx="3">
                  <c:v>1.612701207</c:v>
                </c:pt>
                <c:pt idx="4">
                  <c:v>1.629781489</c:v>
                </c:pt>
                <c:pt idx="5">
                  <c:v>1.6810223360000001</c:v>
                </c:pt>
                <c:pt idx="6">
                  <c:v>1.7322631820000001</c:v>
                </c:pt>
                <c:pt idx="7">
                  <c:v>1.7835040280000001</c:v>
                </c:pt>
                <c:pt idx="8">
                  <c:v>1.8347448740000001</c:v>
                </c:pt>
                <c:pt idx="9">
                  <c:v>1.877445579</c:v>
                </c:pt>
                <c:pt idx="10">
                  <c:v>1.9372265660000001</c:v>
                </c:pt>
                <c:pt idx="11">
                  <c:v>1.9884674120000001</c:v>
                </c:pt>
                <c:pt idx="12">
                  <c:v>2.0397082590000002</c:v>
                </c:pt>
                <c:pt idx="13">
                  <c:v>2.056788541</c:v>
                </c:pt>
                <c:pt idx="14">
                  <c:v>2.1080293870000002</c:v>
                </c:pt>
                <c:pt idx="15">
                  <c:v>2.159270233</c:v>
                </c:pt>
                <c:pt idx="16">
                  <c:v>2.2105110790000002</c:v>
                </c:pt>
                <c:pt idx="17">
                  <c:v>2.261751925</c:v>
                </c:pt>
                <c:pt idx="18">
                  <c:v>2.3129927709999998</c:v>
                </c:pt>
                <c:pt idx="19">
                  <c:v>2.3642336180000001</c:v>
                </c:pt>
                <c:pt idx="20">
                  <c:v>2.5179561559999999</c:v>
                </c:pt>
                <c:pt idx="21">
                  <c:v>2.6375181300000001</c:v>
                </c:pt>
                <c:pt idx="22">
                  <c:v>2.791240669</c:v>
                </c:pt>
                <c:pt idx="23">
                  <c:v>3.0645251820000001</c:v>
                </c:pt>
                <c:pt idx="24">
                  <c:v>3.491532233</c:v>
                </c:pt>
                <c:pt idx="25">
                  <c:v>3.5940139250000001</c:v>
                </c:pt>
                <c:pt idx="26">
                  <c:v>3.6452547719999999</c:v>
                </c:pt>
                <c:pt idx="27">
                  <c:v>4.0210209770000001</c:v>
                </c:pt>
                <c:pt idx="28">
                  <c:v>4.3967871819999997</c:v>
                </c:pt>
                <c:pt idx="29">
                  <c:v>4.4480280280000004</c:v>
                </c:pt>
                <c:pt idx="30">
                  <c:v>4.4992688740000002</c:v>
                </c:pt>
                <c:pt idx="31">
                  <c:v>4.55050972</c:v>
                </c:pt>
                <c:pt idx="32">
                  <c:v>4.6529914129999996</c:v>
                </c:pt>
                <c:pt idx="33">
                  <c:v>4.8237942330000001</c:v>
                </c:pt>
                <c:pt idx="34">
                  <c:v>5.079998464</c:v>
                </c:pt>
                <c:pt idx="35">
                  <c:v>5.2508012839999996</c:v>
                </c:pt>
                <c:pt idx="36">
                  <c:v>5.3618231180000002</c:v>
                </c:pt>
                <c:pt idx="37">
                  <c:v>5.7717498870000004</c:v>
                </c:pt>
                <c:pt idx="38">
                  <c:v>6.8136470920000001</c:v>
                </c:pt>
                <c:pt idx="39">
                  <c:v>6.8563477969999997</c:v>
                </c:pt>
                <c:pt idx="40">
                  <c:v>7.3004351310000004</c:v>
                </c:pt>
                <c:pt idx="41">
                  <c:v>7.3943766819999999</c:v>
                </c:pt>
                <c:pt idx="42">
                  <c:v>7.4883182330000002</c:v>
                </c:pt>
                <c:pt idx="43">
                  <c:v>7.5907999259999999</c:v>
                </c:pt>
                <c:pt idx="44">
                  <c:v>7.7018217590000004</c:v>
                </c:pt>
                <c:pt idx="45">
                  <c:v>7.9751062719999997</c:v>
                </c:pt>
                <c:pt idx="46">
                  <c:v>8.3337921949999991</c:v>
                </c:pt>
                <c:pt idx="47">
                  <c:v>8.9145217849999998</c:v>
                </c:pt>
                <c:pt idx="48">
                  <c:v>9.0853246050000003</c:v>
                </c:pt>
                <c:pt idx="49">
                  <c:v>9.7685358870000005</c:v>
                </c:pt>
                <c:pt idx="50">
                  <c:v>9.79415631</c:v>
                </c:pt>
                <c:pt idx="51">
                  <c:v>9.990579554</c:v>
                </c:pt>
                <c:pt idx="52">
                  <c:v>10.01619998</c:v>
                </c:pt>
                <c:pt idx="53">
                  <c:v>10.229703499999999</c:v>
                </c:pt>
                <c:pt idx="54">
                  <c:v>10.255323929999999</c:v>
                </c:pt>
                <c:pt idx="55">
                  <c:v>10.63963027</c:v>
                </c:pt>
                <c:pt idx="56">
                  <c:v>10.665250690000001</c:v>
                </c:pt>
                <c:pt idx="57">
                  <c:v>10.707951400000001</c:v>
                </c:pt>
                <c:pt idx="58">
                  <c:v>10.742111960000001</c:v>
                </c:pt>
                <c:pt idx="59">
                  <c:v>10.77627253</c:v>
                </c:pt>
              </c:numCache>
            </c:numRef>
          </c:xVal>
          <c:yVal>
            <c:numRef>
              <c:f>PDF_LiF!$B$6:$B$65</c:f>
              <c:numCache>
                <c:formatCode>General</c:formatCode>
                <c:ptCount val="60"/>
                <c:pt idx="0">
                  <c:v>1.7394069666666668E-2</c:v>
                </c:pt>
                <c:pt idx="1">
                  <c:v>6.7540172666666662E-2</c:v>
                </c:pt>
                <c:pt idx="2">
                  <c:v>0.11897207366666666</c:v>
                </c:pt>
                <c:pt idx="3">
                  <c:v>0.20254891233333336</c:v>
                </c:pt>
                <c:pt idx="4">
                  <c:v>0.30798430900000001</c:v>
                </c:pt>
                <c:pt idx="5">
                  <c:v>0.56578671133333336</c:v>
                </c:pt>
                <c:pt idx="6">
                  <c:v>0.85444825466666663</c:v>
                </c:pt>
                <c:pt idx="7">
                  <c:v>1.0897492006666667</c:v>
                </c:pt>
                <c:pt idx="8">
                  <c:v>1.2260437376666666</c:v>
                </c:pt>
                <c:pt idx="9">
                  <c:v>1.2421162066666667</c:v>
                </c:pt>
                <c:pt idx="10">
                  <c:v>1.1720402416666666</c:v>
                </c:pt>
                <c:pt idx="11">
                  <c:v>1.0498894773333334</c:v>
                </c:pt>
                <c:pt idx="12">
                  <c:v>0.92002392799999999</c:v>
                </c:pt>
                <c:pt idx="13">
                  <c:v>0.85444825466666663</c:v>
                </c:pt>
                <c:pt idx="14">
                  <c:v>0.72329690766666666</c:v>
                </c:pt>
                <c:pt idx="15">
                  <c:v>0.61014672599999997</c:v>
                </c:pt>
                <c:pt idx="16">
                  <c:v>0.51756930466666662</c:v>
                </c:pt>
                <c:pt idx="17">
                  <c:v>0.43784985833333329</c:v>
                </c:pt>
                <c:pt idx="18">
                  <c:v>0.37098838733333334</c:v>
                </c:pt>
                <c:pt idx="19">
                  <c:v>0.32212808166666668</c:v>
                </c:pt>
                <c:pt idx="20">
                  <c:v>0.22440747033333333</c:v>
                </c:pt>
                <c:pt idx="21">
                  <c:v>0.18326194966666667</c:v>
                </c:pt>
                <c:pt idx="22">
                  <c:v>0.16011759433333334</c:v>
                </c:pt>
                <c:pt idx="23">
                  <c:v>0.16011759433333334</c:v>
                </c:pt>
                <c:pt idx="24">
                  <c:v>0.23983704033333333</c:v>
                </c:pt>
                <c:pt idx="25">
                  <c:v>0.27069618099999998</c:v>
                </c:pt>
                <c:pt idx="26">
                  <c:v>0.28869734600000002</c:v>
                </c:pt>
                <c:pt idx="27">
                  <c:v>0.42242028800000003</c:v>
                </c:pt>
                <c:pt idx="28">
                  <c:v>0.45070783366666661</c:v>
                </c:pt>
                <c:pt idx="29">
                  <c:v>0.44299304833333331</c:v>
                </c:pt>
                <c:pt idx="30">
                  <c:v>0.43527826333333336</c:v>
                </c:pt>
                <c:pt idx="31">
                  <c:v>0.42499188299999996</c:v>
                </c:pt>
                <c:pt idx="32">
                  <c:v>0.40184752766666665</c:v>
                </c:pt>
                <c:pt idx="33">
                  <c:v>0.36070200733333335</c:v>
                </c:pt>
                <c:pt idx="34">
                  <c:v>0.31184170133333333</c:v>
                </c:pt>
                <c:pt idx="35">
                  <c:v>0.28869734600000002</c:v>
                </c:pt>
                <c:pt idx="36">
                  <c:v>0.28098256100000002</c:v>
                </c:pt>
                <c:pt idx="37">
                  <c:v>0.28098256100000002</c:v>
                </c:pt>
                <c:pt idx="38">
                  <c:v>0.37613157666666663</c:v>
                </c:pt>
                <c:pt idx="39">
                  <c:v>0.37613157733333336</c:v>
                </c:pt>
                <c:pt idx="40">
                  <c:v>0.35298722200000004</c:v>
                </c:pt>
                <c:pt idx="41">
                  <c:v>0.34527243666666668</c:v>
                </c:pt>
                <c:pt idx="42">
                  <c:v>0.33755765200000004</c:v>
                </c:pt>
                <c:pt idx="43">
                  <c:v>0.32984286666666668</c:v>
                </c:pt>
                <c:pt idx="44">
                  <c:v>0.32212808166666668</c:v>
                </c:pt>
                <c:pt idx="45">
                  <c:v>0.31184170133333333</c:v>
                </c:pt>
                <c:pt idx="46">
                  <c:v>0.31184170133333333</c:v>
                </c:pt>
                <c:pt idx="47">
                  <c:v>0.33755765200000004</c:v>
                </c:pt>
                <c:pt idx="48">
                  <c:v>0.3452724333333333</c:v>
                </c:pt>
                <c:pt idx="49">
                  <c:v>0.34527243699999999</c:v>
                </c:pt>
                <c:pt idx="50">
                  <c:v>0.3452724333333333</c:v>
                </c:pt>
                <c:pt idx="51">
                  <c:v>0.33755765200000004</c:v>
                </c:pt>
                <c:pt idx="52">
                  <c:v>0.33755765200000004</c:v>
                </c:pt>
                <c:pt idx="53">
                  <c:v>0.32984286666666668</c:v>
                </c:pt>
                <c:pt idx="54">
                  <c:v>0.32984286666666668</c:v>
                </c:pt>
                <c:pt idx="55">
                  <c:v>0.32212808166666668</c:v>
                </c:pt>
                <c:pt idx="56">
                  <c:v>0.32212808166666668</c:v>
                </c:pt>
                <c:pt idx="57">
                  <c:v>0.32212808166666668</c:v>
                </c:pt>
                <c:pt idx="58">
                  <c:v>0.32212808166666668</c:v>
                </c:pt>
                <c:pt idx="59">
                  <c:v>0.32212808166666668</c:v>
                </c:pt>
              </c:numCache>
            </c:numRef>
          </c:yVal>
          <c:smooth val="1"/>
          <c:extLst>
            <c:ext xmlns:c16="http://schemas.microsoft.com/office/drawing/2014/chart" uri="{C3380CC4-5D6E-409C-BE32-E72D297353CC}">
              <c16:uniqueId val="{00000000-3326-43A8-A79E-9C4E801C2428}"/>
            </c:ext>
          </c:extLst>
        </c:ser>
        <c:ser>
          <c:idx val="1"/>
          <c:order val="1"/>
          <c:tx>
            <c:strRef>
              <c:f>PDF_LiF!$C$4</c:f>
              <c:strCache>
                <c:ptCount val="1"/>
                <c:pt idx="0">
                  <c:v>Li-Li</c:v>
                </c:pt>
              </c:strCache>
            </c:strRef>
          </c:tx>
          <c:spPr>
            <a:ln w="19050" cap="rnd">
              <a:solidFill>
                <a:schemeClr val="accent2"/>
              </a:solidFill>
              <a:round/>
            </a:ln>
            <a:effectLst/>
          </c:spPr>
          <c:marker>
            <c:symbol val="none"/>
          </c:marker>
          <c:xVal>
            <c:numRef>
              <c:f>PDF_LiF!$C$6:$C$62</c:f>
              <c:numCache>
                <c:formatCode>General</c:formatCode>
                <c:ptCount val="57"/>
                <c:pt idx="0">
                  <c:v>1.8410104009999999</c:v>
                </c:pt>
                <c:pt idx="1">
                  <c:v>1.9658246660000001</c:v>
                </c:pt>
                <c:pt idx="2">
                  <c:v>2.090949105</c:v>
                </c:pt>
                <c:pt idx="3">
                  <c:v>2.159270233</c:v>
                </c:pt>
                <c:pt idx="4">
                  <c:v>2.1915697490000001</c:v>
                </c:pt>
                <c:pt idx="5">
                  <c:v>2.242810596</c:v>
                </c:pt>
                <c:pt idx="6">
                  <c:v>2.2940514420000002</c:v>
                </c:pt>
                <c:pt idx="7">
                  <c:v>2.3538324290000001</c:v>
                </c:pt>
                <c:pt idx="8">
                  <c:v>2.3818722139999999</c:v>
                </c:pt>
                <c:pt idx="9">
                  <c:v>2.4130757799999998</c:v>
                </c:pt>
                <c:pt idx="10">
                  <c:v>2.465081724</c:v>
                </c:pt>
                <c:pt idx="11">
                  <c:v>2.5066864780000002</c:v>
                </c:pt>
                <c:pt idx="12">
                  <c:v>2.5378900450000001</c:v>
                </c:pt>
                <c:pt idx="13">
                  <c:v>2.5539777680000002</c:v>
                </c:pt>
                <c:pt idx="14">
                  <c:v>2.5777371429999998</c:v>
                </c:pt>
                <c:pt idx="15">
                  <c:v>2.6204378479999999</c:v>
                </c:pt>
                <c:pt idx="16">
                  <c:v>2.6802188359999999</c:v>
                </c:pt>
                <c:pt idx="17">
                  <c:v>2.8083209509999998</c:v>
                </c:pt>
                <c:pt idx="18">
                  <c:v>2.9535033479999999</c:v>
                </c:pt>
                <c:pt idx="19">
                  <c:v>3.0474448999999999</c:v>
                </c:pt>
                <c:pt idx="20">
                  <c:v>3.0986857460000001</c:v>
                </c:pt>
                <c:pt idx="21">
                  <c:v>3.1827637439999998</c:v>
                </c:pt>
                <c:pt idx="22">
                  <c:v>3.3036491300000002</c:v>
                </c:pt>
                <c:pt idx="23">
                  <c:v>3.3975906820000001</c:v>
                </c:pt>
                <c:pt idx="24">
                  <c:v>3.5086125149999998</c:v>
                </c:pt>
                <c:pt idx="25">
                  <c:v>3.6367146300000002</c:v>
                </c:pt>
                <c:pt idx="26">
                  <c:v>3.7794569880000002</c:v>
                </c:pt>
                <c:pt idx="27">
                  <c:v>3.9099991429999998</c:v>
                </c:pt>
                <c:pt idx="28">
                  <c:v>4.1084695389999997</c:v>
                </c:pt>
                <c:pt idx="29">
                  <c:v>4.3372956909999996</c:v>
                </c:pt>
                <c:pt idx="30">
                  <c:v>4.5453194650000004</c:v>
                </c:pt>
                <c:pt idx="31">
                  <c:v>4.6805349180000002</c:v>
                </c:pt>
                <c:pt idx="32">
                  <c:v>4.7554731050000001</c:v>
                </c:pt>
                <c:pt idx="33">
                  <c:v>4.9547430620000004</c:v>
                </c:pt>
                <c:pt idx="34">
                  <c:v>5.0848785440000004</c:v>
                </c:pt>
                <c:pt idx="35">
                  <c:v>5.2386010829999998</c:v>
                </c:pt>
                <c:pt idx="36">
                  <c:v>5.3959836819999998</c:v>
                </c:pt>
                <c:pt idx="37">
                  <c:v>5.677808336</c:v>
                </c:pt>
                <c:pt idx="38">
                  <c:v>5.9510928490000001</c:v>
                </c:pt>
                <c:pt idx="39">
                  <c:v>6.1347058810000004</c:v>
                </c:pt>
                <c:pt idx="40">
                  <c:v>6.343939336</c:v>
                </c:pt>
                <c:pt idx="41">
                  <c:v>6.5423476970000003</c:v>
                </c:pt>
                <c:pt idx="42">
                  <c:v>6.7503714710000002</c:v>
                </c:pt>
                <c:pt idx="43">
                  <c:v>7.1040118870000004</c:v>
                </c:pt>
                <c:pt idx="44">
                  <c:v>7.334595695</c:v>
                </c:pt>
                <c:pt idx="45">
                  <c:v>7.6762013360000001</c:v>
                </c:pt>
                <c:pt idx="46">
                  <c:v>7.9569093610000001</c:v>
                </c:pt>
                <c:pt idx="47">
                  <c:v>8.3105497770000003</c:v>
                </c:pt>
                <c:pt idx="48">
                  <c:v>8.6121842500000003</c:v>
                </c:pt>
                <c:pt idx="49">
                  <c:v>8.8306092120000006</c:v>
                </c:pt>
                <c:pt idx="50">
                  <c:v>9.0178306090000007</c:v>
                </c:pt>
                <c:pt idx="51">
                  <c:v>9.3298662700000001</c:v>
                </c:pt>
                <c:pt idx="52">
                  <c:v>9.7459138190000001</c:v>
                </c:pt>
                <c:pt idx="53">
                  <c:v>9.9955423480000007</c:v>
                </c:pt>
                <c:pt idx="54">
                  <c:v>10.34918276</c:v>
                </c:pt>
                <c:pt idx="55">
                  <c:v>10.640416050000001</c:v>
                </c:pt>
                <c:pt idx="56">
                  <c:v>10.8692422</c:v>
                </c:pt>
              </c:numCache>
            </c:numRef>
          </c:xVal>
          <c:yVal>
            <c:numRef>
              <c:f>PDF_LiF!$D$6:$D$62</c:f>
              <c:numCache>
                <c:formatCode>General</c:formatCode>
                <c:ptCount val="57"/>
                <c:pt idx="0">
                  <c:v>1.5659956666666667E-3</c:v>
                </c:pt>
                <c:pt idx="1">
                  <c:v>7.8299776666666664E-3</c:v>
                </c:pt>
                <c:pt idx="2">
                  <c:v>2.9737725666666669E-2</c:v>
                </c:pt>
                <c:pt idx="3">
                  <c:v>5.7682391999999999E-2</c:v>
                </c:pt>
                <c:pt idx="4">
                  <c:v>8.168394566666666E-2</c:v>
                </c:pt>
                <c:pt idx="5">
                  <c:v>0.11768627599999999</c:v>
                </c:pt>
                <c:pt idx="6">
                  <c:v>0.16268918933333334</c:v>
                </c:pt>
                <c:pt idx="7">
                  <c:v>0.22697906533333334</c:v>
                </c:pt>
                <c:pt idx="8">
                  <c:v>0.26778523500000001</c:v>
                </c:pt>
                <c:pt idx="9">
                  <c:v>0.29910514533333332</c:v>
                </c:pt>
                <c:pt idx="10">
                  <c:v>0.34608501133333336</c:v>
                </c:pt>
                <c:pt idx="11">
                  <c:v>0.40559284099999998</c:v>
                </c:pt>
                <c:pt idx="12">
                  <c:v>0.43691275166666665</c:v>
                </c:pt>
                <c:pt idx="13">
                  <c:v>0.46099421366666665</c:v>
                </c:pt>
                <c:pt idx="14">
                  <c:v>0.487781662</c:v>
                </c:pt>
                <c:pt idx="15">
                  <c:v>0.5222838953333333</c:v>
                </c:pt>
                <c:pt idx="16">
                  <c:v>0.56032207200000006</c:v>
                </c:pt>
                <c:pt idx="17">
                  <c:v>0.59535547866666672</c:v>
                </c:pt>
                <c:pt idx="18">
                  <c:v>0.57435869500000003</c:v>
                </c:pt>
                <c:pt idx="19">
                  <c:v>0.54011362100000004</c:v>
                </c:pt>
                <c:pt idx="20">
                  <c:v>0.52142669699999999</c:v>
                </c:pt>
                <c:pt idx="21">
                  <c:v>0.47449664433333333</c:v>
                </c:pt>
                <c:pt idx="22">
                  <c:v>0.42499188299999996</c:v>
                </c:pt>
                <c:pt idx="23">
                  <c:v>0.39713293700000002</c:v>
                </c:pt>
                <c:pt idx="24">
                  <c:v>0.36657993866666666</c:v>
                </c:pt>
                <c:pt idx="25">
                  <c:v>0.33916489866666666</c:v>
                </c:pt>
                <c:pt idx="26">
                  <c:v>0.3103722186666667</c:v>
                </c:pt>
                <c:pt idx="27">
                  <c:v>0.282482658</c:v>
                </c:pt>
                <c:pt idx="28">
                  <c:v>0.25525727066666665</c:v>
                </c:pt>
                <c:pt idx="29">
                  <c:v>0.23333333333333331</c:v>
                </c:pt>
                <c:pt idx="30">
                  <c:v>0.24429530200000002</c:v>
                </c:pt>
                <c:pt idx="31">
                  <c:v>0.26152125266666665</c:v>
                </c:pt>
                <c:pt idx="32">
                  <c:v>0.283554156</c:v>
                </c:pt>
                <c:pt idx="33">
                  <c:v>0.32555687500000002</c:v>
                </c:pt>
                <c:pt idx="34">
                  <c:v>0.35445670499999998</c:v>
                </c:pt>
                <c:pt idx="35">
                  <c:v>0.38127476766666663</c:v>
                </c:pt>
                <c:pt idx="36">
                  <c:v>0.39770993733333332</c:v>
                </c:pt>
                <c:pt idx="37">
                  <c:v>0.39726473366666665</c:v>
                </c:pt>
                <c:pt idx="38">
                  <c:v>0.37069158500000005</c:v>
                </c:pt>
                <c:pt idx="39">
                  <c:v>0.34776152933333332</c:v>
                </c:pt>
                <c:pt idx="40">
                  <c:v>0.32240827966666669</c:v>
                </c:pt>
                <c:pt idx="41">
                  <c:v>0.30693512299999998</c:v>
                </c:pt>
                <c:pt idx="42">
                  <c:v>0.29597315433333332</c:v>
                </c:pt>
                <c:pt idx="43">
                  <c:v>0.29910514533333332</c:v>
                </c:pt>
                <c:pt idx="44">
                  <c:v>0.31642449566666669</c:v>
                </c:pt>
                <c:pt idx="45">
                  <c:v>0.34370644133333333</c:v>
                </c:pt>
                <c:pt idx="46">
                  <c:v>0.35704698000000001</c:v>
                </c:pt>
                <c:pt idx="47">
                  <c:v>0.35861297533333336</c:v>
                </c:pt>
                <c:pt idx="48">
                  <c:v>0.34451901566666665</c:v>
                </c:pt>
                <c:pt idx="49">
                  <c:v>0.333557047</c:v>
                </c:pt>
                <c:pt idx="50">
                  <c:v>0.32572706933333334</c:v>
                </c:pt>
                <c:pt idx="51">
                  <c:v>0.31633109633333334</c:v>
                </c:pt>
                <c:pt idx="52">
                  <c:v>0.32102908266666669</c:v>
                </c:pt>
                <c:pt idx="53">
                  <c:v>0.32885906033333334</c:v>
                </c:pt>
                <c:pt idx="54">
                  <c:v>0.34138702466666665</c:v>
                </c:pt>
                <c:pt idx="55">
                  <c:v>0.34608501133333336</c:v>
                </c:pt>
                <c:pt idx="56">
                  <c:v>0.34451901566666665</c:v>
                </c:pt>
              </c:numCache>
            </c:numRef>
          </c:yVal>
          <c:smooth val="1"/>
          <c:extLst>
            <c:ext xmlns:c16="http://schemas.microsoft.com/office/drawing/2014/chart" uri="{C3380CC4-5D6E-409C-BE32-E72D297353CC}">
              <c16:uniqueId val="{00000001-3326-43A8-A79E-9C4E801C2428}"/>
            </c:ext>
          </c:extLst>
        </c:ser>
        <c:dLbls>
          <c:showLegendKey val="0"/>
          <c:showVal val="0"/>
          <c:showCatName val="0"/>
          <c:showSerName val="0"/>
          <c:showPercent val="0"/>
          <c:showBubbleSize val="0"/>
        </c:dLbls>
        <c:axId val="56021263"/>
        <c:axId val="56017039"/>
      </c:scatterChart>
      <c:scatterChart>
        <c:scatterStyle val="lineMarker"/>
        <c:varyColors val="0"/>
        <c:ser>
          <c:idx val="2"/>
          <c:order val="2"/>
          <c:tx>
            <c:v>+- Peaks</c:v>
          </c:tx>
          <c:spPr>
            <a:ln w="25400" cap="rnd">
              <a:noFill/>
              <a:round/>
            </a:ln>
            <a:effectLst/>
          </c:spPr>
          <c:marker>
            <c:symbol val="circle"/>
            <c:size val="5"/>
            <c:spPr>
              <a:solidFill>
                <a:schemeClr val="accent3"/>
              </a:solidFill>
              <a:ln w="9525">
                <a:solidFill>
                  <a:schemeClr val="accent3"/>
                </a:solidFill>
              </a:ln>
              <a:effectLst/>
            </c:spPr>
          </c:marker>
          <c:xVal>
            <c:numRef>
              <c:f>PDF_LiF!$J$11:$J$16</c:f>
              <c:numCache>
                <c:formatCode>General</c:formatCode>
                <c:ptCount val="6"/>
                <c:pt idx="0">
                  <c:v>1.877445579</c:v>
                </c:pt>
                <c:pt idx="1">
                  <c:v>4.3967871819999997</c:v>
                </c:pt>
                <c:pt idx="2">
                  <c:v>6.8563477969999997</c:v>
                </c:pt>
                <c:pt idx="3">
                  <c:v>9.7685358870000005</c:v>
                </c:pt>
              </c:numCache>
            </c:numRef>
          </c:xVal>
          <c:yVal>
            <c:numRef>
              <c:f>PDF_LiF!$K$11:$K$16</c:f>
              <c:numCache>
                <c:formatCode>General</c:formatCode>
                <c:ptCount val="6"/>
                <c:pt idx="0">
                  <c:v>1.2421162066666667</c:v>
                </c:pt>
                <c:pt idx="1">
                  <c:v>0.45070783366666661</c:v>
                </c:pt>
                <c:pt idx="2">
                  <c:v>0.37613157733333336</c:v>
                </c:pt>
                <c:pt idx="3">
                  <c:v>0.34527243699999999</c:v>
                </c:pt>
                <c:pt idx="4">
                  <c:v>0</c:v>
                </c:pt>
                <c:pt idx="5">
                  <c:v>0</c:v>
                </c:pt>
              </c:numCache>
            </c:numRef>
          </c:yVal>
          <c:smooth val="0"/>
          <c:extLst>
            <c:ext xmlns:c16="http://schemas.microsoft.com/office/drawing/2014/chart" uri="{C3380CC4-5D6E-409C-BE32-E72D297353CC}">
              <c16:uniqueId val="{00000002-3326-43A8-A79E-9C4E801C2428}"/>
            </c:ext>
          </c:extLst>
        </c:ser>
        <c:ser>
          <c:idx val="3"/>
          <c:order val="3"/>
          <c:tx>
            <c:v>++ Peaks</c:v>
          </c:tx>
          <c:spPr>
            <a:ln w="25400" cap="rnd">
              <a:noFill/>
              <a:round/>
            </a:ln>
            <a:effectLst/>
          </c:spPr>
          <c:marker>
            <c:symbol val="circle"/>
            <c:size val="5"/>
            <c:spPr>
              <a:solidFill>
                <a:schemeClr val="accent4"/>
              </a:solidFill>
              <a:ln w="9525">
                <a:solidFill>
                  <a:schemeClr val="accent4"/>
                </a:solidFill>
              </a:ln>
              <a:effectLst/>
            </c:spPr>
          </c:marker>
          <c:xVal>
            <c:numRef>
              <c:f>PDF_LiF!$N$11:$N$13</c:f>
              <c:numCache>
                <c:formatCode>General</c:formatCode>
                <c:ptCount val="3"/>
                <c:pt idx="0">
                  <c:v>2.8083209509999998</c:v>
                </c:pt>
                <c:pt idx="1">
                  <c:v>5.3959836819999998</c:v>
                </c:pt>
                <c:pt idx="2">
                  <c:v>8.3105497770000003</c:v>
                </c:pt>
              </c:numCache>
            </c:numRef>
          </c:xVal>
          <c:yVal>
            <c:numRef>
              <c:f>PDF_LiF!$O$11:$O$13</c:f>
              <c:numCache>
                <c:formatCode>General</c:formatCode>
                <c:ptCount val="3"/>
                <c:pt idx="0">
                  <c:v>0.59535547866666672</c:v>
                </c:pt>
                <c:pt idx="1">
                  <c:v>0.39770993733333332</c:v>
                </c:pt>
                <c:pt idx="2">
                  <c:v>0.35861297533333336</c:v>
                </c:pt>
              </c:numCache>
            </c:numRef>
          </c:yVal>
          <c:smooth val="0"/>
          <c:extLst>
            <c:ext xmlns:c16="http://schemas.microsoft.com/office/drawing/2014/chart" uri="{C3380CC4-5D6E-409C-BE32-E72D297353CC}">
              <c16:uniqueId val="{00000003-3326-43A8-A79E-9C4E801C2428}"/>
            </c:ext>
          </c:extLst>
        </c:ser>
        <c:ser>
          <c:idx val="4"/>
          <c:order val="4"/>
          <c:tx>
            <c:v>P(r)</c:v>
          </c:tx>
          <c:spPr>
            <a:ln w="25400" cap="rnd">
              <a:noFill/>
              <a:round/>
            </a:ln>
            <a:effectLst/>
          </c:spPr>
          <c:marker>
            <c:symbol val="circle"/>
            <c:size val="5"/>
            <c:spPr>
              <a:solidFill>
                <a:schemeClr val="accent5"/>
              </a:solidFill>
              <a:ln w="9525">
                <a:solidFill>
                  <a:schemeClr val="accent5"/>
                </a:solidFill>
              </a:ln>
              <a:effectLst/>
            </c:spPr>
          </c:marker>
          <c:xVal>
            <c:numRef>
              <c:f>PDF_LiF!$J$22:$J$29</c:f>
              <c:numCache>
                <c:formatCode>0.00E+00</c:formatCode>
                <c:ptCount val="8"/>
                <c:pt idx="0">
                  <c:v>1.877445579</c:v>
                </c:pt>
                <c:pt idx="1">
                  <c:v>2.8083209509999998</c:v>
                </c:pt>
                <c:pt idx="2">
                  <c:v>4.3967871819999997</c:v>
                </c:pt>
                <c:pt idx="3">
                  <c:v>5.3959836819999998</c:v>
                </c:pt>
                <c:pt idx="4">
                  <c:v>6.8563477969999997</c:v>
                </c:pt>
                <c:pt idx="5">
                  <c:v>8.3105497770000003</c:v>
                </c:pt>
                <c:pt idx="6">
                  <c:v>9.7685358870000005</c:v>
                </c:pt>
              </c:numCache>
            </c:numRef>
          </c:xVal>
          <c:yVal>
            <c:numRef>
              <c:f>PDF_LiF!$T$22:$T$28</c:f>
              <c:numCache>
                <c:formatCode>General</c:formatCode>
                <c:ptCount val="7"/>
                <c:pt idx="0">
                  <c:v>0.99488231800357962</c:v>
                </c:pt>
                <c:pt idx="1">
                  <c:v>0.77454102282235326</c:v>
                </c:pt>
                <c:pt idx="2">
                  <c:v>5.9934111763972397E-2</c:v>
                </c:pt>
                <c:pt idx="3">
                  <c:v>2.1469551893413902E-2</c:v>
                </c:pt>
                <c:pt idx="4">
                  <c:v>5.5803137194514922E-3</c:v>
                </c:pt>
                <c:pt idx="5">
                  <c:v>1.4495854182335342E-3</c:v>
                </c:pt>
                <c:pt idx="6">
                  <c:v>3.4695637860829753E-4</c:v>
                </c:pt>
              </c:numCache>
            </c:numRef>
          </c:yVal>
          <c:smooth val="0"/>
          <c:extLst>
            <c:ext xmlns:c16="http://schemas.microsoft.com/office/drawing/2014/chart" uri="{C3380CC4-5D6E-409C-BE32-E72D297353CC}">
              <c16:uniqueId val="{00000004-3326-43A8-A79E-9C4E801C2428}"/>
            </c:ext>
          </c:extLst>
        </c:ser>
        <c:dLbls>
          <c:showLegendKey val="0"/>
          <c:showVal val="0"/>
          <c:showCatName val="0"/>
          <c:showSerName val="0"/>
          <c:showPercent val="0"/>
          <c:showBubbleSize val="0"/>
        </c:dLbls>
        <c:axId val="56021263"/>
        <c:axId val="56017039"/>
      </c:scatterChart>
      <c:valAx>
        <c:axId val="560212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17039"/>
        <c:crosses val="autoZero"/>
        <c:crossBetween val="midCat"/>
      </c:valAx>
      <c:valAx>
        <c:axId val="56017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1263"/>
        <c:crosses val="autoZero"/>
        <c:crossBetween val="midCat"/>
      </c:valAx>
      <c:spPr>
        <a:noFill/>
        <a:ln>
          <a:noFill/>
        </a:ln>
        <a:effectLst/>
      </c:spPr>
    </c:plotArea>
    <c:legend>
      <c:legendPos val="r"/>
      <c:layout>
        <c:manualLayout>
          <c:xMode val="edge"/>
          <c:yMode val="edge"/>
          <c:x val="0.81279155730533681"/>
          <c:y val="0.18576334208223974"/>
          <c:w val="0.16381528546555443"/>
          <c:h val="0.35545254794564168"/>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6B3BD-1DF0-4EB3-8B8D-9CC595DDB34F}"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5E4540AC-A520-4C7D-8CBB-30CDCE408F57}">
      <dgm:prSet phldrT="[Text]" custT="1"/>
      <dgm:spPr>
        <a:solidFill>
          <a:schemeClr val="accent1">
            <a:lumMod val="50000"/>
          </a:schemeClr>
        </a:solidFill>
      </dgm:spPr>
      <dgm:t>
        <a:bodyPr/>
        <a:lstStyle/>
        <a:p>
          <a:r>
            <a:rPr lang="en-US" sz="2800" dirty="0"/>
            <a:t>Molten Salt Thermal Conductivity</a:t>
          </a:r>
        </a:p>
      </dgm:t>
    </dgm:pt>
    <dgm:pt modelId="{EA72A530-2CE9-4784-A1BD-7C798889889E}" type="parTrans" cxnId="{1A7A428C-255F-4F0D-AEA5-02CA3FD80093}">
      <dgm:prSet/>
      <dgm:spPr/>
      <dgm:t>
        <a:bodyPr/>
        <a:lstStyle/>
        <a:p>
          <a:endParaRPr lang="en-US"/>
        </a:p>
      </dgm:t>
    </dgm:pt>
    <dgm:pt modelId="{E75F5C91-4649-428E-A8D6-8BB2BC06DA68}" type="sibTrans" cxnId="{1A7A428C-255F-4F0D-AEA5-02CA3FD80093}">
      <dgm:prSet/>
      <dgm:spPr/>
      <dgm:t>
        <a:bodyPr/>
        <a:lstStyle/>
        <a:p>
          <a:endParaRPr lang="en-US" sz="1400"/>
        </a:p>
      </dgm:t>
    </dgm:pt>
    <dgm:pt modelId="{F3111B72-57EB-4055-BB16-22D5D922E92F}">
      <dgm:prSet phldrT="[Text]" custT="1"/>
      <dgm:spPr>
        <a:solidFill>
          <a:schemeClr val="accent1">
            <a:lumMod val="50000"/>
          </a:schemeClr>
        </a:solidFill>
      </dgm:spPr>
      <dgm:t>
        <a:bodyPr/>
        <a:lstStyle/>
        <a:p>
          <a:r>
            <a:rPr lang="en-US" sz="2800" dirty="0"/>
            <a:t>Previous Predictive Models</a:t>
          </a:r>
        </a:p>
      </dgm:t>
    </dgm:pt>
    <dgm:pt modelId="{833FB8A1-AFBF-4968-9E5C-99F5987E6BC3}" type="parTrans" cxnId="{0A6BBAB8-634D-4A55-A660-58C40B54FF72}">
      <dgm:prSet/>
      <dgm:spPr/>
      <dgm:t>
        <a:bodyPr/>
        <a:lstStyle/>
        <a:p>
          <a:endParaRPr lang="en-US"/>
        </a:p>
      </dgm:t>
    </dgm:pt>
    <dgm:pt modelId="{415070B4-249F-4133-8FE4-ABBEC1D657E2}" type="sibTrans" cxnId="{0A6BBAB8-634D-4A55-A660-58C40B54FF72}">
      <dgm:prSet/>
      <dgm:spPr/>
      <dgm:t>
        <a:bodyPr/>
        <a:lstStyle/>
        <a:p>
          <a:endParaRPr lang="en-US"/>
        </a:p>
      </dgm:t>
    </dgm:pt>
    <dgm:pt modelId="{BFA1C219-7E69-4A84-91C1-F4BDC2D8DD6C}">
      <dgm:prSet phldrT="[Text]" custT="1"/>
      <dgm:spPr>
        <a:solidFill>
          <a:schemeClr val="accent1">
            <a:lumMod val="50000"/>
          </a:schemeClr>
        </a:solidFill>
      </dgm:spPr>
      <dgm:t>
        <a:bodyPr/>
        <a:lstStyle/>
        <a:p>
          <a:r>
            <a:rPr lang="en-US" sz="2800" dirty="0"/>
            <a:t>Conclusion</a:t>
          </a:r>
        </a:p>
      </dgm:t>
    </dgm:pt>
    <dgm:pt modelId="{06F1780D-143B-4358-BF9B-C18DE0DE9EB8}" type="parTrans" cxnId="{04F93C8F-71CC-41B8-B8C6-30141D3929C4}">
      <dgm:prSet/>
      <dgm:spPr/>
      <dgm:t>
        <a:bodyPr/>
        <a:lstStyle/>
        <a:p>
          <a:endParaRPr lang="en-US"/>
        </a:p>
      </dgm:t>
    </dgm:pt>
    <dgm:pt modelId="{A18FB813-F7B4-4669-A54A-3A06E4EDE0AB}" type="sibTrans" cxnId="{04F93C8F-71CC-41B8-B8C6-30141D3929C4}">
      <dgm:prSet/>
      <dgm:spPr/>
      <dgm:t>
        <a:bodyPr/>
        <a:lstStyle/>
        <a:p>
          <a:endParaRPr lang="en-US"/>
        </a:p>
      </dgm:t>
    </dgm:pt>
    <dgm:pt modelId="{EBE91A14-9891-4C00-BE00-EBC7D6DC82F7}">
      <dgm:prSet phldrT="[Text]" custT="1"/>
      <dgm:spPr>
        <a:solidFill>
          <a:schemeClr val="accent1">
            <a:lumMod val="50000"/>
          </a:schemeClr>
        </a:solidFill>
      </dgm:spPr>
      <dgm:t>
        <a:bodyPr/>
        <a:lstStyle/>
        <a:p>
          <a:r>
            <a:rPr lang="en-US" sz="2800" dirty="0"/>
            <a:t>Measurement Efforts</a:t>
          </a:r>
        </a:p>
      </dgm:t>
    </dgm:pt>
    <dgm:pt modelId="{AAB5B571-65C4-4799-9ECC-AF65C1253536}" type="parTrans" cxnId="{408DF2D7-4065-4DFD-A65B-82E3C5F6B2F1}">
      <dgm:prSet/>
      <dgm:spPr/>
      <dgm:t>
        <a:bodyPr/>
        <a:lstStyle/>
        <a:p>
          <a:endParaRPr lang="en-US"/>
        </a:p>
      </dgm:t>
    </dgm:pt>
    <dgm:pt modelId="{9943A780-0110-4400-BD93-730EA5301544}" type="sibTrans" cxnId="{408DF2D7-4065-4DFD-A65B-82E3C5F6B2F1}">
      <dgm:prSet/>
      <dgm:spPr/>
      <dgm:t>
        <a:bodyPr/>
        <a:lstStyle/>
        <a:p>
          <a:endParaRPr lang="en-US"/>
        </a:p>
      </dgm:t>
    </dgm:pt>
    <dgm:pt modelId="{0B2F95CA-A4C5-4354-9305-F3F6624456FC}">
      <dgm:prSet phldrT="[Text]" custT="1"/>
      <dgm:spPr>
        <a:solidFill>
          <a:schemeClr val="accent1">
            <a:lumMod val="50000"/>
          </a:schemeClr>
        </a:solidFill>
      </dgm:spPr>
      <dgm:t>
        <a:bodyPr/>
        <a:lstStyle/>
        <a:p>
          <a:r>
            <a:rPr lang="en-US" sz="2800" dirty="0"/>
            <a:t>Model of Energy Carriers</a:t>
          </a:r>
        </a:p>
      </dgm:t>
    </dgm:pt>
    <dgm:pt modelId="{B5C08735-764B-4207-A5B6-5B242460A0A3}" type="parTrans" cxnId="{1607390B-1D1C-4931-89B9-B77E42901312}">
      <dgm:prSet/>
      <dgm:spPr/>
      <dgm:t>
        <a:bodyPr/>
        <a:lstStyle/>
        <a:p>
          <a:endParaRPr lang="en-US"/>
        </a:p>
      </dgm:t>
    </dgm:pt>
    <dgm:pt modelId="{E435BAED-4EEB-4056-AF01-59EA81A62733}" type="sibTrans" cxnId="{1607390B-1D1C-4931-89B9-B77E42901312}">
      <dgm:prSet/>
      <dgm:spPr/>
      <dgm:t>
        <a:bodyPr/>
        <a:lstStyle/>
        <a:p>
          <a:endParaRPr lang="en-US"/>
        </a:p>
      </dgm:t>
    </dgm:pt>
    <dgm:pt modelId="{E20207E0-4019-4A9F-AF31-1D6A8040F2F9}" type="pres">
      <dgm:prSet presAssocID="{3926B3BD-1DF0-4EB3-8B8D-9CC595DDB34F}" presName="Name0" presStyleCnt="0">
        <dgm:presLayoutVars>
          <dgm:chMax val="7"/>
          <dgm:chPref val="7"/>
          <dgm:dir/>
        </dgm:presLayoutVars>
      </dgm:prSet>
      <dgm:spPr/>
    </dgm:pt>
    <dgm:pt modelId="{08858B54-E7C4-426E-AB46-C6BD2B0EF6D5}" type="pres">
      <dgm:prSet presAssocID="{3926B3BD-1DF0-4EB3-8B8D-9CC595DDB34F}" presName="Name1" presStyleCnt="0"/>
      <dgm:spPr/>
    </dgm:pt>
    <dgm:pt modelId="{3EFABCF0-3C24-4355-B2F3-1765C045B842}" type="pres">
      <dgm:prSet presAssocID="{3926B3BD-1DF0-4EB3-8B8D-9CC595DDB34F}" presName="cycle" presStyleCnt="0"/>
      <dgm:spPr/>
    </dgm:pt>
    <dgm:pt modelId="{7E6A3D65-3FEC-432F-9502-20DC7761D2C1}" type="pres">
      <dgm:prSet presAssocID="{3926B3BD-1DF0-4EB3-8B8D-9CC595DDB34F}" presName="srcNode" presStyleLbl="node1" presStyleIdx="0" presStyleCnt="5"/>
      <dgm:spPr/>
    </dgm:pt>
    <dgm:pt modelId="{A599299E-C215-434B-BB2F-CF5A187D6B6C}" type="pres">
      <dgm:prSet presAssocID="{3926B3BD-1DF0-4EB3-8B8D-9CC595DDB34F}" presName="conn" presStyleLbl="parChTrans1D2" presStyleIdx="0" presStyleCnt="1"/>
      <dgm:spPr/>
    </dgm:pt>
    <dgm:pt modelId="{DE905F25-9C3C-4875-B4DC-3872CEC680C0}" type="pres">
      <dgm:prSet presAssocID="{3926B3BD-1DF0-4EB3-8B8D-9CC595DDB34F}" presName="extraNode" presStyleLbl="node1" presStyleIdx="0" presStyleCnt="5"/>
      <dgm:spPr/>
    </dgm:pt>
    <dgm:pt modelId="{044ED908-7C5D-4C28-A8F7-9F87D8C7C95C}" type="pres">
      <dgm:prSet presAssocID="{3926B3BD-1DF0-4EB3-8B8D-9CC595DDB34F}" presName="dstNode" presStyleLbl="node1" presStyleIdx="0" presStyleCnt="5"/>
      <dgm:spPr/>
    </dgm:pt>
    <dgm:pt modelId="{3D8BEE51-0671-4C60-8D12-3307268BB572}" type="pres">
      <dgm:prSet presAssocID="{5E4540AC-A520-4C7D-8CBB-30CDCE408F57}" presName="text_1" presStyleLbl="node1" presStyleIdx="0" presStyleCnt="5">
        <dgm:presLayoutVars>
          <dgm:bulletEnabled val="1"/>
        </dgm:presLayoutVars>
      </dgm:prSet>
      <dgm:spPr/>
    </dgm:pt>
    <dgm:pt modelId="{71961CFF-E4A6-40E9-9DCC-89B24E3399CD}" type="pres">
      <dgm:prSet presAssocID="{5E4540AC-A520-4C7D-8CBB-30CDCE408F57}" presName="accent_1" presStyleCnt="0"/>
      <dgm:spPr/>
    </dgm:pt>
    <dgm:pt modelId="{F5E3BBB9-A0C9-4514-8937-291C9FF580FC}" type="pres">
      <dgm:prSet presAssocID="{5E4540AC-A520-4C7D-8CBB-30CDCE408F57}" presName="accentRepeatNode" presStyleLbl="solidFgAcc1" presStyleIdx="0" presStyleCnt="5"/>
      <dgm:spPr/>
    </dgm:pt>
    <dgm:pt modelId="{D81EB76C-8A0A-4000-B36F-097C2AAD5976}" type="pres">
      <dgm:prSet presAssocID="{EBE91A14-9891-4C00-BE00-EBC7D6DC82F7}" presName="text_2" presStyleLbl="node1" presStyleIdx="1" presStyleCnt="5">
        <dgm:presLayoutVars>
          <dgm:bulletEnabled val="1"/>
        </dgm:presLayoutVars>
      </dgm:prSet>
      <dgm:spPr/>
    </dgm:pt>
    <dgm:pt modelId="{6BC2F68A-384E-4717-B923-BBDD014866A1}" type="pres">
      <dgm:prSet presAssocID="{EBE91A14-9891-4C00-BE00-EBC7D6DC82F7}" presName="accent_2" presStyleCnt="0"/>
      <dgm:spPr/>
    </dgm:pt>
    <dgm:pt modelId="{E1720469-E409-4FF7-B880-A6050DE20B7D}" type="pres">
      <dgm:prSet presAssocID="{EBE91A14-9891-4C00-BE00-EBC7D6DC82F7}" presName="accentRepeatNode" presStyleLbl="solidFgAcc1" presStyleIdx="1" presStyleCnt="5"/>
      <dgm:spPr/>
    </dgm:pt>
    <dgm:pt modelId="{7FEDE746-1437-4C16-A6CE-AA24C2EF6E44}" type="pres">
      <dgm:prSet presAssocID="{F3111B72-57EB-4055-BB16-22D5D922E92F}" presName="text_3" presStyleLbl="node1" presStyleIdx="2" presStyleCnt="5">
        <dgm:presLayoutVars>
          <dgm:bulletEnabled val="1"/>
        </dgm:presLayoutVars>
      </dgm:prSet>
      <dgm:spPr/>
    </dgm:pt>
    <dgm:pt modelId="{58F9E781-8902-479C-9E5C-D6FD82DC31D9}" type="pres">
      <dgm:prSet presAssocID="{F3111B72-57EB-4055-BB16-22D5D922E92F}" presName="accent_3" presStyleCnt="0"/>
      <dgm:spPr/>
    </dgm:pt>
    <dgm:pt modelId="{61E8811D-D276-4309-B621-4768950E9BA5}" type="pres">
      <dgm:prSet presAssocID="{F3111B72-57EB-4055-BB16-22D5D922E92F}" presName="accentRepeatNode" presStyleLbl="solidFgAcc1" presStyleIdx="2" presStyleCnt="5"/>
      <dgm:spPr/>
    </dgm:pt>
    <dgm:pt modelId="{ADB07B3E-CA92-436B-903A-FEFCCB41E589}" type="pres">
      <dgm:prSet presAssocID="{0B2F95CA-A4C5-4354-9305-F3F6624456FC}" presName="text_4" presStyleLbl="node1" presStyleIdx="3" presStyleCnt="5">
        <dgm:presLayoutVars>
          <dgm:bulletEnabled val="1"/>
        </dgm:presLayoutVars>
      </dgm:prSet>
      <dgm:spPr/>
    </dgm:pt>
    <dgm:pt modelId="{F5D3A696-6839-4D2F-8F78-9D7BE653D4AD}" type="pres">
      <dgm:prSet presAssocID="{0B2F95CA-A4C5-4354-9305-F3F6624456FC}" presName="accent_4" presStyleCnt="0"/>
      <dgm:spPr/>
    </dgm:pt>
    <dgm:pt modelId="{4AE27E48-D316-42D3-B646-84A4E437F518}" type="pres">
      <dgm:prSet presAssocID="{0B2F95CA-A4C5-4354-9305-F3F6624456FC}" presName="accentRepeatNode" presStyleLbl="solidFgAcc1" presStyleIdx="3" presStyleCnt="5"/>
      <dgm:spPr/>
    </dgm:pt>
    <dgm:pt modelId="{9BE95C80-BA8F-4699-85B2-F2F2BB191347}" type="pres">
      <dgm:prSet presAssocID="{BFA1C219-7E69-4A84-91C1-F4BDC2D8DD6C}" presName="text_5" presStyleLbl="node1" presStyleIdx="4" presStyleCnt="5">
        <dgm:presLayoutVars>
          <dgm:bulletEnabled val="1"/>
        </dgm:presLayoutVars>
      </dgm:prSet>
      <dgm:spPr/>
    </dgm:pt>
    <dgm:pt modelId="{E6E975D7-FC1F-4589-8ADD-2626F8F16726}" type="pres">
      <dgm:prSet presAssocID="{BFA1C219-7E69-4A84-91C1-F4BDC2D8DD6C}" presName="accent_5" presStyleCnt="0"/>
      <dgm:spPr/>
    </dgm:pt>
    <dgm:pt modelId="{238B8B1F-9E03-458A-9EC5-8E23CE375D05}" type="pres">
      <dgm:prSet presAssocID="{BFA1C219-7E69-4A84-91C1-F4BDC2D8DD6C}" presName="accentRepeatNode" presStyleLbl="solidFgAcc1" presStyleIdx="4" presStyleCnt="5"/>
      <dgm:spPr/>
    </dgm:pt>
  </dgm:ptLst>
  <dgm:cxnLst>
    <dgm:cxn modelId="{1607390B-1D1C-4931-89B9-B77E42901312}" srcId="{3926B3BD-1DF0-4EB3-8B8D-9CC595DDB34F}" destId="{0B2F95CA-A4C5-4354-9305-F3F6624456FC}" srcOrd="3" destOrd="0" parTransId="{B5C08735-764B-4207-A5B6-5B242460A0A3}" sibTransId="{E435BAED-4EEB-4056-AF01-59EA81A62733}"/>
    <dgm:cxn modelId="{DB0BB919-EB2B-4942-B193-F249F4B1EF26}" type="presOf" srcId="{EBE91A14-9891-4C00-BE00-EBC7D6DC82F7}" destId="{D81EB76C-8A0A-4000-B36F-097C2AAD5976}" srcOrd="0" destOrd="0" presId="urn:microsoft.com/office/officeart/2008/layout/VerticalCurvedList"/>
    <dgm:cxn modelId="{B1FA0823-5E38-4EE9-8660-8579F4576CC1}" type="presOf" srcId="{3926B3BD-1DF0-4EB3-8B8D-9CC595DDB34F}" destId="{E20207E0-4019-4A9F-AF31-1D6A8040F2F9}" srcOrd="0" destOrd="0" presId="urn:microsoft.com/office/officeart/2008/layout/VerticalCurvedList"/>
    <dgm:cxn modelId="{1A7A428C-255F-4F0D-AEA5-02CA3FD80093}" srcId="{3926B3BD-1DF0-4EB3-8B8D-9CC595DDB34F}" destId="{5E4540AC-A520-4C7D-8CBB-30CDCE408F57}" srcOrd="0" destOrd="0" parTransId="{EA72A530-2CE9-4784-A1BD-7C798889889E}" sibTransId="{E75F5C91-4649-428E-A8D6-8BB2BC06DA68}"/>
    <dgm:cxn modelId="{AEDADC8C-598F-4392-BE56-DCD2E131648C}" type="presOf" srcId="{E75F5C91-4649-428E-A8D6-8BB2BC06DA68}" destId="{A599299E-C215-434B-BB2F-CF5A187D6B6C}" srcOrd="0" destOrd="0" presId="urn:microsoft.com/office/officeart/2008/layout/VerticalCurvedList"/>
    <dgm:cxn modelId="{04F93C8F-71CC-41B8-B8C6-30141D3929C4}" srcId="{3926B3BD-1DF0-4EB3-8B8D-9CC595DDB34F}" destId="{BFA1C219-7E69-4A84-91C1-F4BDC2D8DD6C}" srcOrd="4" destOrd="0" parTransId="{06F1780D-143B-4358-BF9B-C18DE0DE9EB8}" sibTransId="{A18FB813-F7B4-4669-A54A-3A06E4EDE0AB}"/>
    <dgm:cxn modelId="{E7154CA5-07CF-4C55-B8B9-6345147331C6}" type="presOf" srcId="{F3111B72-57EB-4055-BB16-22D5D922E92F}" destId="{7FEDE746-1437-4C16-A6CE-AA24C2EF6E44}" srcOrd="0" destOrd="0" presId="urn:microsoft.com/office/officeart/2008/layout/VerticalCurvedList"/>
    <dgm:cxn modelId="{0A6BBAB8-634D-4A55-A660-58C40B54FF72}" srcId="{3926B3BD-1DF0-4EB3-8B8D-9CC595DDB34F}" destId="{F3111B72-57EB-4055-BB16-22D5D922E92F}" srcOrd="2" destOrd="0" parTransId="{833FB8A1-AFBF-4968-9E5C-99F5987E6BC3}" sibTransId="{415070B4-249F-4133-8FE4-ABBEC1D657E2}"/>
    <dgm:cxn modelId="{37DCB7CB-6E1B-4C51-8D09-3A0F122359E0}" type="presOf" srcId="{5E4540AC-A520-4C7D-8CBB-30CDCE408F57}" destId="{3D8BEE51-0671-4C60-8D12-3307268BB572}" srcOrd="0" destOrd="0" presId="urn:microsoft.com/office/officeart/2008/layout/VerticalCurvedList"/>
    <dgm:cxn modelId="{408DF2D7-4065-4DFD-A65B-82E3C5F6B2F1}" srcId="{3926B3BD-1DF0-4EB3-8B8D-9CC595DDB34F}" destId="{EBE91A14-9891-4C00-BE00-EBC7D6DC82F7}" srcOrd="1" destOrd="0" parTransId="{AAB5B571-65C4-4799-9ECC-AF65C1253536}" sibTransId="{9943A780-0110-4400-BD93-730EA5301544}"/>
    <dgm:cxn modelId="{6078D0DD-4EFE-4B01-8DC3-8027DF296686}" type="presOf" srcId="{0B2F95CA-A4C5-4354-9305-F3F6624456FC}" destId="{ADB07B3E-CA92-436B-903A-FEFCCB41E589}" srcOrd="0" destOrd="0" presId="urn:microsoft.com/office/officeart/2008/layout/VerticalCurvedList"/>
    <dgm:cxn modelId="{3716A1EA-2414-45AB-82F5-F2444D7C8014}" type="presOf" srcId="{BFA1C219-7E69-4A84-91C1-F4BDC2D8DD6C}" destId="{9BE95C80-BA8F-4699-85B2-F2F2BB191347}" srcOrd="0" destOrd="0" presId="urn:microsoft.com/office/officeart/2008/layout/VerticalCurvedList"/>
    <dgm:cxn modelId="{09BEF1B8-6162-4A9F-8117-C145BE4B056B}" type="presParOf" srcId="{E20207E0-4019-4A9F-AF31-1D6A8040F2F9}" destId="{08858B54-E7C4-426E-AB46-C6BD2B0EF6D5}" srcOrd="0" destOrd="0" presId="urn:microsoft.com/office/officeart/2008/layout/VerticalCurvedList"/>
    <dgm:cxn modelId="{B2D217D7-2087-44E2-ADF6-6FDEDDCC9C7C}" type="presParOf" srcId="{08858B54-E7C4-426E-AB46-C6BD2B0EF6D5}" destId="{3EFABCF0-3C24-4355-B2F3-1765C045B842}" srcOrd="0" destOrd="0" presId="urn:microsoft.com/office/officeart/2008/layout/VerticalCurvedList"/>
    <dgm:cxn modelId="{8B8E934F-2AF2-441A-8B88-E1298D0FBA2A}" type="presParOf" srcId="{3EFABCF0-3C24-4355-B2F3-1765C045B842}" destId="{7E6A3D65-3FEC-432F-9502-20DC7761D2C1}" srcOrd="0" destOrd="0" presId="urn:microsoft.com/office/officeart/2008/layout/VerticalCurvedList"/>
    <dgm:cxn modelId="{A717B851-6BF4-4689-BE39-6BB75EA1E7DF}" type="presParOf" srcId="{3EFABCF0-3C24-4355-B2F3-1765C045B842}" destId="{A599299E-C215-434B-BB2F-CF5A187D6B6C}" srcOrd="1" destOrd="0" presId="urn:microsoft.com/office/officeart/2008/layout/VerticalCurvedList"/>
    <dgm:cxn modelId="{7F1715F5-F089-4B36-B405-953443400F96}" type="presParOf" srcId="{3EFABCF0-3C24-4355-B2F3-1765C045B842}" destId="{DE905F25-9C3C-4875-B4DC-3872CEC680C0}" srcOrd="2" destOrd="0" presId="urn:microsoft.com/office/officeart/2008/layout/VerticalCurvedList"/>
    <dgm:cxn modelId="{D1804880-9972-4D04-A0B1-45CBD5E13A05}" type="presParOf" srcId="{3EFABCF0-3C24-4355-B2F3-1765C045B842}" destId="{044ED908-7C5D-4C28-A8F7-9F87D8C7C95C}" srcOrd="3" destOrd="0" presId="urn:microsoft.com/office/officeart/2008/layout/VerticalCurvedList"/>
    <dgm:cxn modelId="{FD85E98D-3815-4963-8D6D-53454707E6A4}" type="presParOf" srcId="{08858B54-E7C4-426E-AB46-C6BD2B0EF6D5}" destId="{3D8BEE51-0671-4C60-8D12-3307268BB572}" srcOrd="1" destOrd="0" presId="urn:microsoft.com/office/officeart/2008/layout/VerticalCurvedList"/>
    <dgm:cxn modelId="{FDF3B69C-41FA-4073-93F5-8FF274443F55}" type="presParOf" srcId="{08858B54-E7C4-426E-AB46-C6BD2B0EF6D5}" destId="{71961CFF-E4A6-40E9-9DCC-89B24E3399CD}" srcOrd="2" destOrd="0" presId="urn:microsoft.com/office/officeart/2008/layout/VerticalCurvedList"/>
    <dgm:cxn modelId="{7A3BFF8A-96A9-435C-8569-F108A44AB22D}" type="presParOf" srcId="{71961CFF-E4A6-40E9-9DCC-89B24E3399CD}" destId="{F5E3BBB9-A0C9-4514-8937-291C9FF580FC}" srcOrd="0" destOrd="0" presId="urn:microsoft.com/office/officeart/2008/layout/VerticalCurvedList"/>
    <dgm:cxn modelId="{A0A733DF-7C2C-4509-A8A7-55DDF3A6DAEB}" type="presParOf" srcId="{08858B54-E7C4-426E-AB46-C6BD2B0EF6D5}" destId="{D81EB76C-8A0A-4000-B36F-097C2AAD5976}" srcOrd="3" destOrd="0" presId="urn:microsoft.com/office/officeart/2008/layout/VerticalCurvedList"/>
    <dgm:cxn modelId="{AC2FA4D8-1CBA-45C8-B10B-4AC64F8B4DDF}" type="presParOf" srcId="{08858B54-E7C4-426E-AB46-C6BD2B0EF6D5}" destId="{6BC2F68A-384E-4717-B923-BBDD014866A1}" srcOrd="4" destOrd="0" presId="urn:microsoft.com/office/officeart/2008/layout/VerticalCurvedList"/>
    <dgm:cxn modelId="{EE6845F6-B26D-4446-829F-A64ED9E19D42}" type="presParOf" srcId="{6BC2F68A-384E-4717-B923-BBDD014866A1}" destId="{E1720469-E409-4FF7-B880-A6050DE20B7D}" srcOrd="0" destOrd="0" presId="urn:microsoft.com/office/officeart/2008/layout/VerticalCurvedList"/>
    <dgm:cxn modelId="{2D6489C5-393E-4D79-8C26-9CAD8E95D868}" type="presParOf" srcId="{08858B54-E7C4-426E-AB46-C6BD2B0EF6D5}" destId="{7FEDE746-1437-4C16-A6CE-AA24C2EF6E44}" srcOrd="5" destOrd="0" presId="urn:microsoft.com/office/officeart/2008/layout/VerticalCurvedList"/>
    <dgm:cxn modelId="{64BB3721-34D9-439C-8E87-0468296394A5}" type="presParOf" srcId="{08858B54-E7C4-426E-AB46-C6BD2B0EF6D5}" destId="{58F9E781-8902-479C-9E5C-D6FD82DC31D9}" srcOrd="6" destOrd="0" presId="urn:microsoft.com/office/officeart/2008/layout/VerticalCurvedList"/>
    <dgm:cxn modelId="{D795ABC7-097F-4430-B7A8-7434B70638AD}" type="presParOf" srcId="{58F9E781-8902-479C-9E5C-D6FD82DC31D9}" destId="{61E8811D-D276-4309-B621-4768950E9BA5}" srcOrd="0" destOrd="0" presId="urn:microsoft.com/office/officeart/2008/layout/VerticalCurvedList"/>
    <dgm:cxn modelId="{2150B5FF-E7B7-459A-B3B7-50BAF667B9D1}" type="presParOf" srcId="{08858B54-E7C4-426E-AB46-C6BD2B0EF6D5}" destId="{ADB07B3E-CA92-436B-903A-FEFCCB41E589}" srcOrd="7" destOrd="0" presId="urn:microsoft.com/office/officeart/2008/layout/VerticalCurvedList"/>
    <dgm:cxn modelId="{A6E7AC90-7DF2-4FBA-A9AA-220F401309BF}" type="presParOf" srcId="{08858B54-E7C4-426E-AB46-C6BD2B0EF6D5}" destId="{F5D3A696-6839-4D2F-8F78-9D7BE653D4AD}" srcOrd="8" destOrd="0" presId="urn:microsoft.com/office/officeart/2008/layout/VerticalCurvedList"/>
    <dgm:cxn modelId="{C299DDDB-7916-4372-8A46-6BAF08D8FD23}" type="presParOf" srcId="{F5D3A696-6839-4D2F-8F78-9D7BE653D4AD}" destId="{4AE27E48-D316-42D3-B646-84A4E437F518}" srcOrd="0" destOrd="0" presId="urn:microsoft.com/office/officeart/2008/layout/VerticalCurvedList"/>
    <dgm:cxn modelId="{9B7490FB-E815-4105-9089-0CA4FDEDF627}" type="presParOf" srcId="{08858B54-E7C4-426E-AB46-C6BD2B0EF6D5}" destId="{9BE95C80-BA8F-4699-85B2-F2F2BB191347}" srcOrd="9" destOrd="0" presId="urn:microsoft.com/office/officeart/2008/layout/VerticalCurvedList"/>
    <dgm:cxn modelId="{22E71B31-7EF7-4D01-971D-E91FF10E62B2}" type="presParOf" srcId="{08858B54-E7C4-426E-AB46-C6BD2B0EF6D5}" destId="{E6E975D7-FC1F-4589-8ADD-2626F8F16726}" srcOrd="10" destOrd="0" presId="urn:microsoft.com/office/officeart/2008/layout/VerticalCurvedList"/>
    <dgm:cxn modelId="{873C6264-6880-47E7-BC87-A7C1073C4712}" type="presParOf" srcId="{E6E975D7-FC1F-4589-8ADD-2626F8F16726}" destId="{238B8B1F-9E03-458A-9EC5-8E23CE375D0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DE79563-AF23-4CDE-82AB-2E6DAC9A5F5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US"/>
        </a:p>
      </dgm:t>
    </dgm:pt>
    <dgm:pt modelId="{01E57D77-2917-45EA-A0C8-25980AD8263F}">
      <dgm:prSet phldrT="[Text]" custT="1"/>
      <dgm:spPr/>
      <dgm:t>
        <a:bodyPr/>
        <a:lstStyle/>
        <a:p>
          <a:pPr algn="ctr"/>
          <a:r>
            <a:rPr lang="en-US" sz="1400" dirty="0"/>
            <a:t>Known thermo-physical properties</a:t>
          </a:r>
        </a:p>
      </dgm:t>
    </dgm:pt>
    <dgm:pt modelId="{923F0787-931B-437B-84AF-0C9FCA4201C7}" type="parTrans" cxnId="{EBB7A1BC-6914-4EE0-9ED6-6BC26659BD12}">
      <dgm:prSet/>
      <dgm:spPr/>
      <dgm:t>
        <a:bodyPr/>
        <a:lstStyle/>
        <a:p>
          <a:endParaRPr lang="en-US"/>
        </a:p>
      </dgm:t>
    </dgm:pt>
    <dgm:pt modelId="{F1A9E7C7-EFF1-4EB6-BCE0-611D5AAE4876}" type="sibTrans" cxnId="{EBB7A1BC-6914-4EE0-9ED6-6BC26659BD12}">
      <dgm:prSet/>
      <dgm:spPr/>
      <dgm:t>
        <a:bodyPr/>
        <a:lstStyle/>
        <a:p>
          <a:endParaRPr lang="en-US"/>
        </a:p>
      </dgm:t>
    </dgm:pt>
    <dgm:pt modelId="{067EDDEF-EBD4-43DF-8E00-0AD3F384A8B0}">
      <dgm:prSet phldrT="[Text]" custT="1"/>
      <dgm:spPr/>
      <dgm:t>
        <a:bodyPr/>
        <a:lstStyle/>
        <a:p>
          <a:pPr algn="ctr"/>
          <a:r>
            <a:rPr lang="en-US" sz="1400" dirty="0">
              <a:effectLst>
                <a:glow rad="228600">
                  <a:schemeClr val="accent4">
                    <a:satMod val="175000"/>
                    <a:alpha val="40000"/>
                  </a:schemeClr>
                </a:glow>
              </a:effectLst>
            </a:rPr>
            <a:t>Accurate modeling</a:t>
          </a:r>
        </a:p>
        <a:p>
          <a:pPr algn="ctr"/>
          <a:r>
            <a:rPr lang="en-US" sz="1400" dirty="0">
              <a:effectLst>
                <a:glow rad="228600">
                  <a:schemeClr val="accent4">
                    <a:satMod val="175000"/>
                    <a:alpha val="40000"/>
                  </a:schemeClr>
                </a:glow>
              </a:effectLst>
            </a:rPr>
            <a:t>Optimized salt selection</a:t>
          </a:r>
        </a:p>
      </dgm:t>
    </dgm:pt>
    <dgm:pt modelId="{18B4B1AB-4272-4C9F-8F24-E3E804C82319}" type="parTrans" cxnId="{98B3563D-15CE-4C40-A7B4-65284AF3AA7E}">
      <dgm:prSet/>
      <dgm:spPr/>
      <dgm:t>
        <a:bodyPr/>
        <a:lstStyle/>
        <a:p>
          <a:endParaRPr lang="en-US"/>
        </a:p>
      </dgm:t>
    </dgm:pt>
    <dgm:pt modelId="{9203F523-7B59-4971-8D7D-C807B33BDC30}" type="sibTrans" cxnId="{98B3563D-15CE-4C40-A7B4-65284AF3AA7E}">
      <dgm:prSet/>
      <dgm:spPr/>
      <dgm:t>
        <a:bodyPr/>
        <a:lstStyle/>
        <a:p>
          <a:endParaRPr lang="en-US"/>
        </a:p>
      </dgm:t>
    </dgm:pt>
    <dgm:pt modelId="{B2DFFA18-1F58-4E3D-B88C-0AA7F7433DB6}">
      <dgm:prSet phldrT="[Text]" custT="1"/>
      <dgm:spPr/>
      <dgm:t>
        <a:bodyPr/>
        <a:lstStyle/>
        <a:p>
          <a:pPr algn="ctr"/>
          <a:r>
            <a:rPr lang="en-US" sz="1400" dirty="0">
              <a:effectLst>
                <a:glow rad="228600">
                  <a:schemeClr val="accent4">
                    <a:satMod val="175000"/>
                    <a:alpha val="40000"/>
                  </a:schemeClr>
                </a:glow>
              </a:effectLst>
            </a:rPr>
            <a:t>Licensed MSR designs  </a:t>
          </a:r>
        </a:p>
        <a:p>
          <a:pPr algn="ctr"/>
          <a:r>
            <a:rPr lang="en-US" sz="1400" dirty="0">
              <a:effectLst>
                <a:glow rad="228600">
                  <a:schemeClr val="accent4">
                    <a:satMod val="175000"/>
                    <a:alpha val="40000"/>
                  </a:schemeClr>
                </a:glow>
              </a:effectLst>
            </a:rPr>
            <a:t>Competitive energy cost</a:t>
          </a:r>
        </a:p>
      </dgm:t>
    </dgm:pt>
    <dgm:pt modelId="{A19632F9-BB43-46C2-B8A7-5B398E2EBD54}" type="parTrans" cxnId="{A41310DD-B281-4CB9-90B7-C486737D16C0}">
      <dgm:prSet/>
      <dgm:spPr/>
      <dgm:t>
        <a:bodyPr/>
        <a:lstStyle/>
        <a:p>
          <a:endParaRPr lang="en-US"/>
        </a:p>
      </dgm:t>
    </dgm:pt>
    <dgm:pt modelId="{4182BE00-14E5-4376-9298-02094D0EA71D}" type="sibTrans" cxnId="{A41310DD-B281-4CB9-90B7-C486737D16C0}">
      <dgm:prSet/>
      <dgm:spPr/>
      <dgm:t>
        <a:bodyPr/>
        <a:lstStyle/>
        <a:p>
          <a:endParaRPr lang="en-US"/>
        </a:p>
      </dgm:t>
    </dgm:pt>
    <dgm:pt modelId="{FD106623-C38C-4E38-9DCB-D90EB9A4FB53}">
      <dgm:prSet phldrT="[Text]" custT="1"/>
      <dgm:spPr/>
      <dgm:t>
        <a:bodyPr/>
        <a:lstStyle/>
        <a:p>
          <a:pPr algn="ctr"/>
          <a:r>
            <a:rPr lang="en-US" sz="1400" dirty="0"/>
            <a:t>Mix and temp-dependent models</a:t>
          </a:r>
        </a:p>
      </dgm:t>
    </dgm:pt>
    <dgm:pt modelId="{D580ECB4-6D87-45EE-B8EC-B06D07A25F6E}" type="parTrans" cxnId="{ACECEBC1-9239-4635-A611-1F1790DF36E1}">
      <dgm:prSet/>
      <dgm:spPr/>
      <dgm:t>
        <a:bodyPr/>
        <a:lstStyle/>
        <a:p>
          <a:endParaRPr lang="en-US"/>
        </a:p>
      </dgm:t>
    </dgm:pt>
    <dgm:pt modelId="{F75B94A2-FCA9-4B13-B5C2-BC173C0F24BE}" type="sibTrans" cxnId="{ACECEBC1-9239-4635-A611-1F1790DF36E1}">
      <dgm:prSet/>
      <dgm:spPr/>
      <dgm:t>
        <a:bodyPr/>
        <a:lstStyle/>
        <a:p>
          <a:endParaRPr lang="en-US"/>
        </a:p>
      </dgm:t>
    </dgm:pt>
    <dgm:pt modelId="{660A018C-2DE3-4211-86BC-F0FA2B199F2E}">
      <dgm:prSet phldrT="[Text]" custT="1"/>
      <dgm:spPr/>
      <dgm:t>
        <a:bodyPr/>
        <a:lstStyle/>
        <a:p>
          <a:pPr algn="ctr"/>
          <a:r>
            <a:rPr lang="en-US" sz="1400" dirty="0"/>
            <a:t>Effect of nuclear fuel on molten salts</a:t>
          </a:r>
        </a:p>
      </dgm:t>
    </dgm:pt>
    <dgm:pt modelId="{4D78E961-D0FC-4C94-8C1D-CC78D93A66C6}" type="parTrans" cxnId="{6E8DFD4E-CB3B-47B0-A724-9AF4C77938D3}">
      <dgm:prSet/>
      <dgm:spPr/>
      <dgm:t>
        <a:bodyPr/>
        <a:lstStyle/>
        <a:p>
          <a:endParaRPr lang="en-US"/>
        </a:p>
      </dgm:t>
    </dgm:pt>
    <dgm:pt modelId="{2204DE2E-5DD0-4CAC-A1CA-217C1B770234}" type="sibTrans" cxnId="{6E8DFD4E-CB3B-47B0-A724-9AF4C77938D3}">
      <dgm:prSet/>
      <dgm:spPr/>
      <dgm:t>
        <a:bodyPr/>
        <a:lstStyle/>
        <a:p>
          <a:endParaRPr lang="en-US"/>
        </a:p>
      </dgm:t>
    </dgm:pt>
    <dgm:pt modelId="{1C7A52CE-EEF7-4121-9712-6E759E76BF99}">
      <dgm:prSet phldrT="[Text]" custT="1"/>
      <dgm:spPr/>
      <dgm:t>
        <a:bodyPr/>
        <a:lstStyle/>
        <a:p>
          <a:pPr algn="ctr"/>
          <a:r>
            <a:rPr lang="en-US" sz="1400" dirty="0"/>
            <a:t>Molecular models of molten salts</a:t>
          </a:r>
        </a:p>
      </dgm:t>
    </dgm:pt>
    <dgm:pt modelId="{EA8A2FA1-577A-44BF-B28D-413813344C02}" type="parTrans" cxnId="{3FD852C1-F2E3-4DFA-912B-2AA2015FF456}">
      <dgm:prSet/>
      <dgm:spPr/>
      <dgm:t>
        <a:bodyPr/>
        <a:lstStyle/>
        <a:p>
          <a:endParaRPr lang="en-US"/>
        </a:p>
      </dgm:t>
    </dgm:pt>
    <dgm:pt modelId="{86EAB0E4-F722-4484-8ECE-B581A52A4523}" type="sibTrans" cxnId="{3FD852C1-F2E3-4DFA-912B-2AA2015FF456}">
      <dgm:prSet/>
      <dgm:spPr/>
      <dgm:t>
        <a:bodyPr/>
        <a:lstStyle/>
        <a:p>
          <a:endParaRPr lang="en-US"/>
        </a:p>
      </dgm:t>
    </dgm:pt>
    <dgm:pt modelId="{D996CF05-285F-4E9D-9705-2F1D5102D411}" type="pres">
      <dgm:prSet presAssocID="{0DE79563-AF23-4CDE-82AB-2E6DAC9A5F5B}" presName="rootnode" presStyleCnt="0">
        <dgm:presLayoutVars>
          <dgm:chMax/>
          <dgm:chPref/>
          <dgm:dir/>
          <dgm:animLvl val="lvl"/>
        </dgm:presLayoutVars>
      </dgm:prSet>
      <dgm:spPr/>
    </dgm:pt>
    <dgm:pt modelId="{6403538D-49BE-422C-92FA-33A0EE248FDB}" type="pres">
      <dgm:prSet presAssocID="{1C7A52CE-EEF7-4121-9712-6E759E76BF99}" presName="composite" presStyleCnt="0"/>
      <dgm:spPr/>
    </dgm:pt>
    <dgm:pt modelId="{4D88AFA9-5477-48A4-BB72-8B5DD7C1825B}" type="pres">
      <dgm:prSet presAssocID="{1C7A52CE-EEF7-4121-9712-6E759E76BF99}" presName="LShape" presStyleLbl="alignNode1" presStyleIdx="0" presStyleCnt="11" custScaleX="188863" custScaleY="260782" custLinFactNeighborX="-4260" custLinFactNeighborY="-224"/>
      <dgm:spPr>
        <a:solidFill>
          <a:srgbClr val="C00000"/>
        </a:solidFill>
        <a:ln>
          <a:solidFill>
            <a:srgbClr val="C00000"/>
          </a:solidFill>
        </a:ln>
      </dgm:spPr>
    </dgm:pt>
    <dgm:pt modelId="{7EB8B44B-CA29-4507-BA90-1A9CD9E8162C}" type="pres">
      <dgm:prSet presAssocID="{1C7A52CE-EEF7-4121-9712-6E759E76BF99}" presName="ParentText" presStyleLbl="revTx" presStyleIdx="0" presStyleCnt="6" custScaleX="185010" custScaleY="208768" custLinFactNeighborX="7550" custLinFactNeighborY="13741">
        <dgm:presLayoutVars>
          <dgm:chMax val="0"/>
          <dgm:chPref val="0"/>
          <dgm:bulletEnabled val="1"/>
        </dgm:presLayoutVars>
      </dgm:prSet>
      <dgm:spPr/>
    </dgm:pt>
    <dgm:pt modelId="{24027E1D-A69A-4A8C-BADA-69E7CCF95E4B}" type="pres">
      <dgm:prSet presAssocID="{1C7A52CE-EEF7-4121-9712-6E759E76BF99}" presName="Triangle" presStyleLbl="alignNode1" presStyleIdx="1" presStyleCnt="11" custLinFactX="100000" custLinFactY="-101038" custLinFactNeighborX="125415" custLinFactNeighborY="-200000"/>
      <dgm:spPr>
        <a:solidFill>
          <a:schemeClr val="tx1"/>
        </a:solidFill>
        <a:ln>
          <a:solidFill>
            <a:schemeClr val="tx1"/>
          </a:solidFill>
        </a:ln>
      </dgm:spPr>
    </dgm:pt>
    <dgm:pt modelId="{32B19225-913F-4F83-8949-144B97091B66}" type="pres">
      <dgm:prSet presAssocID="{86EAB0E4-F722-4484-8ECE-B581A52A4523}" presName="sibTrans" presStyleCnt="0"/>
      <dgm:spPr/>
    </dgm:pt>
    <dgm:pt modelId="{696536EA-0AA3-4E11-96F9-934B3335AEF4}" type="pres">
      <dgm:prSet presAssocID="{86EAB0E4-F722-4484-8ECE-B581A52A4523}" presName="space" presStyleCnt="0"/>
      <dgm:spPr/>
    </dgm:pt>
    <dgm:pt modelId="{9F69693F-8889-48B1-A669-251A8FBEFC23}" type="pres">
      <dgm:prSet presAssocID="{660A018C-2DE3-4211-86BC-F0FA2B199F2E}" presName="composite" presStyleCnt="0"/>
      <dgm:spPr/>
    </dgm:pt>
    <dgm:pt modelId="{05C8D0C3-D99E-4711-B623-B032191650E6}" type="pres">
      <dgm:prSet presAssocID="{660A018C-2DE3-4211-86BC-F0FA2B199F2E}" presName="LShape" presStyleLbl="alignNode1" presStyleIdx="2" presStyleCnt="11" custScaleX="188863" custScaleY="260782" custLinFactNeighborX="-4260" custLinFactNeighborY="-224"/>
      <dgm:spPr>
        <a:solidFill>
          <a:schemeClr val="accent2">
            <a:lumMod val="75000"/>
          </a:schemeClr>
        </a:solidFill>
        <a:ln>
          <a:solidFill>
            <a:schemeClr val="accent2">
              <a:lumMod val="75000"/>
            </a:schemeClr>
          </a:solidFill>
        </a:ln>
      </dgm:spPr>
    </dgm:pt>
    <dgm:pt modelId="{C9D31B63-56FD-49F5-BA21-55350774FF27}" type="pres">
      <dgm:prSet presAssocID="{660A018C-2DE3-4211-86BC-F0FA2B199F2E}" presName="ParentText" presStyleLbl="revTx" presStyleIdx="1" presStyleCnt="6" custScaleX="185010" custScaleY="208768" custLinFactNeighborX="7550" custLinFactNeighborY="13741">
        <dgm:presLayoutVars>
          <dgm:chMax val="0"/>
          <dgm:chPref val="0"/>
          <dgm:bulletEnabled val="1"/>
        </dgm:presLayoutVars>
      </dgm:prSet>
      <dgm:spPr/>
    </dgm:pt>
    <dgm:pt modelId="{44B147CD-5CE2-4A7E-8E02-DE5F9679E6C3}" type="pres">
      <dgm:prSet presAssocID="{660A018C-2DE3-4211-86BC-F0FA2B199F2E}" presName="Triangle" presStyleLbl="alignNode1" presStyleIdx="3" presStyleCnt="11" custLinFactX="100000" custLinFactY="-101038" custLinFactNeighborX="125415" custLinFactNeighborY="-200000"/>
      <dgm:spPr>
        <a:solidFill>
          <a:schemeClr val="tx1"/>
        </a:solidFill>
        <a:ln>
          <a:solidFill>
            <a:schemeClr val="tx1"/>
          </a:solidFill>
        </a:ln>
      </dgm:spPr>
    </dgm:pt>
    <dgm:pt modelId="{D169CD3C-9334-41F7-9AFD-5266475FA990}" type="pres">
      <dgm:prSet presAssocID="{2204DE2E-5DD0-4CAC-A1CA-217C1B770234}" presName="sibTrans" presStyleCnt="0"/>
      <dgm:spPr/>
    </dgm:pt>
    <dgm:pt modelId="{E2D6C9F4-D7AE-44AE-A558-863E1548B420}" type="pres">
      <dgm:prSet presAssocID="{2204DE2E-5DD0-4CAC-A1CA-217C1B770234}" presName="space" presStyleCnt="0"/>
      <dgm:spPr/>
    </dgm:pt>
    <dgm:pt modelId="{74303511-EB81-4523-8851-D76FCFC98F88}" type="pres">
      <dgm:prSet presAssocID="{FD106623-C38C-4E38-9DCB-D90EB9A4FB53}" presName="composite" presStyleCnt="0"/>
      <dgm:spPr/>
    </dgm:pt>
    <dgm:pt modelId="{ED92F4F6-A9AF-4FEC-8D7E-0FC4330DA82B}" type="pres">
      <dgm:prSet presAssocID="{FD106623-C38C-4E38-9DCB-D90EB9A4FB53}" presName="LShape" presStyleLbl="alignNode1" presStyleIdx="4" presStyleCnt="11" custScaleX="188863" custScaleY="260782" custLinFactNeighborX="-4260" custLinFactNeighborY="-224"/>
      <dgm:spPr>
        <a:solidFill>
          <a:schemeClr val="accent2">
            <a:lumMod val="40000"/>
            <a:lumOff val="60000"/>
          </a:schemeClr>
        </a:solidFill>
        <a:ln>
          <a:solidFill>
            <a:schemeClr val="accent2">
              <a:lumMod val="40000"/>
              <a:lumOff val="60000"/>
            </a:schemeClr>
          </a:solidFill>
        </a:ln>
      </dgm:spPr>
    </dgm:pt>
    <dgm:pt modelId="{A7410750-2EFA-47E7-A295-320985AAB2F2}" type="pres">
      <dgm:prSet presAssocID="{FD106623-C38C-4E38-9DCB-D90EB9A4FB53}" presName="ParentText" presStyleLbl="revTx" presStyleIdx="2" presStyleCnt="6" custScaleX="185010" custScaleY="208768" custLinFactNeighborX="7550" custLinFactNeighborY="13741">
        <dgm:presLayoutVars>
          <dgm:chMax val="0"/>
          <dgm:chPref val="0"/>
          <dgm:bulletEnabled val="1"/>
        </dgm:presLayoutVars>
      </dgm:prSet>
      <dgm:spPr/>
    </dgm:pt>
    <dgm:pt modelId="{6A30F9D2-1242-49D7-B131-3BE84F9C0B50}" type="pres">
      <dgm:prSet presAssocID="{FD106623-C38C-4E38-9DCB-D90EB9A4FB53}" presName="Triangle" presStyleLbl="alignNode1" presStyleIdx="5" presStyleCnt="11" custLinFactX="100000" custLinFactY="-101038" custLinFactNeighborX="125415" custLinFactNeighborY="-200000"/>
      <dgm:spPr>
        <a:solidFill>
          <a:schemeClr val="tx1"/>
        </a:solidFill>
        <a:ln>
          <a:solidFill>
            <a:schemeClr val="tx1"/>
          </a:solidFill>
        </a:ln>
      </dgm:spPr>
    </dgm:pt>
    <dgm:pt modelId="{1F8A96EB-FE81-4AFE-BE52-5DA9C7408E44}" type="pres">
      <dgm:prSet presAssocID="{F75B94A2-FCA9-4B13-B5C2-BC173C0F24BE}" presName="sibTrans" presStyleCnt="0"/>
      <dgm:spPr/>
    </dgm:pt>
    <dgm:pt modelId="{4A913B56-DFD7-48BF-B7E4-B46FF0BA36B8}" type="pres">
      <dgm:prSet presAssocID="{F75B94A2-FCA9-4B13-B5C2-BC173C0F24BE}" presName="space" presStyleCnt="0"/>
      <dgm:spPr/>
    </dgm:pt>
    <dgm:pt modelId="{9B460E69-705D-4F26-B9A7-1FA461183F01}" type="pres">
      <dgm:prSet presAssocID="{01E57D77-2917-45EA-A0C8-25980AD8263F}" presName="composite" presStyleCnt="0"/>
      <dgm:spPr/>
    </dgm:pt>
    <dgm:pt modelId="{07AA9F57-B121-4A7D-8626-B724342882D9}" type="pres">
      <dgm:prSet presAssocID="{01E57D77-2917-45EA-A0C8-25980AD8263F}" presName="LShape" presStyleLbl="alignNode1" presStyleIdx="6" presStyleCnt="11" custScaleX="188863" custScaleY="260782" custLinFactNeighborX="-4260" custLinFactNeighborY="-224"/>
      <dgm:spPr>
        <a:solidFill>
          <a:schemeClr val="accent4">
            <a:lumMod val="60000"/>
            <a:lumOff val="40000"/>
          </a:schemeClr>
        </a:solidFill>
        <a:ln>
          <a:solidFill>
            <a:schemeClr val="accent4">
              <a:lumMod val="60000"/>
              <a:lumOff val="40000"/>
            </a:schemeClr>
          </a:solidFill>
        </a:ln>
      </dgm:spPr>
    </dgm:pt>
    <dgm:pt modelId="{DA1EF255-FED0-48FA-9ED7-AFB09912DE4C}" type="pres">
      <dgm:prSet presAssocID="{01E57D77-2917-45EA-A0C8-25980AD8263F}" presName="ParentText" presStyleLbl="revTx" presStyleIdx="3" presStyleCnt="6" custScaleX="185010" custScaleY="208768" custLinFactNeighborX="7550" custLinFactNeighborY="13741">
        <dgm:presLayoutVars>
          <dgm:chMax val="0"/>
          <dgm:chPref val="0"/>
          <dgm:bulletEnabled val="1"/>
        </dgm:presLayoutVars>
      </dgm:prSet>
      <dgm:spPr/>
    </dgm:pt>
    <dgm:pt modelId="{0F2D3F28-46F8-4B2B-8B59-1D6B341B4E13}" type="pres">
      <dgm:prSet presAssocID="{01E57D77-2917-45EA-A0C8-25980AD8263F}" presName="Triangle" presStyleLbl="alignNode1" presStyleIdx="7" presStyleCnt="11" custLinFactX="100000" custLinFactY="-101038" custLinFactNeighborX="125415" custLinFactNeighborY="-200000"/>
      <dgm:spPr>
        <a:solidFill>
          <a:schemeClr val="tx1"/>
        </a:solidFill>
        <a:ln>
          <a:solidFill>
            <a:schemeClr val="tx1"/>
          </a:solidFill>
        </a:ln>
      </dgm:spPr>
    </dgm:pt>
    <dgm:pt modelId="{FBF3D1C0-1428-4FA1-BF43-3C7AE0D5EECE}" type="pres">
      <dgm:prSet presAssocID="{F1A9E7C7-EFF1-4EB6-BCE0-611D5AAE4876}" presName="sibTrans" presStyleCnt="0"/>
      <dgm:spPr/>
    </dgm:pt>
    <dgm:pt modelId="{B5A88F31-474B-419C-8AD6-F4FE680F7301}" type="pres">
      <dgm:prSet presAssocID="{F1A9E7C7-EFF1-4EB6-BCE0-611D5AAE4876}" presName="space" presStyleCnt="0"/>
      <dgm:spPr/>
    </dgm:pt>
    <dgm:pt modelId="{A28261AC-47BE-49F4-B270-B4B8BF2CDB4C}" type="pres">
      <dgm:prSet presAssocID="{067EDDEF-EBD4-43DF-8E00-0AD3F384A8B0}" presName="composite" presStyleCnt="0"/>
      <dgm:spPr/>
    </dgm:pt>
    <dgm:pt modelId="{46CE5492-AE6E-4519-98D4-F06E742EF54A}" type="pres">
      <dgm:prSet presAssocID="{067EDDEF-EBD4-43DF-8E00-0AD3F384A8B0}" presName="LShape" presStyleLbl="alignNode1" presStyleIdx="8" presStyleCnt="11" custScaleX="188863" custScaleY="260782" custLinFactNeighborX="-4260" custLinFactNeighborY="-224"/>
      <dgm:spPr>
        <a:solidFill>
          <a:schemeClr val="accent6"/>
        </a:solidFill>
        <a:ln>
          <a:solidFill>
            <a:schemeClr val="accent6"/>
          </a:solidFill>
        </a:ln>
      </dgm:spPr>
    </dgm:pt>
    <dgm:pt modelId="{33250EBD-F1EA-4A18-B0DF-F415AD688B39}" type="pres">
      <dgm:prSet presAssocID="{067EDDEF-EBD4-43DF-8E00-0AD3F384A8B0}" presName="ParentText" presStyleLbl="revTx" presStyleIdx="4" presStyleCnt="6" custScaleX="185010" custScaleY="208768" custLinFactNeighborX="7550" custLinFactNeighborY="13741">
        <dgm:presLayoutVars>
          <dgm:chMax val="0"/>
          <dgm:chPref val="0"/>
          <dgm:bulletEnabled val="1"/>
        </dgm:presLayoutVars>
      </dgm:prSet>
      <dgm:spPr/>
    </dgm:pt>
    <dgm:pt modelId="{7E2D8400-458F-4789-972A-936518412A53}" type="pres">
      <dgm:prSet presAssocID="{067EDDEF-EBD4-43DF-8E00-0AD3F384A8B0}" presName="Triangle" presStyleLbl="alignNode1" presStyleIdx="9" presStyleCnt="11" custLinFactX="100000" custLinFactY="-101038" custLinFactNeighborX="125415" custLinFactNeighborY="-200000"/>
      <dgm:spPr>
        <a:solidFill>
          <a:schemeClr val="tx1"/>
        </a:solidFill>
        <a:ln>
          <a:solidFill>
            <a:schemeClr val="tx1"/>
          </a:solidFill>
        </a:ln>
      </dgm:spPr>
    </dgm:pt>
    <dgm:pt modelId="{F6C729F3-E2D8-4C2C-80E3-7C24F46F1312}" type="pres">
      <dgm:prSet presAssocID="{9203F523-7B59-4971-8D7D-C807B33BDC30}" presName="sibTrans" presStyleCnt="0"/>
      <dgm:spPr/>
    </dgm:pt>
    <dgm:pt modelId="{F2C1A3F7-C588-446C-8EE4-0878217EA5BD}" type="pres">
      <dgm:prSet presAssocID="{9203F523-7B59-4971-8D7D-C807B33BDC30}" presName="space" presStyleCnt="0"/>
      <dgm:spPr/>
    </dgm:pt>
    <dgm:pt modelId="{73CD4D1A-339C-49C5-B747-EA6C2C0FFE6C}" type="pres">
      <dgm:prSet presAssocID="{B2DFFA18-1F58-4E3D-B88C-0AA7F7433DB6}" presName="composite" presStyleCnt="0"/>
      <dgm:spPr/>
    </dgm:pt>
    <dgm:pt modelId="{AE6EBD18-F6F2-4199-ACB2-F3DAD1B0C62A}" type="pres">
      <dgm:prSet presAssocID="{B2DFFA18-1F58-4E3D-B88C-0AA7F7433DB6}" presName="LShape" presStyleLbl="alignNode1" presStyleIdx="10" presStyleCnt="11" custScaleX="188863" custScaleY="260782" custLinFactNeighborX="-4260" custLinFactNeighborY="-224"/>
      <dgm:spPr/>
    </dgm:pt>
    <dgm:pt modelId="{6F5EE526-AADE-4B59-904B-F880D3C3FFF4}" type="pres">
      <dgm:prSet presAssocID="{B2DFFA18-1F58-4E3D-B88C-0AA7F7433DB6}" presName="ParentText" presStyleLbl="revTx" presStyleIdx="5" presStyleCnt="6" custScaleX="192176" custScaleY="240980" custLinFactNeighborX="3802" custLinFactNeighborY="30340">
        <dgm:presLayoutVars>
          <dgm:chMax val="0"/>
          <dgm:chPref val="0"/>
          <dgm:bulletEnabled val="1"/>
        </dgm:presLayoutVars>
      </dgm:prSet>
      <dgm:spPr/>
    </dgm:pt>
  </dgm:ptLst>
  <dgm:cxnLst>
    <dgm:cxn modelId="{7A89AE02-92D4-4822-AD25-C0A9BEBA4143}" type="presOf" srcId="{FD106623-C38C-4E38-9DCB-D90EB9A4FB53}" destId="{A7410750-2EFA-47E7-A295-320985AAB2F2}" srcOrd="0" destOrd="0" presId="urn:microsoft.com/office/officeart/2009/3/layout/StepUpProcess"/>
    <dgm:cxn modelId="{7B283D0D-DEAE-49CF-A3A7-B84883B05DC4}" type="presOf" srcId="{01E57D77-2917-45EA-A0C8-25980AD8263F}" destId="{DA1EF255-FED0-48FA-9ED7-AFB09912DE4C}" srcOrd="0" destOrd="0" presId="urn:microsoft.com/office/officeart/2009/3/layout/StepUpProcess"/>
    <dgm:cxn modelId="{BAA28C1E-18C2-4024-B03E-BB46CDDF022D}" type="presOf" srcId="{067EDDEF-EBD4-43DF-8E00-0AD3F384A8B0}" destId="{33250EBD-F1EA-4A18-B0DF-F415AD688B39}" srcOrd="0" destOrd="0" presId="urn:microsoft.com/office/officeart/2009/3/layout/StepUpProcess"/>
    <dgm:cxn modelId="{98B3563D-15CE-4C40-A7B4-65284AF3AA7E}" srcId="{0DE79563-AF23-4CDE-82AB-2E6DAC9A5F5B}" destId="{067EDDEF-EBD4-43DF-8E00-0AD3F384A8B0}" srcOrd="4" destOrd="0" parTransId="{18B4B1AB-4272-4C9F-8F24-E3E804C82319}" sibTransId="{9203F523-7B59-4971-8D7D-C807B33BDC30}"/>
    <dgm:cxn modelId="{6E8DFD4E-CB3B-47B0-A724-9AF4C77938D3}" srcId="{0DE79563-AF23-4CDE-82AB-2E6DAC9A5F5B}" destId="{660A018C-2DE3-4211-86BC-F0FA2B199F2E}" srcOrd="1" destOrd="0" parTransId="{4D78E961-D0FC-4C94-8C1D-CC78D93A66C6}" sibTransId="{2204DE2E-5DD0-4CAC-A1CA-217C1B770234}"/>
    <dgm:cxn modelId="{452C9F76-695E-4464-B3CC-C17D77751235}" type="presOf" srcId="{660A018C-2DE3-4211-86BC-F0FA2B199F2E}" destId="{C9D31B63-56FD-49F5-BA21-55350774FF27}" srcOrd="0" destOrd="0" presId="urn:microsoft.com/office/officeart/2009/3/layout/StepUpProcess"/>
    <dgm:cxn modelId="{EE80B27B-F33A-41FC-A28E-7654B73DD9D8}" type="presOf" srcId="{1C7A52CE-EEF7-4121-9712-6E759E76BF99}" destId="{7EB8B44B-CA29-4507-BA90-1A9CD9E8162C}" srcOrd="0" destOrd="0" presId="urn:microsoft.com/office/officeart/2009/3/layout/StepUpProcess"/>
    <dgm:cxn modelId="{DC8D658C-F9E0-452D-BD05-E56F7354F366}" type="presOf" srcId="{0DE79563-AF23-4CDE-82AB-2E6DAC9A5F5B}" destId="{D996CF05-285F-4E9D-9705-2F1D5102D411}" srcOrd="0" destOrd="0" presId="urn:microsoft.com/office/officeart/2009/3/layout/StepUpProcess"/>
    <dgm:cxn modelId="{EBB7A1BC-6914-4EE0-9ED6-6BC26659BD12}" srcId="{0DE79563-AF23-4CDE-82AB-2E6DAC9A5F5B}" destId="{01E57D77-2917-45EA-A0C8-25980AD8263F}" srcOrd="3" destOrd="0" parTransId="{923F0787-931B-437B-84AF-0C9FCA4201C7}" sibTransId="{F1A9E7C7-EFF1-4EB6-BCE0-611D5AAE4876}"/>
    <dgm:cxn modelId="{3FD852C1-F2E3-4DFA-912B-2AA2015FF456}" srcId="{0DE79563-AF23-4CDE-82AB-2E6DAC9A5F5B}" destId="{1C7A52CE-EEF7-4121-9712-6E759E76BF99}" srcOrd="0" destOrd="0" parTransId="{EA8A2FA1-577A-44BF-B28D-413813344C02}" sibTransId="{86EAB0E4-F722-4484-8ECE-B581A52A4523}"/>
    <dgm:cxn modelId="{ACECEBC1-9239-4635-A611-1F1790DF36E1}" srcId="{0DE79563-AF23-4CDE-82AB-2E6DAC9A5F5B}" destId="{FD106623-C38C-4E38-9DCB-D90EB9A4FB53}" srcOrd="2" destOrd="0" parTransId="{D580ECB4-6D87-45EE-B8EC-B06D07A25F6E}" sibTransId="{F75B94A2-FCA9-4B13-B5C2-BC173C0F24BE}"/>
    <dgm:cxn modelId="{30BEBCDB-1771-47A3-8AFE-71F3C0C1EE28}" type="presOf" srcId="{B2DFFA18-1F58-4E3D-B88C-0AA7F7433DB6}" destId="{6F5EE526-AADE-4B59-904B-F880D3C3FFF4}" srcOrd="0" destOrd="0" presId="urn:microsoft.com/office/officeart/2009/3/layout/StepUpProcess"/>
    <dgm:cxn modelId="{A41310DD-B281-4CB9-90B7-C486737D16C0}" srcId="{0DE79563-AF23-4CDE-82AB-2E6DAC9A5F5B}" destId="{B2DFFA18-1F58-4E3D-B88C-0AA7F7433DB6}" srcOrd="5" destOrd="0" parTransId="{A19632F9-BB43-46C2-B8A7-5B398E2EBD54}" sibTransId="{4182BE00-14E5-4376-9298-02094D0EA71D}"/>
    <dgm:cxn modelId="{48096179-80B9-4AB0-A791-A4CDEAF38D8D}" type="presParOf" srcId="{D996CF05-285F-4E9D-9705-2F1D5102D411}" destId="{6403538D-49BE-422C-92FA-33A0EE248FDB}" srcOrd="0" destOrd="0" presId="urn:microsoft.com/office/officeart/2009/3/layout/StepUpProcess"/>
    <dgm:cxn modelId="{51550449-8E1B-4454-BF51-37A6A0B1357A}" type="presParOf" srcId="{6403538D-49BE-422C-92FA-33A0EE248FDB}" destId="{4D88AFA9-5477-48A4-BB72-8B5DD7C1825B}" srcOrd="0" destOrd="0" presId="urn:microsoft.com/office/officeart/2009/3/layout/StepUpProcess"/>
    <dgm:cxn modelId="{4B602C52-BC5F-4FB0-87B0-6F58BAA60950}" type="presParOf" srcId="{6403538D-49BE-422C-92FA-33A0EE248FDB}" destId="{7EB8B44B-CA29-4507-BA90-1A9CD9E8162C}" srcOrd="1" destOrd="0" presId="urn:microsoft.com/office/officeart/2009/3/layout/StepUpProcess"/>
    <dgm:cxn modelId="{2F823D89-1CA6-4626-98D1-8FB05E365475}" type="presParOf" srcId="{6403538D-49BE-422C-92FA-33A0EE248FDB}" destId="{24027E1D-A69A-4A8C-BADA-69E7CCF95E4B}" srcOrd="2" destOrd="0" presId="urn:microsoft.com/office/officeart/2009/3/layout/StepUpProcess"/>
    <dgm:cxn modelId="{92E56152-8BD7-4C4E-9407-55A51DA6DC0B}" type="presParOf" srcId="{D996CF05-285F-4E9D-9705-2F1D5102D411}" destId="{32B19225-913F-4F83-8949-144B97091B66}" srcOrd="1" destOrd="0" presId="urn:microsoft.com/office/officeart/2009/3/layout/StepUpProcess"/>
    <dgm:cxn modelId="{1BD34490-CCAB-4919-B600-8D49A143A17C}" type="presParOf" srcId="{32B19225-913F-4F83-8949-144B97091B66}" destId="{696536EA-0AA3-4E11-96F9-934B3335AEF4}" srcOrd="0" destOrd="0" presId="urn:microsoft.com/office/officeart/2009/3/layout/StepUpProcess"/>
    <dgm:cxn modelId="{11A3063E-6857-4202-8AE9-6208CF3DCF18}" type="presParOf" srcId="{D996CF05-285F-4E9D-9705-2F1D5102D411}" destId="{9F69693F-8889-48B1-A669-251A8FBEFC23}" srcOrd="2" destOrd="0" presId="urn:microsoft.com/office/officeart/2009/3/layout/StepUpProcess"/>
    <dgm:cxn modelId="{497A0720-A6A7-4E49-9B29-84B123C01B35}" type="presParOf" srcId="{9F69693F-8889-48B1-A669-251A8FBEFC23}" destId="{05C8D0C3-D99E-4711-B623-B032191650E6}" srcOrd="0" destOrd="0" presId="urn:microsoft.com/office/officeart/2009/3/layout/StepUpProcess"/>
    <dgm:cxn modelId="{17E95D0B-C420-4C68-B6BC-73321EF9392B}" type="presParOf" srcId="{9F69693F-8889-48B1-A669-251A8FBEFC23}" destId="{C9D31B63-56FD-49F5-BA21-55350774FF27}" srcOrd="1" destOrd="0" presId="urn:microsoft.com/office/officeart/2009/3/layout/StepUpProcess"/>
    <dgm:cxn modelId="{BD64C8BA-167A-4B9C-8D57-E11701D507CD}" type="presParOf" srcId="{9F69693F-8889-48B1-A669-251A8FBEFC23}" destId="{44B147CD-5CE2-4A7E-8E02-DE5F9679E6C3}" srcOrd="2" destOrd="0" presId="urn:microsoft.com/office/officeart/2009/3/layout/StepUpProcess"/>
    <dgm:cxn modelId="{E4387AC4-ED8B-4E5D-8FD2-2C9887D8B6B7}" type="presParOf" srcId="{D996CF05-285F-4E9D-9705-2F1D5102D411}" destId="{D169CD3C-9334-41F7-9AFD-5266475FA990}" srcOrd="3" destOrd="0" presId="urn:microsoft.com/office/officeart/2009/3/layout/StepUpProcess"/>
    <dgm:cxn modelId="{68FEEA0A-490C-4C87-A02E-909E7941FA70}" type="presParOf" srcId="{D169CD3C-9334-41F7-9AFD-5266475FA990}" destId="{E2D6C9F4-D7AE-44AE-A558-863E1548B420}" srcOrd="0" destOrd="0" presId="urn:microsoft.com/office/officeart/2009/3/layout/StepUpProcess"/>
    <dgm:cxn modelId="{93D510E0-90B6-4213-BFE1-46418131A220}" type="presParOf" srcId="{D996CF05-285F-4E9D-9705-2F1D5102D411}" destId="{74303511-EB81-4523-8851-D76FCFC98F88}" srcOrd="4" destOrd="0" presId="urn:microsoft.com/office/officeart/2009/3/layout/StepUpProcess"/>
    <dgm:cxn modelId="{6F78B866-0D35-4800-928E-5F120561152F}" type="presParOf" srcId="{74303511-EB81-4523-8851-D76FCFC98F88}" destId="{ED92F4F6-A9AF-4FEC-8D7E-0FC4330DA82B}" srcOrd="0" destOrd="0" presId="urn:microsoft.com/office/officeart/2009/3/layout/StepUpProcess"/>
    <dgm:cxn modelId="{395390F1-B23F-4B9E-935B-E90697F3149D}" type="presParOf" srcId="{74303511-EB81-4523-8851-D76FCFC98F88}" destId="{A7410750-2EFA-47E7-A295-320985AAB2F2}" srcOrd="1" destOrd="0" presId="urn:microsoft.com/office/officeart/2009/3/layout/StepUpProcess"/>
    <dgm:cxn modelId="{51DE4A69-10F7-4A19-83E4-864B69B8461C}" type="presParOf" srcId="{74303511-EB81-4523-8851-D76FCFC98F88}" destId="{6A30F9D2-1242-49D7-B131-3BE84F9C0B50}" srcOrd="2" destOrd="0" presId="urn:microsoft.com/office/officeart/2009/3/layout/StepUpProcess"/>
    <dgm:cxn modelId="{381EF090-3968-4ECF-8D2D-BB6E18CD04A0}" type="presParOf" srcId="{D996CF05-285F-4E9D-9705-2F1D5102D411}" destId="{1F8A96EB-FE81-4AFE-BE52-5DA9C7408E44}" srcOrd="5" destOrd="0" presId="urn:microsoft.com/office/officeart/2009/3/layout/StepUpProcess"/>
    <dgm:cxn modelId="{A1ABF7EE-476E-409D-8ED5-CBFC7577DF20}" type="presParOf" srcId="{1F8A96EB-FE81-4AFE-BE52-5DA9C7408E44}" destId="{4A913B56-DFD7-48BF-B7E4-B46FF0BA36B8}" srcOrd="0" destOrd="0" presId="urn:microsoft.com/office/officeart/2009/3/layout/StepUpProcess"/>
    <dgm:cxn modelId="{47121E14-AF1F-4927-8722-C2252966A701}" type="presParOf" srcId="{D996CF05-285F-4E9D-9705-2F1D5102D411}" destId="{9B460E69-705D-4F26-B9A7-1FA461183F01}" srcOrd="6" destOrd="0" presId="urn:microsoft.com/office/officeart/2009/3/layout/StepUpProcess"/>
    <dgm:cxn modelId="{94A40E39-D14D-4A46-892F-562D8DB2E9DA}" type="presParOf" srcId="{9B460E69-705D-4F26-B9A7-1FA461183F01}" destId="{07AA9F57-B121-4A7D-8626-B724342882D9}" srcOrd="0" destOrd="0" presId="urn:microsoft.com/office/officeart/2009/3/layout/StepUpProcess"/>
    <dgm:cxn modelId="{6EC0E41F-3C65-4513-AB52-2C95C70A0310}" type="presParOf" srcId="{9B460E69-705D-4F26-B9A7-1FA461183F01}" destId="{DA1EF255-FED0-48FA-9ED7-AFB09912DE4C}" srcOrd="1" destOrd="0" presId="urn:microsoft.com/office/officeart/2009/3/layout/StepUpProcess"/>
    <dgm:cxn modelId="{289BCEAA-41E7-4408-B838-5EB0DB6D6EA9}" type="presParOf" srcId="{9B460E69-705D-4F26-B9A7-1FA461183F01}" destId="{0F2D3F28-46F8-4B2B-8B59-1D6B341B4E13}" srcOrd="2" destOrd="0" presId="urn:microsoft.com/office/officeart/2009/3/layout/StepUpProcess"/>
    <dgm:cxn modelId="{E8622F63-0611-4598-8A0C-42A18CF4788A}" type="presParOf" srcId="{D996CF05-285F-4E9D-9705-2F1D5102D411}" destId="{FBF3D1C0-1428-4FA1-BF43-3C7AE0D5EECE}" srcOrd="7" destOrd="0" presId="urn:microsoft.com/office/officeart/2009/3/layout/StepUpProcess"/>
    <dgm:cxn modelId="{51747724-9870-4AE2-85DD-1E4967660A9C}" type="presParOf" srcId="{FBF3D1C0-1428-4FA1-BF43-3C7AE0D5EECE}" destId="{B5A88F31-474B-419C-8AD6-F4FE680F7301}" srcOrd="0" destOrd="0" presId="urn:microsoft.com/office/officeart/2009/3/layout/StepUpProcess"/>
    <dgm:cxn modelId="{1622D3B8-B658-44CD-AD8F-D1C462A30932}" type="presParOf" srcId="{D996CF05-285F-4E9D-9705-2F1D5102D411}" destId="{A28261AC-47BE-49F4-B270-B4B8BF2CDB4C}" srcOrd="8" destOrd="0" presId="urn:microsoft.com/office/officeart/2009/3/layout/StepUpProcess"/>
    <dgm:cxn modelId="{B79E8345-549E-46CE-BBA5-A64D9DCA7429}" type="presParOf" srcId="{A28261AC-47BE-49F4-B270-B4B8BF2CDB4C}" destId="{46CE5492-AE6E-4519-98D4-F06E742EF54A}" srcOrd="0" destOrd="0" presId="urn:microsoft.com/office/officeart/2009/3/layout/StepUpProcess"/>
    <dgm:cxn modelId="{CB77A7BE-5C01-4ED2-8E7A-6F3EFF12993B}" type="presParOf" srcId="{A28261AC-47BE-49F4-B270-B4B8BF2CDB4C}" destId="{33250EBD-F1EA-4A18-B0DF-F415AD688B39}" srcOrd="1" destOrd="0" presId="urn:microsoft.com/office/officeart/2009/3/layout/StepUpProcess"/>
    <dgm:cxn modelId="{87BB5196-8C81-49BF-B1F6-5AA87CE5413F}" type="presParOf" srcId="{A28261AC-47BE-49F4-B270-B4B8BF2CDB4C}" destId="{7E2D8400-458F-4789-972A-936518412A53}" srcOrd="2" destOrd="0" presId="urn:microsoft.com/office/officeart/2009/3/layout/StepUpProcess"/>
    <dgm:cxn modelId="{477172A5-1F72-4943-A621-DF573BD0600E}" type="presParOf" srcId="{D996CF05-285F-4E9D-9705-2F1D5102D411}" destId="{F6C729F3-E2D8-4C2C-80E3-7C24F46F1312}" srcOrd="9" destOrd="0" presId="urn:microsoft.com/office/officeart/2009/3/layout/StepUpProcess"/>
    <dgm:cxn modelId="{50F68701-165A-4A0B-90A6-3C1E0978D9C8}" type="presParOf" srcId="{F6C729F3-E2D8-4C2C-80E3-7C24F46F1312}" destId="{F2C1A3F7-C588-446C-8EE4-0878217EA5BD}" srcOrd="0" destOrd="0" presId="urn:microsoft.com/office/officeart/2009/3/layout/StepUpProcess"/>
    <dgm:cxn modelId="{DA1601D8-CF88-4E2B-AA2D-FB669CF63757}" type="presParOf" srcId="{D996CF05-285F-4E9D-9705-2F1D5102D411}" destId="{73CD4D1A-339C-49C5-B747-EA6C2C0FFE6C}" srcOrd="10" destOrd="0" presId="urn:microsoft.com/office/officeart/2009/3/layout/StepUpProcess"/>
    <dgm:cxn modelId="{58252758-B182-42A5-AC1B-433ACC2BAE0D}" type="presParOf" srcId="{73CD4D1A-339C-49C5-B747-EA6C2C0FFE6C}" destId="{AE6EBD18-F6F2-4199-ACB2-F3DAD1B0C62A}" srcOrd="0" destOrd="0" presId="urn:microsoft.com/office/officeart/2009/3/layout/StepUpProcess"/>
    <dgm:cxn modelId="{6FB42583-8C77-4245-AD13-F49FF2D749AD}" type="presParOf" srcId="{73CD4D1A-339C-49C5-B747-EA6C2C0FFE6C}" destId="{6F5EE526-AADE-4B59-904B-F880D3C3FFF4}"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F85929-8476-4073-8176-3E7975915C9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E8B604A3-7A9C-45AE-AE21-7C8ED9A23218}">
      <dgm:prSet phldrT="[Text]"/>
      <dgm:spPr>
        <a:solidFill>
          <a:schemeClr val="accent6">
            <a:lumMod val="75000"/>
          </a:schemeClr>
        </a:solidFill>
      </dgm:spPr>
      <dgm:t>
        <a:bodyPr/>
        <a:lstStyle/>
        <a:p>
          <a:r>
            <a:rPr lang="en-US" dirty="0">
              <a:latin typeface="Arial" panose="020B0604020202020204" pitchFamily="34" charset="0"/>
              <a:cs typeface="Arial" panose="020B0604020202020204" pitchFamily="34" charset="0"/>
            </a:rPr>
            <a:t>Improve measurement accuracy</a:t>
          </a:r>
        </a:p>
      </dgm:t>
    </dgm:pt>
    <dgm:pt modelId="{28A0905C-09E2-4082-BC88-4D214CEF7E12}" type="parTrans" cxnId="{CD517EDF-47D4-46B5-B1F3-103BD9F13E4F}">
      <dgm:prSet/>
      <dgm:spPr/>
      <dgm:t>
        <a:bodyPr/>
        <a:lstStyle/>
        <a:p>
          <a:endParaRPr lang="en-US"/>
        </a:p>
      </dgm:t>
    </dgm:pt>
    <dgm:pt modelId="{3152C4D1-C49B-4159-B20E-04C9EAAA4AC5}" type="sibTrans" cxnId="{CD517EDF-47D4-46B5-B1F3-103BD9F13E4F}">
      <dgm:prSet/>
      <dgm:spPr>
        <a:ln w="76200">
          <a:solidFill>
            <a:schemeClr val="accent1"/>
          </a:solidFill>
        </a:ln>
      </dgm:spPr>
      <dgm:t>
        <a:bodyPr/>
        <a:lstStyle/>
        <a:p>
          <a:endParaRPr lang="en-US"/>
        </a:p>
      </dgm:t>
    </dgm:pt>
    <dgm:pt modelId="{F2AEE45D-852A-4364-B832-7D9A1E4BE061}">
      <dgm:prSet phldrT="[Text]"/>
      <dgm:spPr>
        <a:solidFill>
          <a:schemeClr val="accent1">
            <a:lumMod val="50000"/>
          </a:schemeClr>
        </a:solidFill>
      </dgm:spPr>
      <dgm:t>
        <a:bodyPr/>
        <a:lstStyle/>
        <a:p>
          <a:r>
            <a:rPr lang="en-US" dirty="0">
              <a:latin typeface="Arial" panose="020B0604020202020204" pitchFamily="34" charset="0"/>
              <a:cs typeface="Arial" panose="020B0604020202020204" pitchFamily="34" charset="0"/>
            </a:rPr>
            <a:t>Validate estimation models</a:t>
          </a:r>
        </a:p>
      </dgm:t>
    </dgm:pt>
    <dgm:pt modelId="{D5DB8831-84F3-457C-AE83-939A941EEA41}" type="parTrans" cxnId="{0923F8D3-5CA2-4640-80B6-B9A0AD1FA1EB}">
      <dgm:prSet/>
      <dgm:spPr/>
      <dgm:t>
        <a:bodyPr/>
        <a:lstStyle/>
        <a:p>
          <a:endParaRPr lang="en-US"/>
        </a:p>
      </dgm:t>
    </dgm:pt>
    <dgm:pt modelId="{29D0EFFC-D652-45D2-B730-831C4DB48B8E}" type="sibTrans" cxnId="{0923F8D3-5CA2-4640-80B6-B9A0AD1FA1EB}">
      <dgm:prSet/>
      <dgm:spPr>
        <a:ln w="76200">
          <a:solidFill>
            <a:schemeClr val="accent1"/>
          </a:solidFill>
        </a:ln>
      </dgm:spPr>
      <dgm:t>
        <a:bodyPr/>
        <a:lstStyle/>
        <a:p>
          <a:endParaRPr lang="en-US"/>
        </a:p>
      </dgm:t>
    </dgm:pt>
    <dgm:pt modelId="{B5807021-1814-41EF-A068-FD1DD122481E}">
      <dgm:prSet phldrT="[Text]"/>
      <dgm:spPr>
        <a:solidFill>
          <a:schemeClr val="accent1">
            <a:lumMod val="50000"/>
          </a:schemeClr>
        </a:solidFill>
      </dgm:spPr>
      <dgm:t>
        <a:bodyPr/>
        <a:lstStyle/>
        <a:p>
          <a:r>
            <a:rPr lang="en-US" dirty="0">
              <a:latin typeface="Arial" panose="020B0604020202020204" pitchFamily="34" charset="0"/>
              <a:cs typeface="Arial" panose="020B0604020202020204" pitchFamily="34" charset="0"/>
            </a:rPr>
            <a:t>Validate measurements</a:t>
          </a:r>
        </a:p>
      </dgm:t>
    </dgm:pt>
    <dgm:pt modelId="{0AAEF951-D140-4877-A097-47C433CCC92E}" type="parTrans" cxnId="{F676447C-43E2-4A17-9352-8DF8FCDBAF44}">
      <dgm:prSet/>
      <dgm:spPr/>
      <dgm:t>
        <a:bodyPr/>
        <a:lstStyle/>
        <a:p>
          <a:endParaRPr lang="en-US"/>
        </a:p>
      </dgm:t>
    </dgm:pt>
    <dgm:pt modelId="{6CCA587B-5801-4002-8AEC-11E7DC5B3316}" type="sibTrans" cxnId="{F676447C-43E2-4A17-9352-8DF8FCDBAF44}">
      <dgm:prSet/>
      <dgm:spPr>
        <a:ln w="76200">
          <a:solidFill>
            <a:schemeClr val="accent1"/>
          </a:solidFill>
        </a:ln>
      </dgm:spPr>
      <dgm:t>
        <a:bodyPr/>
        <a:lstStyle/>
        <a:p>
          <a:endParaRPr lang="en-US"/>
        </a:p>
      </dgm:t>
    </dgm:pt>
    <dgm:pt modelId="{435AABCA-B66F-4C18-AA98-08E37F2E033B}">
      <dgm:prSet phldrT="[Text]"/>
      <dgm:spPr>
        <a:solidFill>
          <a:schemeClr val="accent6">
            <a:lumMod val="75000"/>
          </a:schemeClr>
        </a:solidFill>
      </dgm:spPr>
      <dgm:t>
        <a:bodyPr/>
        <a:lstStyle/>
        <a:p>
          <a:r>
            <a:rPr lang="en-US" dirty="0">
              <a:latin typeface="Arial" panose="020B0604020202020204" pitchFamily="34" charset="0"/>
              <a:cs typeface="Arial" panose="020B0604020202020204" pitchFamily="34" charset="0"/>
            </a:rPr>
            <a:t>Improve estimation confidence</a:t>
          </a:r>
        </a:p>
      </dgm:t>
    </dgm:pt>
    <dgm:pt modelId="{E71B32CE-C494-4BD2-A5A3-B83127438732}" type="sibTrans" cxnId="{FA8B176B-F1C6-4D66-B776-926ADCC97F9D}">
      <dgm:prSet/>
      <dgm:spPr>
        <a:ln w="76200">
          <a:solidFill>
            <a:schemeClr val="accent1"/>
          </a:solidFill>
        </a:ln>
      </dgm:spPr>
      <dgm:t>
        <a:bodyPr/>
        <a:lstStyle/>
        <a:p>
          <a:endParaRPr lang="en-US"/>
        </a:p>
      </dgm:t>
    </dgm:pt>
    <dgm:pt modelId="{4D43C997-A30F-40FA-8098-41932FEDF3AF}" type="parTrans" cxnId="{FA8B176B-F1C6-4D66-B776-926ADCC97F9D}">
      <dgm:prSet/>
      <dgm:spPr/>
      <dgm:t>
        <a:bodyPr/>
        <a:lstStyle/>
        <a:p>
          <a:endParaRPr lang="en-US"/>
        </a:p>
      </dgm:t>
    </dgm:pt>
    <dgm:pt modelId="{F9A3177B-A289-41BD-AE72-20394E11DD79}" type="pres">
      <dgm:prSet presAssocID="{A4F85929-8476-4073-8176-3E7975915C9A}" presName="cycle" presStyleCnt="0">
        <dgm:presLayoutVars>
          <dgm:dir/>
          <dgm:resizeHandles val="exact"/>
        </dgm:presLayoutVars>
      </dgm:prSet>
      <dgm:spPr/>
    </dgm:pt>
    <dgm:pt modelId="{C5BFBF26-7BEF-4932-A6CC-247CA1EFC77E}" type="pres">
      <dgm:prSet presAssocID="{E8B604A3-7A9C-45AE-AE21-7C8ED9A23218}" presName="node" presStyleLbl="node1" presStyleIdx="0" presStyleCnt="4" custScaleX="84464" custScaleY="71030" custRadScaleRad="115403" custRadScaleInc="66393">
        <dgm:presLayoutVars>
          <dgm:bulletEnabled val="1"/>
        </dgm:presLayoutVars>
      </dgm:prSet>
      <dgm:spPr/>
    </dgm:pt>
    <dgm:pt modelId="{94123926-1754-4E47-B68B-096A29EBF9E5}" type="pres">
      <dgm:prSet presAssocID="{E8B604A3-7A9C-45AE-AE21-7C8ED9A23218}" presName="spNode" presStyleCnt="0"/>
      <dgm:spPr/>
    </dgm:pt>
    <dgm:pt modelId="{155C520E-0FA7-4CCD-B11C-D7014EDA495A}" type="pres">
      <dgm:prSet presAssocID="{3152C4D1-C49B-4159-B20E-04C9EAAA4AC5}" presName="sibTrans" presStyleLbl="sibTrans1D1" presStyleIdx="0" presStyleCnt="4"/>
      <dgm:spPr/>
    </dgm:pt>
    <dgm:pt modelId="{A13335E3-8CC5-49A6-BE41-33B6F2AACE87}" type="pres">
      <dgm:prSet presAssocID="{F2AEE45D-852A-4364-B832-7D9A1E4BE061}" presName="node" presStyleLbl="node1" presStyleIdx="1" presStyleCnt="4" custScaleX="84464" custScaleY="71030" custRadScaleRad="105281" custRadScaleInc="55162">
        <dgm:presLayoutVars>
          <dgm:bulletEnabled val="1"/>
        </dgm:presLayoutVars>
      </dgm:prSet>
      <dgm:spPr/>
    </dgm:pt>
    <dgm:pt modelId="{4165B938-E312-4298-8D5D-1FAE91914F4B}" type="pres">
      <dgm:prSet presAssocID="{F2AEE45D-852A-4364-B832-7D9A1E4BE061}" presName="spNode" presStyleCnt="0"/>
      <dgm:spPr/>
    </dgm:pt>
    <dgm:pt modelId="{58BA64D9-F004-4B9A-8265-B997B7958D62}" type="pres">
      <dgm:prSet presAssocID="{29D0EFFC-D652-45D2-B730-831C4DB48B8E}" presName="sibTrans" presStyleLbl="sibTrans1D1" presStyleIdx="1" presStyleCnt="4"/>
      <dgm:spPr/>
    </dgm:pt>
    <dgm:pt modelId="{7571C055-1187-44F6-8903-0FED0818BE46}" type="pres">
      <dgm:prSet presAssocID="{435AABCA-B66F-4C18-AA98-08E37F2E033B}" presName="node" presStyleLbl="node1" presStyleIdx="2" presStyleCnt="4" custScaleX="84464" custScaleY="71030" custRadScaleRad="97394" custRadScaleInc="141067">
        <dgm:presLayoutVars>
          <dgm:bulletEnabled val="1"/>
        </dgm:presLayoutVars>
      </dgm:prSet>
      <dgm:spPr/>
    </dgm:pt>
    <dgm:pt modelId="{9F21F972-1A61-4E06-8254-FEEA41047BAB}" type="pres">
      <dgm:prSet presAssocID="{435AABCA-B66F-4C18-AA98-08E37F2E033B}" presName="spNode" presStyleCnt="0"/>
      <dgm:spPr/>
    </dgm:pt>
    <dgm:pt modelId="{D5D1C81F-D8D3-4E4C-9467-680556B29BD5}" type="pres">
      <dgm:prSet presAssocID="{E71B32CE-C494-4BD2-A5A3-B83127438732}" presName="sibTrans" presStyleLbl="sibTrans1D1" presStyleIdx="2" presStyleCnt="4"/>
      <dgm:spPr/>
    </dgm:pt>
    <dgm:pt modelId="{A79F039D-0D3B-4CEE-A120-2E53431E731F}" type="pres">
      <dgm:prSet presAssocID="{B5807021-1814-41EF-A068-FD1DD122481E}" presName="node" presStyleLbl="node1" presStyleIdx="3" presStyleCnt="4" custScaleX="84464" custScaleY="71030" custRadScaleRad="120150" custRadScaleInc="100522">
        <dgm:presLayoutVars>
          <dgm:bulletEnabled val="1"/>
        </dgm:presLayoutVars>
      </dgm:prSet>
      <dgm:spPr/>
    </dgm:pt>
    <dgm:pt modelId="{B36E7484-BF47-4967-9CD5-56926ABD97E1}" type="pres">
      <dgm:prSet presAssocID="{B5807021-1814-41EF-A068-FD1DD122481E}" presName="spNode" presStyleCnt="0"/>
      <dgm:spPr/>
    </dgm:pt>
    <dgm:pt modelId="{95BDAD89-3B02-49D3-A43A-40F6FCD640E2}" type="pres">
      <dgm:prSet presAssocID="{6CCA587B-5801-4002-8AEC-11E7DC5B3316}" presName="sibTrans" presStyleLbl="sibTrans1D1" presStyleIdx="3" presStyleCnt="4"/>
      <dgm:spPr/>
    </dgm:pt>
  </dgm:ptLst>
  <dgm:cxnLst>
    <dgm:cxn modelId="{5D7C4210-ED33-48CE-BFC4-D0BC01145C49}" type="presOf" srcId="{29D0EFFC-D652-45D2-B730-831C4DB48B8E}" destId="{58BA64D9-F004-4B9A-8265-B997B7958D62}" srcOrd="0" destOrd="0" presId="urn:microsoft.com/office/officeart/2005/8/layout/cycle5"/>
    <dgm:cxn modelId="{5B969A2E-4147-49FA-AEB4-C3A45674A037}" type="presOf" srcId="{435AABCA-B66F-4C18-AA98-08E37F2E033B}" destId="{7571C055-1187-44F6-8903-0FED0818BE46}" srcOrd="0" destOrd="0" presId="urn:microsoft.com/office/officeart/2005/8/layout/cycle5"/>
    <dgm:cxn modelId="{F8FA9568-8665-4387-82A4-AD7393A3C551}" type="presOf" srcId="{B5807021-1814-41EF-A068-FD1DD122481E}" destId="{A79F039D-0D3B-4CEE-A120-2E53431E731F}" srcOrd="0" destOrd="0" presId="urn:microsoft.com/office/officeart/2005/8/layout/cycle5"/>
    <dgm:cxn modelId="{FA8B176B-F1C6-4D66-B776-926ADCC97F9D}" srcId="{A4F85929-8476-4073-8176-3E7975915C9A}" destId="{435AABCA-B66F-4C18-AA98-08E37F2E033B}" srcOrd="2" destOrd="0" parTransId="{4D43C997-A30F-40FA-8098-41932FEDF3AF}" sibTransId="{E71B32CE-C494-4BD2-A5A3-B83127438732}"/>
    <dgm:cxn modelId="{5984114D-17C2-4568-AE75-D140A783BEAA}" type="presOf" srcId="{E8B604A3-7A9C-45AE-AE21-7C8ED9A23218}" destId="{C5BFBF26-7BEF-4932-A6CC-247CA1EFC77E}" srcOrd="0" destOrd="0" presId="urn:microsoft.com/office/officeart/2005/8/layout/cycle5"/>
    <dgm:cxn modelId="{6864FB6F-03DA-4DF5-870D-937BD192FDE7}" type="presOf" srcId="{6CCA587B-5801-4002-8AEC-11E7DC5B3316}" destId="{95BDAD89-3B02-49D3-A43A-40F6FCD640E2}" srcOrd="0" destOrd="0" presId="urn:microsoft.com/office/officeart/2005/8/layout/cycle5"/>
    <dgm:cxn modelId="{CDE9FE51-F228-44A2-B682-B47680D7A666}" type="presOf" srcId="{F2AEE45D-852A-4364-B832-7D9A1E4BE061}" destId="{A13335E3-8CC5-49A6-BE41-33B6F2AACE87}" srcOrd="0" destOrd="0" presId="urn:microsoft.com/office/officeart/2005/8/layout/cycle5"/>
    <dgm:cxn modelId="{F676447C-43E2-4A17-9352-8DF8FCDBAF44}" srcId="{A4F85929-8476-4073-8176-3E7975915C9A}" destId="{B5807021-1814-41EF-A068-FD1DD122481E}" srcOrd="3" destOrd="0" parTransId="{0AAEF951-D140-4877-A097-47C433CCC92E}" sibTransId="{6CCA587B-5801-4002-8AEC-11E7DC5B3316}"/>
    <dgm:cxn modelId="{CC150A94-2AFA-497B-B53A-30CD78358B05}" type="presOf" srcId="{3152C4D1-C49B-4159-B20E-04C9EAAA4AC5}" destId="{155C520E-0FA7-4CCD-B11C-D7014EDA495A}" srcOrd="0" destOrd="0" presId="urn:microsoft.com/office/officeart/2005/8/layout/cycle5"/>
    <dgm:cxn modelId="{9A90E1CF-F5CA-4F05-8FD1-915A081256DE}" type="presOf" srcId="{A4F85929-8476-4073-8176-3E7975915C9A}" destId="{F9A3177B-A289-41BD-AE72-20394E11DD79}" srcOrd="0" destOrd="0" presId="urn:microsoft.com/office/officeart/2005/8/layout/cycle5"/>
    <dgm:cxn modelId="{0923F8D3-5CA2-4640-80B6-B9A0AD1FA1EB}" srcId="{A4F85929-8476-4073-8176-3E7975915C9A}" destId="{F2AEE45D-852A-4364-B832-7D9A1E4BE061}" srcOrd="1" destOrd="0" parTransId="{D5DB8831-84F3-457C-AE83-939A941EEA41}" sibTransId="{29D0EFFC-D652-45D2-B730-831C4DB48B8E}"/>
    <dgm:cxn modelId="{CD517EDF-47D4-46B5-B1F3-103BD9F13E4F}" srcId="{A4F85929-8476-4073-8176-3E7975915C9A}" destId="{E8B604A3-7A9C-45AE-AE21-7C8ED9A23218}" srcOrd="0" destOrd="0" parTransId="{28A0905C-09E2-4082-BC88-4D214CEF7E12}" sibTransId="{3152C4D1-C49B-4159-B20E-04C9EAAA4AC5}"/>
    <dgm:cxn modelId="{E4F771E4-2024-4237-940F-A0150C0D1BCF}" type="presOf" srcId="{E71B32CE-C494-4BD2-A5A3-B83127438732}" destId="{D5D1C81F-D8D3-4E4C-9467-680556B29BD5}" srcOrd="0" destOrd="0" presId="urn:microsoft.com/office/officeart/2005/8/layout/cycle5"/>
    <dgm:cxn modelId="{B5FBD242-E856-49A9-9505-03D4C37DA45A}" type="presParOf" srcId="{F9A3177B-A289-41BD-AE72-20394E11DD79}" destId="{C5BFBF26-7BEF-4932-A6CC-247CA1EFC77E}" srcOrd="0" destOrd="0" presId="urn:microsoft.com/office/officeart/2005/8/layout/cycle5"/>
    <dgm:cxn modelId="{42575502-540D-4542-9E55-83BEFA9F935D}" type="presParOf" srcId="{F9A3177B-A289-41BD-AE72-20394E11DD79}" destId="{94123926-1754-4E47-B68B-096A29EBF9E5}" srcOrd="1" destOrd="0" presId="urn:microsoft.com/office/officeart/2005/8/layout/cycle5"/>
    <dgm:cxn modelId="{4AC62B69-AA0C-4449-965E-56B8657D2D46}" type="presParOf" srcId="{F9A3177B-A289-41BD-AE72-20394E11DD79}" destId="{155C520E-0FA7-4CCD-B11C-D7014EDA495A}" srcOrd="2" destOrd="0" presId="urn:microsoft.com/office/officeart/2005/8/layout/cycle5"/>
    <dgm:cxn modelId="{4DAFF80F-8D59-45D7-B9B7-D4CEFF27FE1E}" type="presParOf" srcId="{F9A3177B-A289-41BD-AE72-20394E11DD79}" destId="{A13335E3-8CC5-49A6-BE41-33B6F2AACE87}" srcOrd="3" destOrd="0" presId="urn:microsoft.com/office/officeart/2005/8/layout/cycle5"/>
    <dgm:cxn modelId="{4FEAACAF-9C3E-4980-A170-87B8160B3972}" type="presParOf" srcId="{F9A3177B-A289-41BD-AE72-20394E11DD79}" destId="{4165B938-E312-4298-8D5D-1FAE91914F4B}" srcOrd="4" destOrd="0" presId="urn:microsoft.com/office/officeart/2005/8/layout/cycle5"/>
    <dgm:cxn modelId="{310DD828-4F29-4F07-8E4B-1E3C83C9193B}" type="presParOf" srcId="{F9A3177B-A289-41BD-AE72-20394E11DD79}" destId="{58BA64D9-F004-4B9A-8265-B997B7958D62}" srcOrd="5" destOrd="0" presId="urn:microsoft.com/office/officeart/2005/8/layout/cycle5"/>
    <dgm:cxn modelId="{99627B2F-9FCD-48B7-ACD0-1C2A6009EAA4}" type="presParOf" srcId="{F9A3177B-A289-41BD-AE72-20394E11DD79}" destId="{7571C055-1187-44F6-8903-0FED0818BE46}" srcOrd="6" destOrd="0" presId="urn:microsoft.com/office/officeart/2005/8/layout/cycle5"/>
    <dgm:cxn modelId="{1866623E-DD09-4A9D-9A0E-95D1933D72DE}" type="presParOf" srcId="{F9A3177B-A289-41BD-AE72-20394E11DD79}" destId="{9F21F972-1A61-4E06-8254-FEEA41047BAB}" srcOrd="7" destOrd="0" presId="urn:microsoft.com/office/officeart/2005/8/layout/cycle5"/>
    <dgm:cxn modelId="{C2D6CADF-6720-497C-A230-54571332EE43}" type="presParOf" srcId="{F9A3177B-A289-41BD-AE72-20394E11DD79}" destId="{D5D1C81F-D8D3-4E4C-9467-680556B29BD5}" srcOrd="8" destOrd="0" presId="urn:microsoft.com/office/officeart/2005/8/layout/cycle5"/>
    <dgm:cxn modelId="{F0A86518-46AA-4AC3-8522-45C237726476}" type="presParOf" srcId="{F9A3177B-A289-41BD-AE72-20394E11DD79}" destId="{A79F039D-0D3B-4CEE-A120-2E53431E731F}" srcOrd="9" destOrd="0" presId="urn:microsoft.com/office/officeart/2005/8/layout/cycle5"/>
    <dgm:cxn modelId="{DFE5F646-06F3-482E-888E-FA5D39A8F596}" type="presParOf" srcId="{F9A3177B-A289-41BD-AE72-20394E11DD79}" destId="{B36E7484-BF47-4967-9CD5-56926ABD97E1}" srcOrd="10" destOrd="0" presId="urn:microsoft.com/office/officeart/2005/8/layout/cycle5"/>
    <dgm:cxn modelId="{797C2E1B-AA3F-4C46-BE04-EBD2BD9B1072}" type="presParOf" srcId="{F9A3177B-A289-41BD-AE72-20394E11DD79}" destId="{95BDAD89-3B02-49D3-A43A-40F6FCD640E2}"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9299E-C215-434B-BB2F-CF5A187D6B6C}">
      <dsp:nvSpPr>
        <dsp:cNvPr id="0" name=""/>
        <dsp:cNvSpPr/>
      </dsp:nvSpPr>
      <dsp:spPr>
        <a:xfrm>
          <a:off x="-5842949" y="-894230"/>
          <a:ext cx="6956078" cy="6956078"/>
        </a:xfrm>
        <a:prstGeom prst="blockArc">
          <a:avLst>
            <a:gd name="adj1" fmla="val 18900000"/>
            <a:gd name="adj2" fmla="val 2700000"/>
            <a:gd name="adj3" fmla="val 311"/>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8BEE51-0671-4C60-8D12-3307268BB572}">
      <dsp:nvSpPr>
        <dsp:cNvPr id="0" name=""/>
        <dsp:cNvSpPr/>
      </dsp:nvSpPr>
      <dsp:spPr>
        <a:xfrm>
          <a:off x="486519" y="322872"/>
          <a:ext cx="8422414"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Molten Salt Thermal Conductivity</a:t>
          </a:r>
        </a:p>
      </dsp:txBody>
      <dsp:txXfrm>
        <a:off x="486519" y="322872"/>
        <a:ext cx="8422414" cy="646158"/>
      </dsp:txXfrm>
    </dsp:sp>
    <dsp:sp modelId="{F5E3BBB9-A0C9-4514-8937-291C9FF580FC}">
      <dsp:nvSpPr>
        <dsp:cNvPr id="0" name=""/>
        <dsp:cNvSpPr/>
      </dsp:nvSpPr>
      <dsp:spPr>
        <a:xfrm>
          <a:off x="82669" y="242102"/>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1EB76C-8A0A-4000-B36F-097C2AAD5976}">
      <dsp:nvSpPr>
        <dsp:cNvPr id="0" name=""/>
        <dsp:cNvSpPr/>
      </dsp:nvSpPr>
      <dsp:spPr>
        <a:xfrm>
          <a:off x="949537" y="1291801"/>
          <a:ext cx="795939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Measurement Efforts</a:t>
          </a:r>
        </a:p>
      </dsp:txBody>
      <dsp:txXfrm>
        <a:off x="949537" y="1291801"/>
        <a:ext cx="7959396" cy="646158"/>
      </dsp:txXfrm>
    </dsp:sp>
    <dsp:sp modelId="{E1720469-E409-4FF7-B880-A6050DE20B7D}">
      <dsp:nvSpPr>
        <dsp:cNvPr id="0" name=""/>
        <dsp:cNvSpPr/>
      </dsp:nvSpPr>
      <dsp:spPr>
        <a:xfrm>
          <a:off x="545688" y="1211031"/>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EDE746-1437-4C16-A6CE-AA24C2EF6E44}">
      <dsp:nvSpPr>
        <dsp:cNvPr id="0" name=""/>
        <dsp:cNvSpPr/>
      </dsp:nvSpPr>
      <dsp:spPr>
        <a:xfrm>
          <a:off x="1091647" y="2260729"/>
          <a:ext cx="781728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Previous Predictive Models</a:t>
          </a:r>
        </a:p>
      </dsp:txBody>
      <dsp:txXfrm>
        <a:off x="1091647" y="2260729"/>
        <a:ext cx="7817286" cy="646158"/>
      </dsp:txXfrm>
    </dsp:sp>
    <dsp:sp modelId="{61E8811D-D276-4309-B621-4768950E9BA5}">
      <dsp:nvSpPr>
        <dsp:cNvPr id="0" name=""/>
        <dsp:cNvSpPr/>
      </dsp:nvSpPr>
      <dsp:spPr>
        <a:xfrm>
          <a:off x="687797" y="2179959"/>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B07B3E-CA92-436B-903A-FEFCCB41E589}">
      <dsp:nvSpPr>
        <dsp:cNvPr id="0" name=""/>
        <dsp:cNvSpPr/>
      </dsp:nvSpPr>
      <dsp:spPr>
        <a:xfrm>
          <a:off x="949537" y="3229657"/>
          <a:ext cx="7959396"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Model of Energy Carriers</a:t>
          </a:r>
        </a:p>
      </dsp:txBody>
      <dsp:txXfrm>
        <a:off x="949537" y="3229657"/>
        <a:ext cx="7959396" cy="646158"/>
      </dsp:txXfrm>
    </dsp:sp>
    <dsp:sp modelId="{4AE27E48-D316-42D3-B646-84A4E437F518}">
      <dsp:nvSpPr>
        <dsp:cNvPr id="0" name=""/>
        <dsp:cNvSpPr/>
      </dsp:nvSpPr>
      <dsp:spPr>
        <a:xfrm>
          <a:off x="545688" y="3148888"/>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E95C80-BA8F-4699-85B2-F2F2BB191347}">
      <dsp:nvSpPr>
        <dsp:cNvPr id="0" name=""/>
        <dsp:cNvSpPr/>
      </dsp:nvSpPr>
      <dsp:spPr>
        <a:xfrm>
          <a:off x="486519" y="4198586"/>
          <a:ext cx="8422414" cy="64615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88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Conclusion</a:t>
          </a:r>
        </a:p>
      </dsp:txBody>
      <dsp:txXfrm>
        <a:off x="486519" y="4198586"/>
        <a:ext cx="8422414" cy="646158"/>
      </dsp:txXfrm>
    </dsp:sp>
    <dsp:sp modelId="{238B8B1F-9E03-458A-9EC5-8E23CE375D05}">
      <dsp:nvSpPr>
        <dsp:cNvPr id="0" name=""/>
        <dsp:cNvSpPr/>
      </dsp:nvSpPr>
      <dsp:spPr>
        <a:xfrm>
          <a:off x="82669" y="4117816"/>
          <a:ext cx="807698" cy="807698"/>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AFA9-5477-48A4-BB72-8B5DD7C1825B}">
      <dsp:nvSpPr>
        <dsp:cNvPr id="0" name=""/>
        <dsp:cNvSpPr/>
      </dsp:nvSpPr>
      <dsp:spPr>
        <a:xfrm rot="5400000">
          <a:off x="77390" y="2985406"/>
          <a:ext cx="961074" cy="1158174"/>
        </a:xfrm>
        <a:prstGeom prst="corner">
          <a:avLst>
            <a:gd name="adj1" fmla="val 16120"/>
            <a:gd name="adj2" fmla="val 16110"/>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8B44B-CA29-4507-BA90-1A9CD9E8162C}">
      <dsp:nvSpPr>
        <dsp:cNvPr id="0" name=""/>
        <dsp:cNvSpPr/>
      </dsp:nvSpPr>
      <dsp:spPr>
        <a:xfrm>
          <a:off x="144744" y="3244689"/>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t>Molecular models of molten salts</a:t>
          </a:r>
        </a:p>
      </dsp:txBody>
      <dsp:txXfrm>
        <a:off x="144744" y="3244689"/>
        <a:ext cx="1024274" cy="1013132"/>
      </dsp:txXfrm>
    </dsp:sp>
    <dsp:sp modelId="{24027E1D-A69A-4A8C-BADA-69E7CCF95E4B}">
      <dsp:nvSpPr>
        <dsp:cNvPr id="0" name=""/>
        <dsp:cNvSpPr/>
      </dsp:nvSpPr>
      <dsp:spPr>
        <a:xfrm>
          <a:off x="1022905" y="2899093"/>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8D0C3-D99E-4711-B623-B032191650E6}">
      <dsp:nvSpPr>
        <dsp:cNvPr id="0" name=""/>
        <dsp:cNvSpPr/>
      </dsp:nvSpPr>
      <dsp:spPr>
        <a:xfrm rot="5400000">
          <a:off x="1298854" y="2425001"/>
          <a:ext cx="961074" cy="1158174"/>
        </a:xfrm>
        <a:prstGeom prst="corner">
          <a:avLst>
            <a:gd name="adj1" fmla="val 16120"/>
            <a:gd name="adj2" fmla="val 16110"/>
          </a:avLst>
        </a:prstGeom>
        <a:solidFill>
          <a:schemeClr val="accent2">
            <a:lumMod val="7500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D31B63-56FD-49F5-BA21-55350774FF27}">
      <dsp:nvSpPr>
        <dsp:cNvPr id="0" name=""/>
        <dsp:cNvSpPr/>
      </dsp:nvSpPr>
      <dsp:spPr>
        <a:xfrm>
          <a:off x="1366208" y="2684285"/>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t>Effect of nuclear fuel on molten salts</a:t>
          </a:r>
        </a:p>
      </dsp:txBody>
      <dsp:txXfrm>
        <a:off x="1366208" y="2684285"/>
        <a:ext cx="1024274" cy="1013132"/>
      </dsp:txXfrm>
    </dsp:sp>
    <dsp:sp modelId="{44B147CD-5CE2-4A7E-8E02-DE5F9679E6C3}">
      <dsp:nvSpPr>
        <dsp:cNvPr id="0" name=""/>
        <dsp:cNvSpPr/>
      </dsp:nvSpPr>
      <dsp:spPr>
        <a:xfrm>
          <a:off x="2244369" y="2338688"/>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92F4F6-A9AF-4FEC-8D7E-0FC4330DA82B}">
      <dsp:nvSpPr>
        <dsp:cNvPr id="0" name=""/>
        <dsp:cNvSpPr/>
      </dsp:nvSpPr>
      <dsp:spPr>
        <a:xfrm rot="5400000">
          <a:off x="2520319" y="1864597"/>
          <a:ext cx="961074" cy="1158174"/>
        </a:xfrm>
        <a:prstGeom prst="corner">
          <a:avLst>
            <a:gd name="adj1" fmla="val 16120"/>
            <a:gd name="adj2" fmla="val 16110"/>
          </a:avLst>
        </a:prstGeom>
        <a:solidFill>
          <a:schemeClr val="accent2">
            <a:lumMod val="40000"/>
            <a:lumOff val="60000"/>
          </a:schemeClr>
        </a:solidFill>
        <a:ln w="1270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410750-2EFA-47E7-A295-320985AAB2F2}">
      <dsp:nvSpPr>
        <dsp:cNvPr id="0" name=""/>
        <dsp:cNvSpPr/>
      </dsp:nvSpPr>
      <dsp:spPr>
        <a:xfrm>
          <a:off x="2587672" y="2123880"/>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t>Mix and temp-dependent models</a:t>
          </a:r>
        </a:p>
      </dsp:txBody>
      <dsp:txXfrm>
        <a:off x="2587672" y="2123880"/>
        <a:ext cx="1024274" cy="1013132"/>
      </dsp:txXfrm>
    </dsp:sp>
    <dsp:sp modelId="{6A30F9D2-1242-49D7-B131-3BE84F9C0B50}">
      <dsp:nvSpPr>
        <dsp:cNvPr id="0" name=""/>
        <dsp:cNvSpPr/>
      </dsp:nvSpPr>
      <dsp:spPr>
        <a:xfrm>
          <a:off x="3465834" y="1778284"/>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AA9F57-B121-4A7D-8626-B724342882D9}">
      <dsp:nvSpPr>
        <dsp:cNvPr id="0" name=""/>
        <dsp:cNvSpPr/>
      </dsp:nvSpPr>
      <dsp:spPr>
        <a:xfrm rot="5400000">
          <a:off x="3741783" y="1304193"/>
          <a:ext cx="961074" cy="1158174"/>
        </a:xfrm>
        <a:prstGeom prst="corner">
          <a:avLst>
            <a:gd name="adj1" fmla="val 16120"/>
            <a:gd name="adj2" fmla="val 16110"/>
          </a:avLst>
        </a:prstGeom>
        <a:solidFill>
          <a:schemeClr val="accent4">
            <a:lumMod val="60000"/>
            <a:lumOff val="40000"/>
          </a:schemeClr>
        </a:solidFill>
        <a:ln w="12700" cap="flat" cmpd="sng" algn="ctr">
          <a:solidFill>
            <a:schemeClr val="accent4">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1EF255-FED0-48FA-9ED7-AFB09912DE4C}">
      <dsp:nvSpPr>
        <dsp:cNvPr id="0" name=""/>
        <dsp:cNvSpPr/>
      </dsp:nvSpPr>
      <dsp:spPr>
        <a:xfrm>
          <a:off x="3809136" y="1563476"/>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t>Known thermo-physical properties</a:t>
          </a:r>
        </a:p>
      </dsp:txBody>
      <dsp:txXfrm>
        <a:off x="3809136" y="1563476"/>
        <a:ext cx="1024274" cy="1013132"/>
      </dsp:txXfrm>
    </dsp:sp>
    <dsp:sp modelId="{0F2D3F28-46F8-4B2B-8B59-1D6B341B4E13}">
      <dsp:nvSpPr>
        <dsp:cNvPr id="0" name=""/>
        <dsp:cNvSpPr/>
      </dsp:nvSpPr>
      <dsp:spPr>
        <a:xfrm>
          <a:off x="4687298" y="1217880"/>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E5492-AE6E-4519-98D4-F06E742EF54A}">
      <dsp:nvSpPr>
        <dsp:cNvPr id="0" name=""/>
        <dsp:cNvSpPr/>
      </dsp:nvSpPr>
      <dsp:spPr>
        <a:xfrm rot="5400000">
          <a:off x="4963247" y="743788"/>
          <a:ext cx="961074" cy="1158174"/>
        </a:xfrm>
        <a:prstGeom prst="corner">
          <a:avLst>
            <a:gd name="adj1" fmla="val 16120"/>
            <a:gd name="adj2" fmla="val 16110"/>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250EBD-F1EA-4A18-B0DF-F415AD688B39}">
      <dsp:nvSpPr>
        <dsp:cNvPr id="0" name=""/>
        <dsp:cNvSpPr/>
      </dsp:nvSpPr>
      <dsp:spPr>
        <a:xfrm>
          <a:off x="5030601" y="1003072"/>
          <a:ext cx="1024274" cy="1013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effectLst>
                <a:glow rad="228600">
                  <a:schemeClr val="accent4">
                    <a:satMod val="175000"/>
                    <a:alpha val="40000"/>
                  </a:schemeClr>
                </a:glow>
              </a:effectLst>
            </a:rPr>
            <a:t>Accurate modeling</a:t>
          </a:r>
        </a:p>
        <a:p>
          <a:pPr marL="0" lvl="0" indent="0" algn="ctr" defTabSz="622300">
            <a:lnSpc>
              <a:spcPct val="90000"/>
            </a:lnSpc>
            <a:spcBef>
              <a:spcPct val="0"/>
            </a:spcBef>
            <a:spcAft>
              <a:spcPct val="35000"/>
            </a:spcAft>
            <a:buNone/>
          </a:pPr>
          <a:r>
            <a:rPr lang="en-US" sz="1400" kern="1200" dirty="0">
              <a:effectLst>
                <a:glow rad="228600">
                  <a:schemeClr val="accent4">
                    <a:satMod val="175000"/>
                    <a:alpha val="40000"/>
                  </a:schemeClr>
                </a:glow>
              </a:effectLst>
            </a:rPr>
            <a:t>Optimized salt selection</a:t>
          </a:r>
        </a:p>
      </dsp:txBody>
      <dsp:txXfrm>
        <a:off x="5030601" y="1003072"/>
        <a:ext cx="1024274" cy="1013132"/>
      </dsp:txXfrm>
    </dsp:sp>
    <dsp:sp modelId="{7E2D8400-458F-4789-972A-936518412A53}">
      <dsp:nvSpPr>
        <dsp:cNvPr id="0" name=""/>
        <dsp:cNvSpPr/>
      </dsp:nvSpPr>
      <dsp:spPr>
        <a:xfrm>
          <a:off x="5908762" y="657475"/>
          <a:ext cx="104458" cy="104458"/>
        </a:xfrm>
        <a:prstGeom prst="triangle">
          <a:avLst>
            <a:gd name="adj" fmla="val 10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6EBD18-F6F2-4199-ACB2-F3DAD1B0C62A}">
      <dsp:nvSpPr>
        <dsp:cNvPr id="0" name=""/>
        <dsp:cNvSpPr/>
      </dsp:nvSpPr>
      <dsp:spPr>
        <a:xfrm rot="5400000">
          <a:off x="6184711" y="105223"/>
          <a:ext cx="961074" cy="1158174"/>
        </a:xfrm>
        <a:prstGeom prst="corner">
          <a:avLst>
            <a:gd name="adj1" fmla="val 16120"/>
            <a:gd name="adj2" fmla="val 1611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EE526-AADE-4B59-904B-F880D3C3FFF4}">
      <dsp:nvSpPr>
        <dsp:cNvPr id="0" name=""/>
        <dsp:cNvSpPr/>
      </dsp:nvSpPr>
      <dsp:spPr>
        <a:xfrm>
          <a:off x="6211476" y="366899"/>
          <a:ext cx="1063948" cy="1169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effectLst>
                <a:glow rad="228600">
                  <a:schemeClr val="accent4">
                    <a:satMod val="175000"/>
                    <a:alpha val="40000"/>
                  </a:schemeClr>
                </a:glow>
              </a:effectLst>
            </a:rPr>
            <a:t>Licensed MSR designs  </a:t>
          </a:r>
        </a:p>
        <a:p>
          <a:pPr marL="0" lvl="0" indent="0" algn="ctr" defTabSz="622300">
            <a:lnSpc>
              <a:spcPct val="90000"/>
            </a:lnSpc>
            <a:spcBef>
              <a:spcPct val="0"/>
            </a:spcBef>
            <a:spcAft>
              <a:spcPct val="35000"/>
            </a:spcAft>
            <a:buNone/>
          </a:pPr>
          <a:r>
            <a:rPr lang="en-US" sz="1400" kern="1200" dirty="0">
              <a:effectLst>
                <a:glow rad="228600">
                  <a:schemeClr val="accent4">
                    <a:satMod val="175000"/>
                    <a:alpha val="40000"/>
                  </a:schemeClr>
                </a:glow>
              </a:effectLst>
            </a:rPr>
            <a:t>Competitive energy cost</a:t>
          </a:r>
        </a:p>
      </dsp:txBody>
      <dsp:txXfrm>
        <a:off x="6211476" y="366899"/>
        <a:ext cx="1063948" cy="1169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FBF26-7BEF-4932-A6CC-247CA1EFC77E}">
      <dsp:nvSpPr>
        <dsp:cNvPr id="0" name=""/>
        <dsp:cNvSpPr/>
      </dsp:nvSpPr>
      <dsp:spPr>
        <a:xfrm>
          <a:off x="3425243" y="64406"/>
          <a:ext cx="1835930" cy="1003551"/>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Improve measurement accuracy</a:t>
          </a:r>
        </a:p>
      </dsp:txBody>
      <dsp:txXfrm>
        <a:off x="3474232" y="113395"/>
        <a:ext cx="1737952" cy="905573"/>
      </dsp:txXfrm>
    </dsp:sp>
    <dsp:sp modelId="{155C520E-0FA7-4CCD-B11C-D7014EDA495A}">
      <dsp:nvSpPr>
        <dsp:cNvPr id="0" name=""/>
        <dsp:cNvSpPr/>
      </dsp:nvSpPr>
      <dsp:spPr>
        <a:xfrm>
          <a:off x="1262243" y="438169"/>
          <a:ext cx="4674652" cy="4674652"/>
        </a:xfrm>
        <a:custGeom>
          <a:avLst/>
          <a:gdLst/>
          <a:ahLst/>
          <a:cxnLst/>
          <a:rect l="0" t="0" r="0" b="0"/>
          <a:pathLst>
            <a:path>
              <a:moveTo>
                <a:pt x="4240532" y="980528"/>
              </a:moveTo>
              <a:arcTo wR="2337326" hR="2337326" stAng="19470893" swAng="2222276"/>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A13335E3-8CC5-49A6-BE41-33B6F2AACE87}">
      <dsp:nvSpPr>
        <dsp:cNvPr id="0" name=""/>
        <dsp:cNvSpPr/>
      </dsp:nvSpPr>
      <dsp:spPr>
        <a:xfrm>
          <a:off x="4865162" y="3301295"/>
          <a:ext cx="1835930" cy="1003551"/>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Validate estimation models</a:t>
          </a:r>
        </a:p>
      </dsp:txBody>
      <dsp:txXfrm>
        <a:off x="4914151" y="3350284"/>
        <a:ext cx="1737952" cy="905573"/>
      </dsp:txXfrm>
    </dsp:sp>
    <dsp:sp modelId="{58BA64D9-F004-4B9A-8265-B997B7958D62}">
      <dsp:nvSpPr>
        <dsp:cNvPr id="0" name=""/>
        <dsp:cNvSpPr/>
      </dsp:nvSpPr>
      <dsp:spPr>
        <a:xfrm>
          <a:off x="1238534" y="750159"/>
          <a:ext cx="4674652" cy="4674652"/>
        </a:xfrm>
        <a:custGeom>
          <a:avLst/>
          <a:gdLst/>
          <a:ahLst/>
          <a:cxnLst/>
          <a:rect l="0" t="0" r="0" b="0"/>
          <a:pathLst>
            <a:path>
              <a:moveTo>
                <a:pt x="3964791" y="4014959"/>
              </a:moveTo>
              <a:arcTo wR="2337326" hR="2337326" stAng="2752177" swAng="2964807"/>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7571C055-1187-44F6-8903-0FED0818BE46}">
      <dsp:nvSpPr>
        <dsp:cNvPr id="0" name=""/>
        <dsp:cNvSpPr/>
      </dsp:nvSpPr>
      <dsp:spPr>
        <a:xfrm>
          <a:off x="973683" y="4283570"/>
          <a:ext cx="1835930" cy="1003551"/>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Improve estimation confidence</a:t>
          </a:r>
        </a:p>
      </dsp:txBody>
      <dsp:txXfrm>
        <a:off x="1022672" y="4332559"/>
        <a:ext cx="1737952" cy="905573"/>
      </dsp:txXfrm>
    </dsp:sp>
    <dsp:sp modelId="{D5D1C81F-D8D3-4E4C-9467-680556B29BD5}">
      <dsp:nvSpPr>
        <dsp:cNvPr id="0" name=""/>
        <dsp:cNvSpPr/>
      </dsp:nvSpPr>
      <dsp:spPr>
        <a:xfrm>
          <a:off x="735823" y="237450"/>
          <a:ext cx="4674652" cy="4674652"/>
        </a:xfrm>
        <a:custGeom>
          <a:avLst/>
          <a:gdLst/>
          <a:ahLst/>
          <a:cxnLst/>
          <a:rect l="0" t="0" r="0" b="0"/>
          <a:pathLst>
            <a:path>
              <a:moveTo>
                <a:pt x="450046" y="3716191"/>
              </a:moveTo>
              <a:arcTo wR="2337326" hR="2337326" stAng="8630867" swAng="2083403"/>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A79F039D-0D3B-4CEE-A120-2E53431E731F}">
      <dsp:nvSpPr>
        <dsp:cNvPr id="0" name=""/>
        <dsp:cNvSpPr/>
      </dsp:nvSpPr>
      <dsp:spPr>
        <a:xfrm>
          <a:off x="78120" y="1189609"/>
          <a:ext cx="1835930" cy="1003551"/>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Validate measurements</a:t>
          </a:r>
        </a:p>
      </dsp:txBody>
      <dsp:txXfrm>
        <a:off x="127109" y="1238598"/>
        <a:ext cx="1737952" cy="905573"/>
      </dsp:txXfrm>
    </dsp:sp>
    <dsp:sp modelId="{95BDAD89-3B02-49D3-A43A-40F6FCD640E2}">
      <dsp:nvSpPr>
        <dsp:cNvPr id="0" name=""/>
        <dsp:cNvSpPr/>
      </dsp:nvSpPr>
      <dsp:spPr>
        <a:xfrm>
          <a:off x="794102" y="386291"/>
          <a:ext cx="4674652" cy="4674652"/>
        </a:xfrm>
        <a:custGeom>
          <a:avLst/>
          <a:gdLst/>
          <a:ahLst/>
          <a:cxnLst/>
          <a:rect l="0" t="0" r="0" b="0"/>
          <a:pathLst>
            <a:path>
              <a:moveTo>
                <a:pt x="892359" y="500163"/>
              </a:moveTo>
              <a:arcTo wR="2337326" hR="2337326" stAng="13908853" swAng="2076723"/>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0.23427</cdr:x>
      <cdr:y>0.2288</cdr:y>
    </cdr:from>
    <cdr:to>
      <cdr:x>1</cdr:x>
      <cdr:y>1</cdr:y>
    </cdr:to>
    <cdr:sp macro="" textlink="">
      <cdr:nvSpPr>
        <cdr:cNvPr id="2" name="TextBox 1">
          <a:extLst xmlns:a="http://schemas.openxmlformats.org/drawingml/2006/main">
            <a:ext uri="{FF2B5EF4-FFF2-40B4-BE49-F238E27FC236}">
              <a16:creationId xmlns:a16="http://schemas.microsoft.com/office/drawing/2014/main" id="{5C903706-2981-4ADC-A3D6-0ACDAC8F3F39}"/>
            </a:ext>
          </a:extLst>
        </cdr:cNvPr>
        <cdr:cNvSpPr txBox="1"/>
      </cdr:nvSpPr>
      <cdr:spPr>
        <a:xfrm xmlns:a="http://schemas.openxmlformats.org/drawingml/2006/main">
          <a:off x="597077" y="859947"/>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5745E-FD38-4CDA-8E88-4E70C0F4E416}"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6AA17-2BF7-4F71-80FC-944F2C83F0F3}" type="slidenum">
              <a:rPr lang="en-US" smtClean="0"/>
              <a:t>‹#›</a:t>
            </a:fld>
            <a:endParaRPr lang="en-US"/>
          </a:p>
        </p:txBody>
      </p:sp>
    </p:spTree>
    <p:extLst>
      <p:ext uri="{BB962C8B-B14F-4D97-AF65-F5344CB8AC3E}">
        <p14:creationId xmlns:p14="http://schemas.microsoft.com/office/powerpoint/2010/main" val="31339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Jake Numbers, Master’s student BYU</a:t>
            </a:r>
          </a:p>
        </p:txBody>
      </p:sp>
      <p:sp>
        <p:nvSpPr>
          <p:cNvPr id="4" name="Slide Number Placeholder 3"/>
          <p:cNvSpPr>
            <a:spLocks noGrp="1"/>
          </p:cNvSpPr>
          <p:nvPr>
            <p:ph type="sldNum" sz="quarter" idx="5"/>
          </p:nvPr>
        </p:nvSpPr>
        <p:spPr/>
        <p:txBody>
          <a:bodyPr/>
          <a:lstStyle/>
          <a:p>
            <a:fld id="{9086AA17-2BF7-4F71-80FC-944F2C83F0F3}" type="slidenum">
              <a:rPr lang="en-US" smtClean="0"/>
              <a:t>1</a:t>
            </a:fld>
            <a:endParaRPr lang="en-US"/>
          </a:p>
        </p:txBody>
      </p:sp>
    </p:spTree>
    <p:extLst>
      <p:ext uri="{BB962C8B-B14F-4D97-AF65-F5344CB8AC3E}">
        <p14:creationId xmlns:p14="http://schemas.microsoft.com/office/powerpoint/2010/main" val="120993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38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BF3F35A-3149-71A0-6755-970605C610DB}"/>
              </a:ext>
            </a:extLst>
          </p:cNvPr>
          <p:cNvSpPr>
            <a:spLocks noGrp="1"/>
          </p:cNvSpPr>
          <p:nvPr>
            <p:ph type="body" idx="1"/>
          </p:nvPr>
        </p:nvSpPr>
        <p:spPr/>
        <p:txBody>
          <a:bodyPr/>
          <a:lstStyle/>
          <a:p>
            <a:r>
              <a:rPr lang="en-US" sz="1200" dirty="0"/>
              <a:t>Lattice thermal conductivity degradation may include other significant factors in addition to mass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To extend predictive models to actinide-bearing mixtures, these must be developed to handle large molecular mass differences. </a:t>
            </a:r>
          </a:p>
          <a:p>
            <a:endParaRPr lang="en-US" dirty="0"/>
          </a:p>
        </p:txBody>
      </p:sp>
    </p:spTree>
    <p:extLst>
      <p:ext uri="{BB962C8B-B14F-4D97-AF65-F5344CB8AC3E}">
        <p14:creationId xmlns:p14="http://schemas.microsoft.com/office/powerpoint/2010/main" val="42448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r>
              <a:rPr lang="en-US" dirty="0"/>
              <a:t>I had the </a:t>
            </a:r>
            <a:r>
              <a:rPr lang="en-US" dirty="0" err="1"/>
              <a:t>priviledge</a:t>
            </a:r>
            <a:r>
              <a:rPr lang="en-US" dirty="0"/>
              <a:t> of helping conduct thermal conductivity measurements of NaCl-UCl3 using the variable gap apparatus, which was designed by Ryan Gallagher. It’s been developed by Nick Termini and the team at ORNL to include an extensive Helium calibration method to better characterize it’s measurements. Can provide large temperature range and a confident temperature due to its inherent variable gap design.</a:t>
            </a:r>
          </a:p>
          <a:p>
            <a:r>
              <a:rPr lang="en-US" dirty="0"/>
              <a:t>These measurements of a similar salt were also conducted using LFA at Argonne national laboratory, which obtains similar reference values at the melting temperature.</a:t>
            </a:r>
          </a:p>
          <a:p>
            <a:r>
              <a:rPr lang="en-US" dirty="0"/>
              <a:t>KT underestimates these for reasons we just discussed, but note how PGM matches closely with measurements.</a:t>
            </a:r>
          </a:p>
          <a:p>
            <a:r>
              <a:rPr lang="en-US" dirty="0"/>
              <a:t>Now, why does PGM underestimate pure alkali-halides and mixtures but appropriately predict higher concentrations of actinides? Again, the biggest assumption we think we make with PGM (and most models really) is in calculating the mean free path. PGM puts it simply at the interatomic distance, it may be that this becomes more accurate for complexing salts with actinides.</a:t>
            </a:r>
          </a:p>
          <a:p>
            <a:r>
              <a:rPr lang="en-US" dirty="0"/>
              <a:t>Obtaining more compositional studies  of actinide salts that capture the temperature dependency is vital to answering these questions.</a:t>
            </a:r>
          </a:p>
        </p:txBody>
      </p:sp>
    </p:spTree>
    <p:extLst>
      <p:ext uri="{BB962C8B-B14F-4D97-AF65-F5344CB8AC3E}">
        <p14:creationId xmlns:p14="http://schemas.microsoft.com/office/powerpoint/2010/main" val="4142874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r>
              <a:rPr lang="en-US" dirty="0"/>
              <a:t>I had the </a:t>
            </a:r>
            <a:r>
              <a:rPr lang="en-US" dirty="0" err="1"/>
              <a:t>priviledge</a:t>
            </a:r>
            <a:r>
              <a:rPr lang="en-US" dirty="0"/>
              <a:t> of helping conduct thermal conductivity measurements of NaCl-UCl3 using the variable gap apparatus, which was designed by Ryan Gallagher. It’s been developed by Nick Termini and the team at ORNL to include an extensive Helium calibration method to better characterize it’s measurements. Can provide large temperature range and a confident temperature due to its inherent variable gap design.</a:t>
            </a:r>
          </a:p>
          <a:p>
            <a:r>
              <a:rPr lang="en-US" dirty="0"/>
              <a:t>These measurements of a similar salt were also conducted using LFA at Argonne national laboratory, which obtains similar reference values at the melting temperature.</a:t>
            </a:r>
          </a:p>
          <a:p>
            <a:r>
              <a:rPr lang="en-US" dirty="0"/>
              <a:t>KT underestimates these for reasons we just discussed, but note how PGM matches closely with measurements.</a:t>
            </a:r>
          </a:p>
          <a:p>
            <a:r>
              <a:rPr lang="en-US" dirty="0"/>
              <a:t>Now, why does PGM underestimate pure alkali-halides and mixtures but appropriately predict higher concentrations of actinides? Again, the biggest assumption we think we make with PGM (and most models really) is in calculating the mean free path. PGM puts it simply at the interatomic distance, it may be that this becomes more accurate for complexing salts with actinides.</a:t>
            </a:r>
          </a:p>
          <a:p>
            <a:r>
              <a:rPr lang="en-US" dirty="0"/>
              <a:t>Obtaining more compositional studies  of actinide salts that capture the temperature dependency is vital to answering these questions.</a:t>
            </a:r>
          </a:p>
        </p:txBody>
      </p:sp>
    </p:spTree>
    <p:extLst>
      <p:ext uri="{BB962C8B-B14F-4D97-AF65-F5344CB8AC3E}">
        <p14:creationId xmlns:p14="http://schemas.microsoft.com/office/powerpoint/2010/main" val="3949659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3191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87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6165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4372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7508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724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models: empirical to first-principles, solid to gas spectrums, issues (actinides)</a:t>
            </a:r>
          </a:p>
        </p:txBody>
      </p:sp>
      <p:sp>
        <p:nvSpPr>
          <p:cNvPr id="4" name="Slide Number Placeholder 3"/>
          <p:cNvSpPr>
            <a:spLocks noGrp="1"/>
          </p:cNvSpPr>
          <p:nvPr>
            <p:ph type="sldNum" sz="quarter" idx="5"/>
          </p:nvPr>
        </p:nvSpPr>
        <p:spPr/>
        <p:txBody>
          <a:bodyPr/>
          <a:lstStyle/>
          <a:p>
            <a:fld id="{9086AA17-2BF7-4F71-80FC-944F2C83F0F3}" type="slidenum">
              <a:rPr lang="en-US" smtClean="0"/>
              <a:t>2</a:t>
            </a:fld>
            <a:endParaRPr lang="en-US"/>
          </a:p>
        </p:txBody>
      </p:sp>
    </p:spTree>
    <p:extLst>
      <p:ext uri="{BB962C8B-B14F-4D97-AF65-F5344CB8AC3E}">
        <p14:creationId xmlns:p14="http://schemas.microsoft.com/office/powerpoint/2010/main" val="449395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9322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3161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255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2733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085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models and measurements need to grow up together. All methods are valuable, since non is standardized and each has advantages and limitations</a:t>
            </a:r>
          </a:p>
          <a:p>
            <a:r>
              <a:rPr lang="en-US" dirty="0"/>
              <a:t>Salts are challenging to measure and model, but these obstacles require innovate measurement methods and models—it’s a proving ground for liquid thermal theory that can extend beyond molten salts.</a:t>
            </a:r>
          </a:p>
          <a:p>
            <a:r>
              <a:rPr lang="en-US" dirty="0"/>
              <a:t>We need compositionally and temperature dependent data.</a:t>
            </a:r>
          </a:p>
          <a:p>
            <a:r>
              <a:rPr lang="en-US" dirty="0"/>
              <a:t>Our future measurements include </a:t>
            </a:r>
            <a:r>
              <a:rPr lang="en-US" dirty="0" err="1"/>
              <a:t>compsitions</a:t>
            </a:r>
            <a:r>
              <a:rPr lang="en-US" dirty="0"/>
              <a:t> of </a:t>
            </a:r>
            <a:r>
              <a:rPr lang="en-US" dirty="0" err="1"/>
              <a:t>FLiNaK</a:t>
            </a:r>
            <a:r>
              <a:rPr lang="en-US" dirty="0"/>
              <a:t> system with UF4 and the </a:t>
            </a:r>
            <a:r>
              <a:rPr lang="en-US" dirty="0" err="1"/>
              <a:t>CLiNaK</a:t>
            </a:r>
            <a:r>
              <a:rPr lang="en-US" dirty="0"/>
              <a:t> system, with validation of key mixtures via a collaboration with ORNL.</a:t>
            </a:r>
          </a:p>
          <a:p>
            <a:r>
              <a:rPr lang="en-US" dirty="0"/>
              <a:t>Our end goal is to provide/develop confident thermal conductivity characterization for actinide bearing salts.</a:t>
            </a:r>
          </a:p>
        </p:txBody>
      </p:sp>
      <p:sp>
        <p:nvSpPr>
          <p:cNvPr id="4" name="Slide Number Placeholder 3"/>
          <p:cNvSpPr>
            <a:spLocks noGrp="1"/>
          </p:cNvSpPr>
          <p:nvPr>
            <p:ph type="sldNum" sz="quarter" idx="5"/>
          </p:nvPr>
        </p:nvSpPr>
        <p:spPr/>
        <p:txBody>
          <a:bodyPr/>
          <a:lstStyle/>
          <a:p>
            <a:fld id="{9086AA17-2BF7-4F71-80FC-944F2C83F0F3}" type="slidenum">
              <a:rPr lang="en-US" smtClean="0"/>
              <a:t>34</a:t>
            </a:fld>
            <a:endParaRPr lang="en-US"/>
          </a:p>
        </p:txBody>
      </p:sp>
    </p:spTree>
    <p:extLst>
      <p:ext uri="{BB962C8B-B14F-4D97-AF65-F5344CB8AC3E}">
        <p14:creationId xmlns:p14="http://schemas.microsoft.com/office/powerpoint/2010/main" val="4202305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Merritt, </a:t>
            </a:r>
            <a:r>
              <a:rPr lang="en-US" dirty="0" err="1"/>
              <a:t>Maillett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DC40A-FAA4-4EFB-9FCD-93A2081975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577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057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6631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00033E-34E8-556E-F8A9-E5666B7CCE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4401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Thousands of salt options, have to consider impact on </a:t>
            </a:r>
            <a:r>
              <a:rPr lang="en-US" b="0" i="0" dirty="0">
                <a:effectLst/>
                <a:highlight>
                  <a:srgbClr val="FFFFFF"/>
                </a:highlight>
                <a:latin typeface="Arial" panose="020B0604020202020204" pitchFamily="34" charset="0"/>
              </a:rPr>
              <a:t>chemical stability, melting/boiling points, transport properties, neutronics,</a:t>
            </a:r>
            <a:br>
              <a:rPr lang="en-US" dirty="0"/>
            </a:br>
            <a:r>
              <a:rPr lang="en-US" b="0" i="0" dirty="0">
                <a:effectLst/>
                <a:highlight>
                  <a:srgbClr val="FFFFFF"/>
                </a:highlight>
                <a:latin typeface="Arial" panose="020B0604020202020204" pitchFamily="34" charset="0"/>
              </a:rPr>
              <a:t>corrosion potential, availability/cost, waste management, and thermal properties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Necessitates property confidence across numerous compositions and temperatures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Build this characterization of references measurements, but where limited, can provide theoretical property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research deals with measuring these properties for salts to capture composition and temp-dependence, and developing models, especially for actinides—ideal for </a:t>
            </a:r>
            <a:r>
              <a:rPr lang="en-US" sz="1200" dirty="0" err="1"/>
              <a:t>GenIV</a:t>
            </a:r>
            <a:r>
              <a:rPr lang="en-US" sz="1200" dirty="0"/>
              <a:t>+ reactor designs</a:t>
            </a:r>
          </a:p>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4</a:t>
            </a:fld>
            <a:endParaRPr lang="en-US"/>
          </a:p>
        </p:txBody>
      </p:sp>
    </p:spTree>
    <p:extLst>
      <p:ext uri="{BB962C8B-B14F-4D97-AF65-F5344CB8AC3E}">
        <p14:creationId xmlns:p14="http://schemas.microsoft.com/office/powerpoint/2010/main" val="3187887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heard the great work at ORNL on amassing thermophysical properties database for molten salts, includes density, viscosity, TC, heat capacity</a:t>
            </a:r>
          </a:p>
          <a:p>
            <a:r>
              <a:rPr lang="en-US" dirty="0"/>
              <a:t>Due to challenges of molten salt (corrosivity, electrical conductivity, high temp rad/convection effects), TC especially hard</a:t>
            </a:r>
          </a:p>
          <a:p>
            <a:r>
              <a:rPr lang="en-US" dirty="0"/>
              <a:t>Very sparse (only 2 of 801 salts in database are actinides with measurements)</a:t>
            </a:r>
          </a:p>
          <a:p>
            <a:r>
              <a:rPr lang="en-US" dirty="0"/>
              <a:t>Uncertainty is relatively high</a:t>
            </a:r>
          </a:p>
          <a:p>
            <a:r>
              <a:rPr lang="en-US" dirty="0"/>
              <a:t>Modeled scenarios of heat transfer coefficient shows TC especially influential.</a:t>
            </a:r>
          </a:p>
          <a:p>
            <a:r>
              <a:rPr lang="en-US" dirty="0"/>
              <a:t>In a fueled molten salt reactor, composition and temps subject to change and so we want to be confident in how resultant thermal conductivity changes</a:t>
            </a:r>
          </a:p>
        </p:txBody>
      </p:sp>
      <p:sp>
        <p:nvSpPr>
          <p:cNvPr id="4" name="Slide Number Placeholder 3"/>
          <p:cNvSpPr>
            <a:spLocks noGrp="1"/>
          </p:cNvSpPr>
          <p:nvPr>
            <p:ph type="sldNum" sz="quarter" idx="5"/>
          </p:nvPr>
        </p:nvSpPr>
        <p:spPr/>
        <p:txBody>
          <a:bodyPr/>
          <a:lstStyle/>
          <a:p>
            <a:fld id="{9086AA17-2BF7-4F71-80FC-944F2C83F0F3}" type="slidenum">
              <a:rPr lang="en-US" smtClean="0"/>
              <a:t>5</a:t>
            </a:fld>
            <a:endParaRPr lang="en-US"/>
          </a:p>
        </p:txBody>
      </p:sp>
    </p:spTree>
    <p:extLst>
      <p:ext uri="{BB962C8B-B14F-4D97-AF65-F5344CB8AC3E}">
        <p14:creationId xmlns:p14="http://schemas.microsoft.com/office/powerpoint/2010/main" val="405291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takes assumes the best is to develop measurements and models side by side, ideally getting lots of data for a given salt across a compositional range</a:t>
            </a:r>
          </a:p>
        </p:txBody>
      </p:sp>
      <p:sp>
        <p:nvSpPr>
          <p:cNvPr id="4" name="Slide Number Placeholder 3"/>
          <p:cNvSpPr>
            <a:spLocks noGrp="1"/>
          </p:cNvSpPr>
          <p:nvPr>
            <p:ph type="sldNum" sz="quarter" idx="5"/>
          </p:nvPr>
        </p:nvSpPr>
        <p:spPr/>
        <p:txBody>
          <a:bodyPr/>
          <a:lstStyle/>
          <a:p>
            <a:fld id="{9086AA17-2BF7-4F71-80FC-944F2C83F0F3}" type="slidenum">
              <a:rPr lang="en-US" smtClean="0"/>
              <a:t>6</a:t>
            </a:fld>
            <a:endParaRPr lang="en-US"/>
          </a:p>
        </p:txBody>
      </p:sp>
    </p:spTree>
    <p:extLst>
      <p:ext uri="{BB962C8B-B14F-4D97-AF65-F5344CB8AC3E}">
        <p14:creationId xmlns:p14="http://schemas.microsoft.com/office/powerpoint/2010/main" val="401844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Ryan Ruth, Troy Munro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DC40A-FAA4-4EFB-9FCD-93A2081975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082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define the reason for the temperature dependence, still not conclusively agreed upon but by most accounts it should be negative</a:t>
            </a:r>
          </a:p>
          <a:p>
            <a:r>
              <a:rPr lang="en-US" dirty="0"/>
              <a:t>Measurements see positive correlations suggested due to unaccounted heat losses</a:t>
            </a:r>
          </a:p>
        </p:txBody>
      </p:sp>
      <p:sp>
        <p:nvSpPr>
          <p:cNvPr id="4" name="Slide Number Placeholder 3"/>
          <p:cNvSpPr>
            <a:spLocks noGrp="1"/>
          </p:cNvSpPr>
          <p:nvPr>
            <p:ph type="sldNum" sz="quarter" idx="5"/>
          </p:nvPr>
        </p:nvSpPr>
        <p:spPr/>
        <p:txBody>
          <a:bodyPr/>
          <a:lstStyle/>
          <a:p>
            <a:fld id="{9086AA17-2BF7-4F71-80FC-944F2C83F0F3}" type="slidenum">
              <a:rPr lang="en-US" smtClean="0"/>
              <a:t>12</a:t>
            </a:fld>
            <a:endParaRPr lang="en-US"/>
          </a:p>
        </p:txBody>
      </p:sp>
    </p:spTree>
    <p:extLst>
      <p:ext uri="{BB962C8B-B14F-4D97-AF65-F5344CB8AC3E}">
        <p14:creationId xmlns:p14="http://schemas.microsoft.com/office/powerpoint/2010/main" val="55702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Short-range ordering (SRO) evident in molten salts from XRD and MD pair distribution function (PDF)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Most models assumes MFP on order of average sum of radii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086AA17-2BF7-4F71-80FC-944F2C83F0F3}" type="slidenum">
              <a:rPr lang="en-US" smtClean="0"/>
              <a:t>14</a:t>
            </a:fld>
            <a:endParaRPr lang="en-US"/>
          </a:p>
        </p:txBody>
      </p:sp>
    </p:spTree>
    <p:extLst>
      <p:ext uri="{BB962C8B-B14F-4D97-AF65-F5344CB8AC3E}">
        <p14:creationId xmlns:p14="http://schemas.microsoft.com/office/powerpoint/2010/main" val="1886300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D7F7673-1ACF-19BD-05DB-A01ECAAEBE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3343B"/>
                </a:solidFill>
                <a:effectLst/>
                <a:highlight>
                  <a:srgbClr val="FCFCF9"/>
                </a:highlight>
                <a:latin typeface="__fkGroteskNeue_598ab8"/>
              </a:rPr>
              <a:t>The nitrate ion (NO3-) has a relatively low charge density being a large polyatomic anion with a single negative charge. This results in weaker ionic interactions and lower lattice enthalpies compared to smaller, highly charged ions. The lower lattice energy makes it easier for the nitrate salts to dissociate when molten. –Perplexity </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B250-D6CB-4D8B-BD11-C3B088BA79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A8825B-172A-4642-974A-0F75C8AB6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1AC863-8B84-4716-82C7-33ADAE70D8F3}"/>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5" name="Footer Placeholder 4">
            <a:extLst>
              <a:ext uri="{FF2B5EF4-FFF2-40B4-BE49-F238E27FC236}">
                <a16:creationId xmlns:a16="http://schemas.microsoft.com/office/drawing/2014/main" id="{E6F0919F-1FA2-4827-BD25-BA39E2A35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8AE6F-0E50-43BB-BB6F-1BA9793C9541}"/>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644445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639-2348-40E3-BC42-6CD06F35A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640DE3-1824-4C8E-B2BA-57EAB42A5A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7E9EE-2FBE-4F28-B178-EB7F712D70CA}"/>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5" name="Footer Placeholder 4">
            <a:extLst>
              <a:ext uri="{FF2B5EF4-FFF2-40B4-BE49-F238E27FC236}">
                <a16:creationId xmlns:a16="http://schemas.microsoft.com/office/drawing/2014/main" id="{155806FD-7D38-40A1-AC26-0EE7BFF81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564C4-8139-44F1-993D-5614231DAF87}"/>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278084081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0A0E7-AF00-4BE9-B722-D47E8D2503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9971D-7245-4B28-A7DB-65A528D78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38BB2-A9C8-48A0-AB48-BD1DCD97D1ED}"/>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5" name="Footer Placeholder 4">
            <a:extLst>
              <a:ext uri="{FF2B5EF4-FFF2-40B4-BE49-F238E27FC236}">
                <a16:creationId xmlns:a16="http://schemas.microsoft.com/office/drawing/2014/main" id="{4D17F49F-C4FF-4677-B8D6-25439F99B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0877D-0F6F-4591-9959-6DA7CF6079CC}"/>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264024904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YU Title Slide 2">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B29340B0-9A46-8F4A-97DC-2EB439C5677D}"/>
              </a:ext>
            </a:extLst>
          </p:cNvPr>
          <p:cNvPicPr>
            <a:picLocks noChangeAspect="1"/>
          </p:cNvPicPr>
          <p:nvPr userDrawn="1"/>
        </p:nvPicPr>
        <p:blipFill>
          <a:blip r:embed="rId2"/>
          <a:stretch>
            <a:fillRect/>
          </a:stretch>
        </p:blipFill>
        <p:spPr>
          <a:xfrm>
            <a:off x="4700483" y="3614101"/>
            <a:ext cx="2791033" cy="1116413"/>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2573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24590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3883190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539496"/>
          </a:xfrm>
        </p:spPr>
        <p:txBody>
          <a:bodyPr/>
          <a:lstStyle>
            <a:lvl1pPr>
              <a:lnSpc>
                <a:spcPct val="90000"/>
              </a:lnSpc>
              <a:defRPr sz="3200">
                <a:latin typeface="+mj-lt"/>
              </a:defRPr>
            </a:lvl1pPr>
          </a:lstStyle>
          <a:p>
            <a:r>
              <a:rPr lang="en-US" dirty="0"/>
              <a:t>Click to edit Master title style</a:t>
            </a:r>
          </a:p>
        </p:txBody>
      </p:sp>
      <p:sp>
        <p:nvSpPr>
          <p:cNvPr id="3" name="Content Placeholder 2"/>
          <p:cNvSpPr>
            <a:spLocks noGrp="1"/>
          </p:cNvSpPr>
          <p:nvPr>
            <p:ph idx="1"/>
          </p:nvPr>
        </p:nvSpPr>
        <p:spPr>
          <a:xfrm>
            <a:off x="448055" y="1653735"/>
            <a:ext cx="11430000" cy="4047778"/>
          </a:xfrm>
        </p:spPr>
        <p:txBody>
          <a:bodyPr/>
          <a:lstStyle>
            <a:lvl1pPr marL="288925" indent="-288925">
              <a:spcBef>
                <a:spcPts val="1800"/>
              </a:spcBef>
              <a:buClr>
                <a:schemeClr val="tx1"/>
              </a:buClr>
              <a:buSzPct val="90000"/>
              <a:buFont typeface="Century Gothic" panose="020B0502020202020204" pitchFamily="34" charset="0"/>
              <a:buChar char="•"/>
              <a:defRPr lang="en-US" sz="2800" kern="1200" dirty="0">
                <a:solidFill>
                  <a:schemeClr val="tx1"/>
                </a:solidFill>
                <a:latin typeface="+mj-lt"/>
                <a:ea typeface="+mn-ea"/>
                <a:cs typeface="+mn-cs"/>
              </a:defRPr>
            </a:lvl1pPr>
            <a:lvl2pPr marL="687388" indent="-288925">
              <a:buClr>
                <a:schemeClr val="tx1"/>
              </a:buClr>
              <a:buSzPct val="90000"/>
              <a:buFont typeface="Century Gothic" panose="020B0502020202020204" pitchFamily="34" charset="0"/>
              <a:buChar char="–"/>
              <a:defRPr>
                <a:latin typeface="+mn-lt"/>
                <a:cs typeface="Arial" panose="020B0604020202020204" pitchFamily="34" charset="0"/>
              </a:defRPr>
            </a:lvl2pPr>
            <a:lvl3pPr marL="1031875" indent="-288925">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50424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atin typeface="+mj-lt"/>
              </a:defRPr>
            </a:lvl1pPr>
          </a:lstStyle>
          <a:p>
            <a:r>
              <a:rPr lang="en-US" dirty="0"/>
              <a:t>Click to edit Master title style</a:t>
            </a:r>
          </a:p>
        </p:txBody>
      </p:sp>
      <p:sp>
        <p:nvSpPr>
          <p:cNvPr id="3" name="Text Placeholder 2"/>
          <p:cNvSpPr>
            <a:spLocks noGrp="1"/>
          </p:cNvSpPr>
          <p:nvPr>
            <p:ph type="body" idx="1"/>
          </p:nvPr>
        </p:nvSpPr>
        <p:spPr>
          <a:xfrm>
            <a:off x="536696" y="1387602"/>
            <a:ext cx="3610478"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696" y="2208792"/>
            <a:ext cx="3610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atin typeface="+mj-lt"/>
              </a:defRPr>
            </a:lvl1pPr>
            <a:lvl2pPr marL="514350" indent="-225425">
              <a:lnSpc>
                <a:spcPct val="90000"/>
              </a:lnSpc>
              <a:buClr>
                <a:schemeClr val="tx1"/>
              </a:buClr>
              <a:buSzPct val="90000"/>
              <a:buFont typeface="Century Gothic" panose="020B0502020202020204" pitchFamily="34" charset="0"/>
              <a:buChar char="–"/>
              <a:defRPr sz="1600" baseline="0">
                <a:latin typeface="+mj-lt"/>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393659"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393659"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atin typeface="+mj-lt"/>
              </a:defRPr>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mj-lt"/>
                <a:ea typeface="+mn-ea"/>
                <a:cs typeface="+mn-cs"/>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2"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2"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atin typeface="+mj-lt"/>
              </a:defRPr>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mj-lt"/>
                <a:ea typeface="+mn-ea"/>
                <a:cs typeface="+mn-cs"/>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73326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atin typeface="+mj-lt"/>
              </a:defRPr>
            </a:lvl1pPr>
          </a:lstStyle>
          <a:p>
            <a:r>
              <a:rPr lang="en-US" dirty="0"/>
              <a:t>Click to edit Master title style</a:t>
            </a:r>
          </a:p>
        </p:txBody>
      </p:sp>
      <p:sp>
        <p:nvSpPr>
          <p:cNvPr id="3" name="Text Placeholder 2"/>
          <p:cNvSpPr>
            <a:spLocks noGrp="1"/>
          </p:cNvSpPr>
          <p:nvPr>
            <p:ph type="body" idx="1"/>
          </p:nvPr>
        </p:nvSpPr>
        <p:spPr>
          <a:xfrm>
            <a:off x="536696" y="1387602"/>
            <a:ext cx="5486400"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696" y="2208792"/>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atin typeface="+mj-lt"/>
              </a:defRPr>
            </a:lvl1pPr>
            <a:lvl2pPr marL="514350" indent="-225425">
              <a:lnSpc>
                <a:spcPct val="90000"/>
              </a:lnSpc>
              <a:buClr>
                <a:schemeClr val="tx1"/>
              </a:buClr>
              <a:buSzPct val="90000"/>
              <a:buFont typeface="Century Gothic" panose="020B0502020202020204" pitchFamily="34" charset="0"/>
              <a:buChar char="–"/>
              <a:defRPr sz="1600" baseline="0">
                <a:latin typeface="+mj-lt"/>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384682" y="1387602"/>
            <a:ext cx="5486400"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84682" y="2213184"/>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atin typeface="+mj-lt"/>
              </a:defRPr>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mj-lt"/>
                <a:ea typeface="+mn-ea"/>
                <a:cs typeface="+mn-cs"/>
              </a:defRPr>
            </a:lvl2pPr>
            <a:lvl3pPr marL="742950" indent="-173038">
              <a:lnSpc>
                <a:spcPct val="90000"/>
              </a:lnSpc>
              <a:buClr>
                <a:schemeClr val="tx1"/>
              </a:buClr>
              <a:buFont typeface="Century Gothic" panose="020B0502020202020204" pitchFamily="34" charset="0"/>
              <a:buChar char="•"/>
              <a:defRPr sz="1400">
                <a:latin typeface="+mj-lt"/>
              </a:defRPr>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633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YU Title Slide 1">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08646B6B-3819-8E40-8626-F0BFA7E4B7AB}"/>
              </a:ext>
            </a:extLst>
          </p:cNvPr>
          <p:cNvPicPr>
            <a:picLocks noChangeAspect="1"/>
          </p:cNvPicPr>
          <p:nvPr userDrawn="1"/>
        </p:nvPicPr>
        <p:blipFill>
          <a:blip r:embed="rId2"/>
          <a:stretch>
            <a:fillRect/>
          </a:stretch>
        </p:blipFill>
        <p:spPr>
          <a:xfrm>
            <a:off x="2918886" y="927947"/>
            <a:ext cx="6354228" cy="2541691"/>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32639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44656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3305297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122363"/>
            <a:ext cx="9144000" cy="2387600"/>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3602037"/>
            <a:ext cx="9144000" cy="16557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4013523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6000" b="0" i="0" cap="none" baseline="0"/>
            </a:lvl1pPr>
          </a:lstStyle>
          <a:p>
            <a:r>
              <a:rPr lang="en-US" dirty="0"/>
              <a:t>Click to add quote</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speaker name</a:t>
            </a:r>
          </a:p>
        </p:txBody>
      </p:sp>
    </p:spTree>
    <p:extLst>
      <p:ext uri="{BB962C8B-B14F-4D97-AF65-F5344CB8AC3E}">
        <p14:creationId xmlns:p14="http://schemas.microsoft.com/office/powerpoint/2010/main" val="2635818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10000" b="0" i="0" cap="none" baseline="0"/>
            </a:lvl1pPr>
          </a:lstStyle>
          <a:p>
            <a:r>
              <a:rPr lang="en-US" dirty="0"/>
              <a:t>Click to add number</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caption</a:t>
            </a:r>
          </a:p>
        </p:txBody>
      </p:sp>
    </p:spTree>
    <p:extLst>
      <p:ext uri="{BB962C8B-B14F-4D97-AF65-F5344CB8AC3E}">
        <p14:creationId xmlns:p14="http://schemas.microsoft.com/office/powerpoint/2010/main" val="158984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051F-872A-43FF-BC80-4FA06BF60C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DBA6C-DCD4-4AD0-8401-2903C8DE3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41639-1F7F-49DE-B938-54193D4B238A}"/>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5" name="Footer Placeholder 4">
            <a:extLst>
              <a:ext uri="{FF2B5EF4-FFF2-40B4-BE49-F238E27FC236}">
                <a16:creationId xmlns:a16="http://schemas.microsoft.com/office/drawing/2014/main" id="{01504056-91D3-4C48-AA61-3BEE7DCA2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47FE6-457A-4ECC-9E09-2626D165764A}"/>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4105602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5" name="Title 1">
            <a:extLst>
              <a:ext uri="{FF2B5EF4-FFF2-40B4-BE49-F238E27FC236}">
                <a16:creationId xmlns:a16="http://schemas.microsoft.com/office/drawing/2014/main" id="{19C9F9D7-7D24-B646-B425-92A28BEE749F}"/>
              </a:ext>
            </a:extLst>
          </p:cNvPr>
          <p:cNvSpPr>
            <a:spLocks noGrp="1"/>
          </p:cNvSpPr>
          <p:nvPr>
            <p:ph type="title" hasCustomPrompt="1"/>
          </p:nvPr>
        </p:nvSpPr>
        <p:spPr>
          <a:xfrm>
            <a:off x="685800" y="685800"/>
            <a:ext cx="5349240" cy="914400"/>
          </a:xfrm>
        </p:spPr>
        <p:txBody>
          <a:bodyPr anchor="t" anchorCtr="0"/>
          <a:lstStyle>
            <a:lvl1pPr>
              <a:defRPr sz="3600"/>
            </a:lvl1pPr>
          </a:lstStyle>
          <a:p>
            <a:r>
              <a:rPr lang="en-US" dirty="0"/>
              <a:t>Click to add title</a:t>
            </a:r>
          </a:p>
        </p:txBody>
      </p:sp>
      <p:sp>
        <p:nvSpPr>
          <p:cNvPr id="6" name="Text Placeholder 3">
            <a:extLst>
              <a:ext uri="{FF2B5EF4-FFF2-40B4-BE49-F238E27FC236}">
                <a16:creationId xmlns:a16="http://schemas.microsoft.com/office/drawing/2014/main" id="{01B595A4-507C-7A4E-A18C-CB138650AB1E}"/>
              </a:ext>
            </a:extLst>
          </p:cNvPr>
          <p:cNvSpPr>
            <a:spLocks noGrp="1"/>
          </p:cNvSpPr>
          <p:nvPr>
            <p:ph type="body" sz="half" idx="2" hasCustomPrompt="1"/>
          </p:nvPr>
        </p:nvSpPr>
        <p:spPr>
          <a:xfrm>
            <a:off x="685800" y="1600200"/>
            <a:ext cx="5349240" cy="4343400"/>
          </a:xfrm>
        </p:spPr>
        <p:txBody>
          <a:bodyPr/>
          <a:lstStyle>
            <a:lvl1pPr marL="0" indent="0">
              <a:buNone/>
              <a:defRPr sz="2800" cap="small" baseline="0">
                <a:solidFill>
                  <a:schemeClr val="bg1">
                    <a:lumMod val="50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add text</a:t>
            </a:r>
          </a:p>
        </p:txBody>
      </p:sp>
    </p:spTree>
    <p:extLst>
      <p:ext uri="{BB962C8B-B14F-4D97-AF65-F5344CB8AC3E}">
        <p14:creationId xmlns:p14="http://schemas.microsoft.com/office/powerpoint/2010/main" val="4203138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3557751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4" name="Picture Placeholder 2">
            <a:extLst>
              <a:ext uri="{FF2B5EF4-FFF2-40B4-BE49-F238E27FC236}">
                <a16:creationId xmlns:a16="http://schemas.microsoft.com/office/drawing/2014/main" id="{84CBCDE2-4B10-214E-A6FA-7B740685B404}"/>
              </a:ext>
            </a:extLst>
          </p:cNvPr>
          <p:cNvSpPr>
            <a:spLocks noGrp="1"/>
          </p:cNvSpPr>
          <p:nvPr>
            <p:ph type="pic" idx="11"/>
          </p:nvPr>
        </p:nvSpPr>
        <p:spPr>
          <a:xfrm>
            <a:off x="6156960" y="338328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912459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ne Large Pictur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0" y="0"/>
            <a:ext cx="12192000" cy="68580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Tree>
    <p:extLst>
      <p:ext uri="{BB962C8B-B14F-4D97-AF65-F5344CB8AC3E}">
        <p14:creationId xmlns:p14="http://schemas.microsoft.com/office/powerpoint/2010/main" val="922269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52A1-5B56-4A8F-B848-0A456C3DF7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CAD3CB-917E-44A9-AB8A-FF36B861BB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6E7906-9A76-491D-82FB-BC1336348EBC}"/>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5" name="Footer Placeholder 4">
            <a:extLst>
              <a:ext uri="{FF2B5EF4-FFF2-40B4-BE49-F238E27FC236}">
                <a16:creationId xmlns:a16="http://schemas.microsoft.com/office/drawing/2014/main" id="{1A2B0FFF-4C02-48A1-A385-06E317D27C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C97CE-476B-418B-9698-CF04B96E4000}"/>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726565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4E54-B473-4849-9814-E15EB88B6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65B935-AA97-4E3C-944E-AE912D2775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45320-1AE8-40A1-A922-BD49424CC6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EB8443-BC16-45CF-A9D5-D123C592136C}"/>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6" name="Footer Placeholder 5">
            <a:extLst>
              <a:ext uri="{FF2B5EF4-FFF2-40B4-BE49-F238E27FC236}">
                <a16:creationId xmlns:a16="http://schemas.microsoft.com/office/drawing/2014/main" id="{C8D0698F-5AAE-4BF5-8CAF-D483D21898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C1F13-EE70-42BD-AFF6-0C8DB7C1D855}"/>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20561153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E45F-C3D9-4EF3-8BB3-AACC5E82B6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B35A8-A58C-449E-93B1-C39ACE9BD3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7D1A04-F65E-4073-B8F1-1331700DD7C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F9CDA3-41AA-467C-A06E-02B52FCD80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5EBAE0-E9C2-4FAB-A841-1661D95A065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9256A-2148-476C-8B20-C6565F90BDAC}"/>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8" name="Footer Placeholder 7">
            <a:extLst>
              <a:ext uri="{FF2B5EF4-FFF2-40B4-BE49-F238E27FC236}">
                <a16:creationId xmlns:a16="http://schemas.microsoft.com/office/drawing/2014/main" id="{32C2BE8D-3324-4A7E-8F2B-554ACD9750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AFE870-9357-44EA-B1B2-1CA4965D88BE}"/>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960495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7EED-5EF3-4EA9-BEC1-311990067A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66737A-9C36-4A9E-A677-BBA68AC989DB}"/>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4" name="Footer Placeholder 3">
            <a:extLst>
              <a:ext uri="{FF2B5EF4-FFF2-40B4-BE49-F238E27FC236}">
                <a16:creationId xmlns:a16="http://schemas.microsoft.com/office/drawing/2014/main" id="{38F52D99-5213-4496-858D-CC58B40944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450E2D-318B-4C45-A02F-A3D6F3F22508}"/>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10128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39ED6-6A08-4DD5-8659-0830EE9DA81A}"/>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3" name="Footer Placeholder 2">
            <a:extLst>
              <a:ext uri="{FF2B5EF4-FFF2-40B4-BE49-F238E27FC236}">
                <a16:creationId xmlns:a16="http://schemas.microsoft.com/office/drawing/2014/main" id="{7C95557E-545D-4C00-81EB-1DFC48A640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9B353B-56C3-45BC-BC5E-4DB593633A4B}"/>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3244422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33D4-7C0C-48C0-9A6C-C7317B40D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0316FC-D02A-4354-89B3-CBBA1265F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128D53-72DA-45FF-8911-85972E2B06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73623F-88E4-463F-8FA6-634DD61DB495}"/>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6" name="Footer Placeholder 5">
            <a:extLst>
              <a:ext uri="{FF2B5EF4-FFF2-40B4-BE49-F238E27FC236}">
                <a16:creationId xmlns:a16="http://schemas.microsoft.com/office/drawing/2014/main" id="{92A612B5-60CE-4EAD-83C9-2E2A63637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1675F2-3561-4543-BBFC-4F82C5252059}"/>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1769698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E75A-9AA5-434F-99CB-CE8D80196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9C92D8-58C2-4629-AF3D-8C2785152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065F46-9D83-43D7-A03A-F15543958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77B2E2-1104-4258-B924-FD7F9442B8BF}"/>
              </a:ext>
            </a:extLst>
          </p:cNvPr>
          <p:cNvSpPr>
            <a:spLocks noGrp="1"/>
          </p:cNvSpPr>
          <p:nvPr>
            <p:ph type="dt" sz="half" idx="10"/>
          </p:nvPr>
        </p:nvSpPr>
        <p:spPr/>
        <p:txBody>
          <a:bodyPr/>
          <a:lstStyle/>
          <a:p>
            <a:fld id="{269EB47E-0BE0-41C1-8E01-B156501A581D}" type="datetimeFigureOut">
              <a:rPr lang="en-US" smtClean="0"/>
              <a:t>6/4/2025</a:t>
            </a:fld>
            <a:endParaRPr lang="en-US"/>
          </a:p>
        </p:txBody>
      </p:sp>
      <p:sp>
        <p:nvSpPr>
          <p:cNvPr id="6" name="Footer Placeholder 5">
            <a:extLst>
              <a:ext uri="{FF2B5EF4-FFF2-40B4-BE49-F238E27FC236}">
                <a16:creationId xmlns:a16="http://schemas.microsoft.com/office/drawing/2014/main" id="{42676F68-87AA-413D-9AF5-0EF6E0AA5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EB4CA8-3C62-423F-8DC7-0D6B0DD03C98}"/>
              </a:ext>
            </a:extLst>
          </p:cNvPr>
          <p:cNvSpPr>
            <a:spLocks noGrp="1"/>
          </p:cNvSpPr>
          <p:nvPr>
            <p:ph type="sldNum" sz="quarter" idx="12"/>
          </p:nvPr>
        </p:nvSpPr>
        <p:spPr/>
        <p:txBody>
          <a:bodyPr/>
          <a:lstStyle/>
          <a:p>
            <a:fld id="{9E67571A-F99D-4041-8CF7-9C3C88899ED5}" type="slidenum">
              <a:rPr lang="en-US" smtClean="0"/>
              <a:t>‹#›</a:t>
            </a:fld>
            <a:endParaRPr lang="en-US"/>
          </a:p>
        </p:txBody>
      </p:sp>
    </p:spTree>
    <p:extLst>
      <p:ext uri="{BB962C8B-B14F-4D97-AF65-F5344CB8AC3E}">
        <p14:creationId xmlns:p14="http://schemas.microsoft.com/office/powerpoint/2010/main" val="183689780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EF09FC-7AE7-49C8-9BFE-153AAB5254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E4327E-AAB0-43AB-B926-CA56D16CE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9576B-12AE-4461-8CA7-9B516DC5A5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EB47E-0BE0-41C1-8E01-B156501A581D}" type="datetimeFigureOut">
              <a:rPr lang="en-US" smtClean="0"/>
              <a:t>6/4/2025</a:t>
            </a:fld>
            <a:endParaRPr lang="en-US"/>
          </a:p>
        </p:txBody>
      </p:sp>
      <p:sp>
        <p:nvSpPr>
          <p:cNvPr id="5" name="Footer Placeholder 4">
            <a:extLst>
              <a:ext uri="{FF2B5EF4-FFF2-40B4-BE49-F238E27FC236}">
                <a16:creationId xmlns:a16="http://schemas.microsoft.com/office/drawing/2014/main" id="{23E4E9DA-7A7F-4B25-870A-3249162270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DE8E92-FE59-4495-BA4B-DDA8E6C65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7571A-F99D-4041-8CF7-9C3C88899ED5}" type="slidenum">
              <a:rPr lang="en-US" smtClean="0"/>
              <a:t>‹#›</a:t>
            </a:fld>
            <a:endParaRPr lang="en-US"/>
          </a:p>
        </p:txBody>
      </p:sp>
      <p:sp>
        <p:nvSpPr>
          <p:cNvPr id="7" name="Rectangle 6">
            <a:extLst>
              <a:ext uri="{FF2B5EF4-FFF2-40B4-BE49-F238E27FC236}">
                <a16:creationId xmlns:a16="http://schemas.microsoft.com/office/drawing/2014/main" id="{FA70F7E4-A74F-4FB1-BCA9-9C0B1D690F56}"/>
              </a:ext>
            </a:extLst>
          </p:cNvPr>
          <p:cNvSpPr/>
          <p:nvPr userDrawn="1"/>
        </p:nvSpPr>
        <p:spPr>
          <a:xfrm>
            <a:off x="10464800" y="6004560"/>
            <a:ext cx="1727200" cy="670560"/>
          </a:xfrm>
          <a:prstGeom prst="rect">
            <a:avLst/>
          </a:prstGeom>
          <a:solidFill>
            <a:srgbClr val="002E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56;p14">
            <a:extLst>
              <a:ext uri="{FF2B5EF4-FFF2-40B4-BE49-F238E27FC236}">
                <a16:creationId xmlns:a16="http://schemas.microsoft.com/office/drawing/2014/main" id="{95D5F563-30C0-4081-84A1-8FAB9DF75695}"/>
              </a:ext>
            </a:extLst>
          </p:cNvPr>
          <p:cNvPicPr preferRelativeResize="0"/>
          <p:nvPr userDrawn="1"/>
        </p:nvPicPr>
        <p:blipFill>
          <a:blip r:embed="rId25">
            <a:alphaModFix/>
          </a:blip>
          <a:stretch>
            <a:fillRect/>
          </a:stretch>
        </p:blipFill>
        <p:spPr>
          <a:xfrm>
            <a:off x="10776803" y="6202948"/>
            <a:ext cx="1017523" cy="288200"/>
          </a:xfrm>
          <a:prstGeom prst="rect">
            <a:avLst/>
          </a:prstGeom>
          <a:noFill/>
          <a:ln>
            <a:noFill/>
          </a:ln>
          <a:effectLst/>
        </p:spPr>
      </p:pic>
    </p:spTree>
    <p:extLst>
      <p:ext uri="{BB962C8B-B14F-4D97-AF65-F5344CB8AC3E}">
        <p14:creationId xmlns:p14="http://schemas.microsoft.com/office/powerpoint/2010/main" val="287123298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6" r:id="rId15"/>
    <p:sldLayoutId id="2147483734" r:id="rId16"/>
    <p:sldLayoutId id="2147483775" r:id="rId17"/>
    <p:sldLayoutId id="2147483743" r:id="rId18"/>
    <p:sldLayoutId id="2147483784" r:id="rId19"/>
    <p:sldLayoutId id="2147483739" r:id="rId20"/>
    <p:sldLayoutId id="2147483785" r:id="rId21"/>
    <p:sldLayoutId id="2147483786" r:id="rId22"/>
    <p:sldLayoutId id="2147483740" r:id="rId2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png"/><Relationship Id="rId7"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7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doi.org/10.1016/j.jallcom.2006.10.167" TargetMode="External"/><Relationship Id="rId3" Type="http://schemas.openxmlformats.org/officeDocument/2006/relationships/image" Target="../media/image29.png"/><Relationship Id="rId7" Type="http://schemas.openxmlformats.org/officeDocument/2006/relationships/hyperlink" Target="https://doi.org/10.1017/9781009355483"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doi.org/10.1103/PhysRevB.46.6131" TargetMode="External"/><Relationship Id="rId5" Type="http://schemas.openxmlformats.org/officeDocument/2006/relationships/hyperlink" Target="https://doi.org/10.1103/PhysRevB.78.104201" TargetMode="External"/><Relationship Id="rId10" Type="http://schemas.openxmlformats.org/officeDocument/2006/relationships/hyperlink" Target="https://doi.org/10.1088/0022-3727/4/3/313" TargetMode="External"/><Relationship Id="rId4" Type="http://schemas.openxmlformats.org/officeDocument/2006/relationships/image" Target="../media/image30.png"/><Relationship Id="rId9" Type="http://schemas.openxmlformats.org/officeDocument/2006/relationships/hyperlink" Target="https://doi.org/10.1063/5.004073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chart" Target="../charts/char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1.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1.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chart" Target="../charts/chart8.xml"/><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1.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58.pn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1.png"/><Relationship Id="rId7" Type="http://schemas.openxmlformats.org/officeDocument/2006/relationships/image" Target="../media/image49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81.png"/><Relationship Id="rId5" Type="http://schemas.openxmlformats.org/officeDocument/2006/relationships/image" Target="../media/image471.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1.png"/><Relationship Id="rId7"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11.png"/><Relationship Id="rId5" Type="http://schemas.openxmlformats.org/officeDocument/2006/relationships/image" Target="../media/image471.png"/><Relationship Id="rId10" Type="http://schemas.openxmlformats.org/officeDocument/2006/relationships/image" Target="../media/image501.png"/><Relationship Id="rId4" Type="http://schemas.openxmlformats.org/officeDocument/2006/relationships/image" Target="../media/image512.png"/><Relationship Id="rId9"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13.png"/><Relationship Id="rId5" Type="http://schemas.openxmlformats.org/officeDocument/2006/relationships/image" Target="../media/image472.png"/><Relationship Id="rId10" Type="http://schemas.openxmlformats.org/officeDocument/2006/relationships/chart" Target="../charts/chart9.xml"/><Relationship Id="rId4" Type="http://schemas.openxmlformats.org/officeDocument/2006/relationships/image" Target="../media/image76.png"/><Relationship Id="rId9" Type="http://schemas.openxmlformats.org/officeDocument/2006/relationships/image" Target="../media/image50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31.png"/><Relationship Id="rId7" Type="http://schemas.openxmlformats.org/officeDocument/2006/relationships/image" Target="../media/image49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81.png"/><Relationship Id="rId5" Type="http://schemas.openxmlformats.org/officeDocument/2006/relationships/image" Target="../media/image471.png"/><Relationship Id="rId4" Type="http://schemas.openxmlformats.org/officeDocument/2006/relationships/image" Target="../media/image4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3" Type="http://schemas.openxmlformats.org/officeDocument/2006/relationships/hyperlink" Target="https://doi.org/10.1063/5.0088059" TargetMode="External"/><Relationship Id="rId18" Type="http://schemas.openxmlformats.org/officeDocument/2006/relationships/hyperlink" Target="https://doi.org/10.1073/pnas.1006319107" TargetMode="External"/><Relationship Id="rId26" Type="http://schemas.openxmlformats.org/officeDocument/2006/relationships/hyperlink" Target="https://doi.org/10.1016/j.solener.2023.04.009" TargetMode="External"/><Relationship Id="rId3" Type="http://schemas.openxmlformats.org/officeDocument/2006/relationships/hyperlink" Target="https://trace.tennessee.edu/utk_graddiss/8160" TargetMode="External"/><Relationship Id="rId21" Type="http://schemas.openxmlformats.org/officeDocument/2006/relationships/hyperlink" Target="https://doi.org/10.1016/j.solmat.2021.111478" TargetMode="External"/><Relationship Id="rId34" Type="http://schemas.openxmlformats.org/officeDocument/2006/relationships/hyperlink" Target="https://doi.org/10.1103/PhysRevB.78.104201" TargetMode="External"/><Relationship Id="rId7" Type="http://schemas.openxmlformats.org/officeDocument/2006/relationships/hyperlink" Target="https://doi.org/10.1007/BF01133260" TargetMode="External"/><Relationship Id="rId12" Type="http://schemas.openxmlformats.org/officeDocument/2006/relationships/hyperlink" Target="https://doi.org/10.1007/BF00501941" TargetMode="External"/><Relationship Id="rId17" Type="http://schemas.openxmlformats.org/officeDocument/2006/relationships/hyperlink" Target="https://doi.org/10.1016/j.jnucmat.2020.152219" TargetMode="External"/><Relationship Id="rId25" Type="http://schemas.openxmlformats.org/officeDocument/2006/relationships/hyperlink" Target="https://doi.org/10.1007/BF00502115" TargetMode="External"/><Relationship Id="rId33" Type="http://schemas.openxmlformats.org/officeDocument/2006/relationships/hyperlink" Target="https://doi.org/10.1115/1.4052657" TargetMode="External"/><Relationship Id="rId2" Type="http://schemas.openxmlformats.org/officeDocument/2006/relationships/hyperlink" Target="https://mstdb.ornl.gov/" TargetMode="External"/><Relationship Id="rId16" Type="http://schemas.openxmlformats.org/officeDocument/2006/relationships/hyperlink" Target="https://www.mathnet.ru/php/archive.phtml?wshow=paper&amp;jrnid=tvt&amp;paperid=7779&amp;option_lang=eng" TargetMode="External"/><Relationship Id="rId20" Type="http://schemas.openxmlformats.org/officeDocument/2006/relationships/hyperlink" Target="https://doi.org/10.1103/PhysRevB.46.6131" TargetMode="External"/><Relationship Id="rId29" Type="http://schemas.openxmlformats.org/officeDocument/2006/relationships/hyperlink" Target="https://doi.org/10.1021/acs.jced.0c00621" TargetMode="External"/><Relationship Id="rId1" Type="http://schemas.openxmlformats.org/officeDocument/2006/relationships/slideLayout" Target="../slideLayouts/slideLayout13.xml"/><Relationship Id="rId6" Type="http://schemas.openxmlformats.org/officeDocument/2006/relationships/hyperlink" Target="https://doi.org/10.1021/ie00010a021" TargetMode="External"/><Relationship Id="rId11" Type="http://schemas.openxmlformats.org/officeDocument/2006/relationships/hyperlink" Target="https://doi.org/10.1007/s10765-022-03073-2" TargetMode="External"/><Relationship Id="rId24" Type="http://schemas.openxmlformats.org/officeDocument/2006/relationships/hyperlink" Target="https://doi.org/10.1063/1.1750134" TargetMode="External"/><Relationship Id="rId32" Type="http://schemas.openxmlformats.org/officeDocument/2006/relationships/hyperlink" Target="https://dx.doi.org/10.1088/2516-1083/abd082" TargetMode="External"/><Relationship Id="rId5" Type="http://schemas.openxmlformats.org/officeDocument/2006/relationships/hyperlink" Target="https://www.mathnet.ru/php/archive.phtml?wshow=paper&amp;jrnid=tvt&amp;paperid=6160&amp;option_lang=eng" TargetMode="External"/><Relationship Id="rId15" Type="http://schemas.openxmlformats.org/officeDocument/2006/relationships/hyperlink" Target="https://doi.org/10.1016/0013-4686(87)90027-2" TargetMode="External"/><Relationship Id="rId23" Type="http://schemas.openxmlformats.org/officeDocument/2006/relationships/hyperlink" Target="https://doi.org/10.1016/j.solmat.2014.03.028" TargetMode="External"/><Relationship Id="rId28" Type="http://schemas.openxmlformats.org/officeDocument/2006/relationships/hyperlink" Target="https://doi.org/10.1063/1.5052343" TargetMode="External"/><Relationship Id="rId10" Type="http://schemas.openxmlformats.org/officeDocument/2006/relationships/hyperlink" Target="https://doi.org/10.1016/j.jnucmat.2010.12.306" TargetMode="External"/><Relationship Id="rId19" Type="http://schemas.openxmlformats.org/officeDocument/2006/relationships/hyperlink" Target="https://doi.org/10.1088/0034-4885/49/9/002" TargetMode="External"/><Relationship Id="rId31" Type="http://schemas.openxmlformats.org/officeDocument/2006/relationships/hyperlink" Target="https://doi.org/10.2172/1985295" TargetMode="External"/><Relationship Id="rId4" Type="http://schemas.openxmlformats.org/officeDocument/2006/relationships/hyperlink" Target="https://doi.org/10.1051/epjn/2019027" TargetMode="External"/><Relationship Id="rId9" Type="http://schemas.openxmlformats.org/officeDocument/2006/relationships/hyperlink" Target="https://doi.org/10.1016/j.molliq.2022.119151" TargetMode="External"/><Relationship Id="rId14" Type="http://schemas.openxmlformats.org/officeDocument/2006/relationships/hyperlink" Target="https://doi.org/10.3390/ma15165603" TargetMode="External"/><Relationship Id="rId22" Type="http://schemas.openxmlformats.org/officeDocument/2006/relationships/hyperlink" Target="https://doi.org/10.1063/1.4942197" TargetMode="External"/><Relationship Id="rId27" Type="http://schemas.openxmlformats.org/officeDocument/2006/relationships/hyperlink" Target="https://doi.org/10.1063/5.0040734" TargetMode="External"/><Relationship Id="rId30" Type="http://schemas.openxmlformats.org/officeDocument/2006/relationships/hyperlink" Target="https://doi.org/10.1134/S0036029523020039" TargetMode="External"/><Relationship Id="rId8" Type="http://schemas.openxmlformats.org/officeDocument/2006/relationships/hyperlink" Target="https://doi.org/10.1016/j.ijheatmasstransfer.2015.07.04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290.png"/><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 Id="rId14" Type="http://schemas.openxmlformats.org/officeDocument/2006/relationships/image" Target="../media/image400.png"/></Relationships>
</file>

<file path=ppt/slides/_rels/slide41.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500.png"/><Relationship Id="rId3" Type="http://schemas.openxmlformats.org/officeDocument/2006/relationships/image" Target="../media/image630.png"/><Relationship Id="rId7" Type="http://schemas.openxmlformats.org/officeDocument/2006/relationships/image" Target="../media/image440.png"/><Relationship Id="rId12" Type="http://schemas.openxmlformats.org/officeDocument/2006/relationships/image" Target="../media/image49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30.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0.png"/><Relationship Id="rId9" Type="http://schemas.openxmlformats.org/officeDocument/2006/relationships/image" Target="../media/image650.png"/><Relationship Id="rId14" Type="http://schemas.openxmlformats.org/officeDocument/2006/relationships/image" Target="../media/image51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chart" Target="../charts/chart4.xml"/><Relationship Id="rId1" Type="http://schemas.openxmlformats.org/officeDocument/2006/relationships/slideLayout" Target="../slideLayouts/slideLayout5.xml"/><Relationship Id="rId6" Type="http://schemas.openxmlformats.org/officeDocument/2006/relationships/chart" Target="../charts/chart5.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A74AD9F-4D59-4E3D-95DA-4C61FD9A2E51}"/>
              </a:ext>
            </a:extLst>
          </p:cNvPr>
          <p:cNvGrpSpPr/>
          <p:nvPr/>
        </p:nvGrpSpPr>
        <p:grpSpPr>
          <a:xfrm>
            <a:off x="7937538" y="0"/>
            <a:ext cx="6504469" cy="7923708"/>
            <a:chOff x="323556" y="-162524"/>
            <a:chExt cx="6504469" cy="7923708"/>
          </a:xfrm>
        </p:grpSpPr>
        <p:pic>
          <p:nvPicPr>
            <p:cNvPr id="12" name="Picture 11">
              <a:extLst>
                <a:ext uri="{FF2B5EF4-FFF2-40B4-BE49-F238E27FC236}">
                  <a16:creationId xmlns:a16="http://schemas.microsoft.com/office/drawing/2014/main" id="{F5BD1382-D3F1-4466-B920-95C59E1AA0A3}"/>
                </a:ext>
              </a:extLst>
            </p:cNvPr>
            <p:cNvPicPr>
              <a:picLocks noChangeAspect="1"/>
            </p:cNvPicPr>
            <p:nvPr/>
          </p:nvPicPr>
          <p:blipFill rotWithShape="1">
            <a:blip r:embed="rId3"/>
            <a:srcRect l="1" r="-50860"/>
            <a:stretch/>
          </p:blipFill>
          <p:spPr>
            <a:xfrm>
              <a:off x="2213981" y="-162524"/>
              <a:ext cx="4614044" cy="6862868"/>
            </a:xfrm>
            <a:prstGeom prst="rect">
              <a:avLst/>
            </a:prstGeom>
          </p:spPr>
        </p:pic>
        <p:sp>
          <p:nvSpPr>
            <p:cNvPr id="13" name="Isosceles Triangle 12">
              <a:extLst>
                <a:ext uri="{FF2B5EF4-FFF2-40B4-BE49-F238E27FC236}">
                  <a16:creationId xmlns:a16="http://schemas.microsoft.com/office/drawing/2014/main" id="{5F6ABB12-CCC6-425C-A3AF-98CFA5479B67}"/>
                </a:ext>
              </a:extLst>
            </p:cNvPr>
            <p:cNvSpPr>
              <a:spLocks noChangeAspect="1"/>
            </p:cNvSpPr>
            <p:nvPr/>
          </p:nvSpPr>
          <p:spPr>
            <a:xfrm rot="10800000">
              <a:off x="323556" y="-162524"/>
              <a:ext cx="3570223" cy="7923708"/>
            </a:xfrm>
            <a:prstGeom prst="triangle">
              <a:avLst>
                <a:gd name="adj" fmla="val 386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523050C-533E-45A7-81CE-18E4D6676910}"/>
              </a:ext>
            </a:extLst>
          </p:cNvPr>
          <p:cNvSpPr>
            <a:spLocks noGrp="1"/>
          </p:cNvSpPr>
          <p:nvPr>
            <p:ph type="ctrTitle"/>
          </p:nvPr>
        </p:nvSpPr>
        <p:spPr>
          <a:xfrm>
            <a:off x="2077602" y="2085559"/>
            <a:ext cx="8036794" cy="1127127"/>
          </a:xfrm>
        </p:spPr>
        <p:txBody>
          <a:bodyPr>
            <a:normAutofit/>
          </a:bodyPr>
          <a:lstStyle/>
          <a:p>
            <a:r>
              <a:rPr lang="en-US" sz="3600" dirty="0"/>
              <a:t>Molten Salt Energy Carrier Model Informed by the Pair Distribution Function</a:t>
            </a:r>
          </a:p>
        </p:txBody>
      </p:sp>
      <p:sp>
        <p:nvSpPr>
          <p:cNvPr id="3" name="Subtitle 2">
            <a:extLst>
              <a:ext uri="{FF2B5EF4-FFF2-40B4-BE49-F238E27FC236}">
                <a16:creationId xmlns:a16="http://schemas.microsoft.com/office/drawing/2014/main" id="{092A5627-92D9-40BA-B9AB-3801387551F2}"/>
              </a:ext>
            </a:extLst>
          </p:cNvPr>
          <p:cNvSpPr>
            <a:spLocks noGrp="1"/>
          </p:cNvSpPr>
          <p:nvPr>
            <p:ph type="subTitle" idx="1"/>
          </p:nvPr>
        </p:nvSpPr>
        <p:spPr>
          <a:xfrm>
            <a:off x="2452851" y="4962279"/>
            <a:ext cx="7286297" cy="454674"/>
          </a:xfrm>
        </p:spPr>
        <p:txBody>
          <a:bodyPr>
            <a:normAutofit/>
          </a:bodyPr>
          <a:lstStyle/>
          <a:p>
            <a:r>
              <a:rPr lang="en-US" sz="1500" dirty="0"/>
              <a:t>Jacob Numbers</a:t>
            </a:r>
            <a:r>
              <a:rPr lang="en-US" sz="1500" baseline="30000" dirty="0"/>
              <a:t>1</a:t>
            </a:r>
            <a:r>
              <a:rPr lang="en-US" sz="1500" dirty="0"/>
              <a:t>, Anthony Birri</a:t>
            </a:r>
            <a:r>
              <a:rPr lang="en-US" sz="1500" baseline="30000" dirty="0"/>
              <a:t>2</a:t>
            </a:r>
            <a:r>
              <a:rPr lang="en-US" sz="1500" dirty="0"/>
              <a:t>, Nick Termini</a:t>
            </a:r>
            <a:r>
              <a:rPr lang="en-US" sz="1500" baseline="30000" dirty="0"/>
              <a:t>2</a:t>
            </a:r>
            <a:r>
              <a:rPr lang="en-US" sz="1500" dirty="0"/>
              <a:t>, Tyler Hamm</a:t>
            </a:r>
            <a:r>
              <a:rPr lang="en-US" sz="1500" baseline="30000" dirty="0"/>
              <a:t>1</a:t>
            </a:r>
            <a:r>
              <a:rPr lang="en-US" sz="1500" dirty="0"/>
              <a:t>, Troy Munro</a:t>
            </a:r>
            <a:r>
              <a:rPr lang="en-US" sz="1500" baseline="30000" dirty="0"/>
              <a:t>1</a:t>
            </a:r>
            <a:endParaRPr lang="en-US" sz="1500" dirty="0"/>
          </a:p>
        </p:txBody>
      </p:sp>
      <p:pic>
        <p:nvPicPr>
          <p:cNvPr id="10" name="Picture 9">
            <a:extLst>
              <a:ext uri="{FF2B5EF4-FFF2-40B4-BE49-F238E27FC236}">
                <a16:creationId xmlns:a16="http://schemas.microsoft.com/office/drawing/2014/main" id="{57E1BD82-A85C-44E9-A82A-2DF2D349C642}"/>
              </a:ext>
            </a:extLst>
          </p:cNvPr>
          <p:cNvPicPr>
            <a:picLocks noChangeAspect="1"/>
          </p:cNvPicPr>
          <p:nvPr/>
        </p:nvPicPr>
        <p:blipFill>
          <a:blip r:embed="rId4"/>
          <a:stretch>
            <a:fillRect/>
          </a:stretch>
        </p:blipFill>
        <p:spPr>
          <a:xfrm>
            <a:off x="-4307179" y="-1"/>
            <a:ext cx="6144854" cy="6858000"/>
          </a:xfrm>
          <a:prstGeom prst="parallelogram">
            <a:avLst>
              <a:gd name="adj" fmla="val 19451"/>
            </a:avLst>
          </a:prstGeom>
        </p:spPr>
      </p:pic>
      <p:sp>
        <p:nvSpPr>
          <p:cNvPr id="8" name="Subtitle 2">
            <a:extLst>
              <a:ext uri="{FF2B5EF4-FFF2-40B4-BE49-F238E27FC236}">
                <a16:creationId xmlns:a16="http://schemas.microsoft.com/office/drawing/2014/main" id="{B462C0E0-FB9F-4D61-8B2C-94D9124F7DC6}"/>
              </a:ext>
            </a:extLst>
          </p:cNvPr>
          <p:cNvSpPr txBox="1">
            <a:spLocks/>
          </p:cNvSpPr>
          <p:nvPr/>
        </p:nvSpPr>
        <p:spPr>
          <a:xfrm>
            <a:off x="2452851" y="5416953"/>
            <a:ext cx="7286297" cy="6524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3000" kern="1200" baseline="0">
                <a:solidFill>
                  <a:schemeClr val="bg1">
                    <a:lumMod val="50000"/>
                  </a:schemeClr>
                </a:solidFill>
                <a:latin typeface="+mn-lt"/>
                <a:ea typeface="+mn-ea"/>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200" baseline="30000" dirty="0"/>
              <a:t>1</a:t>
            </a:r>
            <a:r>
              <a:rPr lang="en-US" sz="1200" dirty="0"/>
              <a:t>Brigham Young University, Provo, UT</a:t>
            </a:r>
          </a:p>
          <a:p>
            <a:pPr>
              <a:spcBef>
                <a:spcPts val="0"/>
              </a:spcBef>
            </a:pPr>
            <a:r>
              <a:rPr lang="en-US" sz="1200" baseline="30000" dirty="0"/>
              <a:t>2</a:t>
            </a:r>
            <a:r>
              <a:rPr lang="en-US" sz="1200" dirty="0"/>
              <a:t>Oak Ridge National Laboratories, Oak Ridge, TN</a:t>
            </a:r>
          </a:p>
        </p:txBody>
      </p:sp>
    </p:spTree>
    <p:extLst>
      <p:ext uri="{BB962C8B-B14F-4D97-AF65-F5344CB8AC3E}">
        <p14:creationId xmlns:p14="http://schemas.microsoft.com/office/powerpoint/2010/main" val="241044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3B98C164-442A-4F5D-B840-6733DF29C5FE}"/>
              </a:ext>
            </a:extLst>
          </p:cNvPr>
          <p:cNvGrpSpPr/>
          <p:nvPr/>
        </p:nvGrpSpPr>
        <p:grpSpPr>
          <a:xfrm>
            <a:off x="8108789" y="2963932"/>
            <a:ext cx="3724082" cy="3034985"/>
            <a:chOff x="5168680" y="2180224"/>
            <a:chExt cx="3724082" cy="3034985"/>
          </a:xfrm>
        </p:grpSpPr>
        <p:pic>
          <p:nvPicPr>
            <p:cNvPr id="139" name="Picture 138">
              <a:extLst>
                <a:ext uri="{FF2B5EF4-FFF2-40B4-BE49-F238E27FC236}">
                  <a16:creationId xmlns:a16="http://schemas.microsoft.com/office/drawing/2014/main" id="{17403574-D652-4496-9D9B-48169D8CEC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32" t="5267" r="1900" b="3766"/>
            <a:stretch/>
          </p:blipFill>
          <p:spPr>
            <a:xfrm>
              <a:off x="5168680" y="2595050"/>
              <a:ext cx="3724082" cy="2620159"/>
            </a:xfrm>
            <a:prstGeom prst="rect">
              <a:avLst/>
            </a:prstGeom>
          </p:spPr>
        </p:pic>
        <p:sp>
          <p:nvSpPr>
            <p:cNvPr id="146" name="TextBox 145">
              <a:extLst>
                <a:ext uri="{FF2B5EF4-FFF2-40B4-BE49-F238E27FC236}">
                  <a16:creationId xmlns:a16="http://schemas.microsoft.com/office/drawing/2014/main" id="{F876A2B2-5D38-4AC2-BADB-DD51BDE0D35F}"/>
                </a:ext>
              </a:extLst>
            </p:cNvPr>
            <p:cNvSpPr txBox="1"/>
            <p:nvPr/>
          </p:nvSpPr>
          <p:spPr>
            <a:xfrm>
              <a:off x="5587145" y="2180224"/>
              <a:ext cx="287561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FlexPDE</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solution –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With</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thermal contact resistance at insulation-sheath boundary</a:t>
              </a:r>
            </a:p>
          </p:txBody>
        </p:sp>
        <p:sp>
          <p:nvSpPr>
            <p:cNvPr id="147" name="TextBox 146">
              <a:extLst>
                <a:ext uri="{FF2B5EF4-FFF2-40B4-BE49-F238E27FC236}">
                  <a16:creationId xmlns:a16="http://schemas.microsoft.com/office/drawing/2014/main" id="{DF7392EE-4172-4F56-B2FF-A92DE8F7377F}"/>
                </a:ext>
              </a:extLst>
            </p:cNvPr>
            <p:cNvSpPr txBox="1"/>
            <p:nvPr/>
          </p:nvSpPr>
          <p:spPr>
            <a:xfrm>
              <a:off x="7291386" y="3215266"/>
              <a:ext cx="103313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Temperature profile at thermocouple</a:t>
              </a:r>
            </a:p>
          </p:txBody>
        </p:sp>
        <p:cxnSp>
          <p:nvCxnSpPr>
            <p:cNvPr id="148" name="Straight Connector 147">
              <a:extLst>
                <a:ext uri="{FF2B5EF4-FFF2-40B4-BE49-F238E27FC236}">
                  <a16:creationId xmlns:a16="http://schemas.microsoft.com/office/drawing/2014/main" id="{E5981381-5BA7-40CB-A591-3A77C382E1B8}"/>
                </a:ext>
              </a:extLst>
            </p:cNvPr>
            <p:cNvCxnSpPr>
              <a:cxnSpLocks/>
              <a:endCxn id="147" idx="1"/>
            </p:cNvCxnSpPr>
            <p:nvPr/>
          </p:nvCxnSpPr>
          <p:spPr>
            <a:xfrm>
              <a:off x="6848272" y="3287949"/>
              <a:ext cx="443114" cy="2273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itle 1">
            <a:extLst>
              <a:ext uri="{FF2B5EF4-FFF2-40B4-BE49-F238E27FC236}">
                <a16:creationId xmlns:a16="http://schemas.microsoft.com/office/drawing/2014/main" id="{D53E315E-31FB-88E6-68ED-500EEE554D7C}"/>
              </a:ext>
            </a:extLst>
          </p:cNvPr>
          <p:cNvSpPr>
            <a:spLocks noGrp="1"/>
          </p:cNvSpPr>
          <p:nvPr>
            <p:ph type="title"/>
          </p:nvPr>
        </p:nvSpPr>
        <p:spPr>
          <a:xfrm>
            <a:off x="429767" y="274320"/>
            <a:ext cx="5876440" cy="539496"/>
          </a:xfrm>
        </p:spPr>
        <p:txBody>
          <a:bodyPr/>
          <a:lstStyle/>
          <a:p>
            <a:r>
              <a:rPr lang="en-US" dirty="0">
                <a:solidFill>
                  <a:schemeClr val="accent1">
                    <a:lumMod val="50000"/>
                  </a:schemeClr>
                </a:solidFill>
              </a:rPr>
              <a:t>Needle Probe Development</a:t>
            </a:r>
          </a:p>
        </p:txBody>
      </p:sp>
      <p:sp>
        <p:nvSpPr>
          <p:cNvPr id="5" name="TextBox 4">
            <a:extLst>
              <a:ext uri="{FF2B5EF4-FFF2-40B4-BE49-F238E27FC236}">
                <a16:creationId xmlns:a16="http://schemas.microsoft.com/office/drawing/2014/main" id="{69AA1891-E7EF-4012-A3F6-42B20AF1D59F}"/>
              </a:ext>
            </a:extLst>
          </p:cNvPr>
          <p:cNvSpPr txBox="1"/>
          <p:nvPr/>
        </p:nvSpPr>
        <p:spPr>
          <a:xfrm>
            <a:off x="429766" y="830916"/>
            <a:ext cx="7108577"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Solving for Probe Properties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Collected Argon test data (inert glovebox atmosphere) to solve for probe thermal behavior with known </a:t>
            </a:r>
            <a:r>
              <a:rPr kumimoji="0" lang="el-GR" sz="1600" b="0" i="0" u="none" strike="noStrike" kern="1200" cap="none" spc="0" normalizeH="0" baseline="0" noProof="0" dirty="0">
                <a:ln>
                  <a:noFill/>
                </a:ln>
                <a:solidFill>
                  <a:prstClr val="black"/>
                </a:solidFill>
                <a:effectLst/>
                <a:uLnTx/>
                <a:uFillTx/>
                <a:latin typeface="Calibri" panose="020F0502020204030204"/>
                <a:ea typeface="+mn-ea"/>
                <a:cs typeface="+mn-cs"/>
              </a:rPr>
              <a:t>λ</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Argon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Spans entire temperature range to capture temp-dependent behavior of probe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Due to low </a:t>
            </a:r>
            <a:r>
              <a:rPr kumimoji="0" lang="el-GR" sz="1600" b="0" i="0" u="none" strike="noStrike" kern="1200" cap="none" spc="0" normalizeH="0" baseline="0" noProof="0" dirty="0">
                <a:ln>
                  <a:noFill/>
                </a:ln>
                <a:solidFill>
                  <a:prstClr val="black"/>
                </a:solidFill>
                <a:effectLst/>
                <a:uLnTx/>
                <a:uFillTx/>
                <a:latin typeface="Calibri" panose="020F0502020204030204"/>
                <a:ea typeface="+mn-ea"/>
                <a:cs typeface="+mn-cs"/>
              </a:rPr>
              <a:t>λ</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Argon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0.03, must account for axial heat diffusion (2-D vs 1-D)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FlexPDE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fast PDE solver to produce analytical temp profile with 2-D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Allows higher fidelity of internal probe properties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Comparing horizontal vs vertical cross-section to verify assumptions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Can be iteratively integrated in MATLAB solution code</a:t>
            </a:r>
          </a:p>
        </p:txBody>
      </p:sp>
      <p:grpSp>
        <p:nvGrpSpPr>
          <p:cNvPr id="135" name="Group 134">
            <a:extLst>
              <a:ext uri="{FF2B5EF4-FFF2-40B4-BE49-F238E27FC236}">
                <a16:creationId xmlns:a16="http://schemas.microsoft.com/office/drawing/2014/main" id="{A3839271-0445-4514-8EF3-B838D9F7FABF}"/>
              </a:ext>
            </a:extLst>
          </p:cNvPr>
          <p:cNvGrpSpPr/>
          <p:nvPr/>
        </p:nvGrpSpPr>
        <p:grpSpPr>
          <a:xfrm>
            <a:off x="235316" y="3519711"/>
            <a:ext cx="7470490" cy="3166890"/>
            <a:chOff x="633107" y="3542670"/>
            <a:chExt cx="7470490" cy="3166890"/>
          </a:xfrm>
        </p:grpSpPr>
        <p:grpSp>
          <p:nvGrpSpPr>
            <p:cNvPr id="64" name="Group 63">
              <a:extLst>
                <a:ext uri="{FF2B5EF4-FFF2-40B4-BE49-F238E27FC236}">
                  <a16:creationId xmlns:a16="http://schemas.microsoft.com/office/drawing/2014/main" id="{8642CAAE-C687-47DB-9762-8EB240B5FB77}"/>
                </a:ext>
              </a:extLst>
            </p:cNvPr>
            <p:cNvGrpSpPr>
              <a:grpSpLocks noChangeAspect="1"/>
            </p:cNvGrpSpPr>
            <p:nvPr/>
          </p:nvGrpSpPr>
          <p:grpSpPr>
            <a:xfrm>
              <a:off x="3791201" y="3545496"/>
              <a:ext cx="1222337" cy="2893807"/>
              <a:chOff x="5408703" y="1497498"/>
              <a:chExt cx="1853593" cy="4388266"/>
            </a:xfrm>
          </p:grpSpPr>
          <p:sp>
            <p:nvSpPr>
              <p:cNvPr id="59" name="Parallelogram 58">
                <a:extLst>
                  <a:ext uri="{FF2B5EF4-FFF2-40B4-BE49-F238E27FC236}">
                    <a16:creationId xmlns:a16="http://schemas.microsoft.com/office/drawing/2014/main" id="{FF9EADAE-A444-40A7-98C6-DEDAB0C1948F}"/>
                  </a:ext>
                </a:extLst>
              </p:cNvPr>
              <p:cNvSpPr/>
              <p:nvPr/>
            </p:nvSpPr>
            <p:spPr>
              <a:xfrm rot="962229" flipV="1">
                <a:off x="5408703" y="3003871"/>
                <a:ext cx="1469973" cy="2674453"/>
              </a:xfrm>
              <a:prstGeom prst="parallelogram">
                <a:avLst>
                  <a:gd name="adj" fmla="val 53061"/>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AD94E0E2-A8C5-46A9-B541-FD6A8171E471}"/>
                  </a:ext>
                </a:extLst>
              </p:cNvPr>
              <p:cNvGrpSpPr>
                <a:grpSpLocks noChangeAspect="1"/>
              </p:cNvGrpSpPr>
              <p:nvPr/>
            </p:nvGrpSpPr>
            <p:grpSpPr>
              <a:xfrm>
                <a:off x="6017821" y="2449089"/>
                <a:ext cx="596162" cy="3436675"/>
                <a:chOff x="2434871" y="3413886"/>
                <a:chExt cx="463297" cy="2670749"/>
              </a:xfrm>
            </p:grpSpPr>
            <p:grpSp>
              <p:nvGrpSpPr>
                <p:cNvPr id="40" name="Group 39">
                  <a:extLst>
                    <a:ext uri="{FF2B5EF4-FFF2-40B4-BE49-F238E27FC236}">
                      <a16:creationId xmlns:a16="http://schemas.microsoft.com/office/drawing/2014/main" id="{26330F2A-ADD7-40A4-AAF3-E740401A7341}"/>
                    </a:ext>
                  </a:extLst>
                </p:cNvPr>
                <p:cNvGrpSpPr/>
                <p:nvPr/>
              </p:nvGrpSpPr>
              <p:grpSpPr>
                <a:xfrm>
                  <a:off x="2434871" y="3518719"/>
                  <a:ext cx="463297" cy="2565916"/>
                  <a:chOff x="2434871" y="3518719"/>
                  <a:chExt cx="463297" cy="2565916"/>
                </a:xfrm>
              </p:grpSpPr>
              <p:sp>
                <p:nvSpPr>
                  <p:cNvPr id="45" name="Rectangle 44">
                    <a:extLst>
                      <a:ext uri="{FF2B5EF4-FFF2-40B4-BE49-F238E27FC236}">
                        <a16:creationId xmlns:a16="http://schemas.microsoft.com/office/drawing/2014/main" id="{51EE0A2B-01A8-40C2-B16C-403B19E7142D}"/>
                      </a:ext>
                    </a:extLst>
                  </p:cNvPr>
                  <p:cNvSpPr/>
                  <p:nvPr/>
                </p:nvSpPr>
                <p:spPr>
                  <a:xfrm>
                    <a:off x="2435831" y="3640436"/>
                    <a:ext cx="462337" cy="2322482"/>
                  </a:xfrm>
                  <a:prstGeom prst="rect">
                    <a:avLst/>
                  </a:prstGeom>
                  <a:gradFill flip="none" rotWithShape="1">
                    <a:gsLst>
                      <a:gs pos="0">
                        <a:schemeClr val="tx1">
                          <a:lumMod val="75000"/>
                          <a:lumOff val="25000"/>
                        </a:schemeClr>
                      </a:gs>
                      <a:gs pos="50000">
                        <a:schemeClr val="tx1">
                          <a:lumMod val="75000"/>
                          <a:lumOff val="25000"/>
                        </a:schemeClr>
                      </a:gs>
                      <a:gs pos="100000">
                        <a:schemeClr val="bg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7F6F7733-4AD5-4A25-AA7C-33EBA4675308}"/>
                      </a:ext>
                    </a:extLst>
                  </p:cNvPr>
                  <p:cNvSpPr/>
                  <p:nvPr/>
                </p:nvSpPr>
                <p:spPr>
                  <a:xfrm>
                    <a:off x="2434871" y="5841201"/>
                    <a:ext cx="462337" cy="243434"/>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1A70F90A-A1FA-47E5-B3BF-D7ADA7294BC4}"/>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Rectangle 40">
                  <a:extLst>
                    <a:ext uri="{FF2B5EF4-FFF2-40B4-BE49-F238E27FC236}">
                      <a16:creationId xmlns:a16="http://schemas.microsoft.com/office/drawing/2014/main" id="{0262F95C-A969-4E86-9964-C80FF7DD7CEB}"/>
                    </a:ext>
                  </a:extLst>
                </p:cNvPr>
                <p:cNvSpPr/>
                <p:nvPr/>
              </p:nvSpPr>
              <p:spPr>
                <a:xfrm>
                  <a:off x="2502700" y="3501124"/>
                  <a:ext cx="327638" cy="139312"/>
                </a:xfrm>
                <a:prstGeom prst="rect">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34D8C898-7E17-4102-8044-F2FB358248DC}"/>
                    </a:ext>
                  </a:extLst>
                </p:cNvPr>
                <p:cNvSpPr>
                  <a:spLocks noChangeAspect="1"/>
                </p:cNvSpPr>
                <p:nvPr/>
              </p:nvSpPr>
              <p:spPr>
                <a:xfrm>
                  <a:off x="2502699" y="3548245"/>
                  <a:ext cx="327640" cy="172512"/>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D44D48D6-C267-4D5B-BF8A-EFC5D101AAC0}"/>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C533DBFD-DC12-4E86-B082-7794541FA4F6}"/>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7" name="Parallelogram 56">
                <a:extLst>
                  <a:ext uri="{FF2B5EF4-FFF2-40B4-BE49-F238E27FC236}">
                    <a16:creationId xmlns:a16="http://schemas.microsoft.com/office/drawing/2014/main" id="{12C9605F-3299-413C-935C-500A17B44249}"/>
                  </a:ext>
                </a:extLst>
              </p:cNvPr>
              <p:cNvSpPr/>
              <p:nvPr/>
            </p:nvSpPr>
            <p:spPr>
              <a:xfrm rot="20505170" flipV="1">
                <a:off x="5454123" y="4363590"/>
                <a:ext cx="1808173" cy="568711"/>
              </a:xfrm>
              <a:prstGeom prst="parallelogram">
                <a:avLst>
                  <a:gd name="adj" fmla="val 123448"/>
                </a:avLst>
              </a:prstGeom>
              <a:solidFill>
                <a:schemeClr val="accent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E5959A52-7744-4FBC-B43F-10998310C98B}"/>
                  </a:ext>
                </a:extLst>
              </p:cNvPr>
              <p:cNvGrpSpPr/>
              <p:nvPr/>
            </p:nvGrpSpPr>
            <p:grpSpPr>
              <a:xfrm>
                <a:off x="6189351" y="1497498"/>
                <a:ext cx="253102" cy="1107542"/>
                <a:chOff x="2578890" y="2222863"/>
                <a:chExt cx="218810" cy="957484"/>
              </a:xfrm>
            </p:grpSpPr>
            <p:sp>
              <p:nvSpPr>
                <p:cNvPr id="33" name="Oval 32">
                  <a:extLst>
                    <a:ext uri="{FF2B5EF4-FFF2-40B4-BE49-F238E27FC236}">
                      <a16:creationId xmlns:a16="http://schemas.microsoft.com/office/drawing/2014/main" id="{AD946C4E-CC71-4BF2-979D-F405A65944E4}"/>
                    </a:ext>
                  </a:extLst>
                </p:cNvPr>
                <p:cNvSpPr>
                  <a:spLocks noChangeAspect="1"/>
                </p:cNvSpPr>
                <p:nvPr/>
              </p:nvSpPr>
              <p:spPr>
                <a:xfrm>
                  <a:off x="2623957" y="3112592"/>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88FCC6B-26BA-4D31-B7CA-1FE2925EB7E3}"/>
                    </a:ext>
                  </a:extLst>
                </p:cNvPr>
                <p:cNvSpPr/>
                <p:nvPr/>
              </p:nvSpPr>
              <p:spPr>
                <a:xfrm>
                  <a:off x="2623957" y="2318873"/>
                  <a:ext cx="128677" cy="823701"/>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616BCD7F-1ED1-467D-B833-B8BC189021A6}"/>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B9A0B690-71BC-4A78-A0C7-22FC8A641FB2}"/>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4B06B8D7-29FD-4DE9-A2AC-976A262E05FF}"/>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1" name="Rectangle 60">
                <a:extLst>
                  <a:ext uri="{FF2B5EF4-FFF2-40B4-BE49-F238E27FC236}">
                    <a16:creationId xmlns:a16="http://schemas.microsoft.com/office/drawing/2014/main" id="{6EA4ABB1-B9BA-4982-A08F-76C6B2337F26}"/>
                  </a:ext>
                </a:extLst>
              </p:cNvPr>
              <p:cNvSpPr/>
              <p:nvPr/>
            </p:nvSpPr>
            <p:spPr>
              <a:xfrm>
                <a:off x="6017820" y="3053857"/>
                <a:ext cx="594927" cy="1590128"/>
              </a:xfrm>
              <a:prstGeom prst="rect">
                <a:avLst/>
              </a:prstGeom>
              <a:gradFill flip="none" rotWithShape="1">
                <a:gsLst>
                  <a:gs pos="0">
                    <a:schemeClr val="tx1">
                      <a:lumMod val="75000"/>
                      <a:lumOff val="25000"/>
                    </a:schemeClr>
                  </a:gs>
                  <a:gs pos="50000">
                    <a:schemeClr val="tx1">
                      <a:lumMod val="75000"/>
                      <a:lumOff val="25000"/>
                    </a:schemeClr>
                  </a:gs>
                  <a:gs pos="100000">
                    <a:schemeClr val="bg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790C6C83-8042-42C2-9701-826B82860279}"/>
                  </a:ext>
                </a:extLst>
              </p:cNvPr>
              <p:cNvSpPr/>
              <p:nvPr/>
            </p:nvSpPr>
            <p:spPr>
              <a:xfrm>
                <a:off x="6016584" y="4481768"/>
                <a:ext cx="594927" cy="313247"/>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Parallelogram 59">
                <a:extLst>
                  <a:ext uri="{FF2B5EF4-FFF2-40B4-BE49-F238E27FC236}">
                    <a16:creationId xmlns:a16="http://schemas.microsoft.com/office/drawing/2014/main" id="{CCA5DB87-7CC4-4251-8B8F-F59EA5DA8981}"/>
                  </a:ext>
                </a:extLst>
              </p:cNvPr>
              <p:cNvSpPr/>
              <p:nvPr/>
            </p:nvSpPr>
            <p:spPr>
              <a:xfrm rot="962229" flipV="1">
                <a:off x="6116744" y="3156435"/>
                <a:ext cx="1088626" cy="2674453"/>
              </a:xfrm>
              <a:prstGeom prst="parallelogram">
                <a:avLst>
                  <a:gd name="adj" fmla="val 71437"/>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68" name="Straight Connector 67">
              <a:extLst>
                <a:ext uri="{FF2B5EF4-FFF2-40B4-BE49-F238E27FC236}">
                  <a16:creationId xmlns:a16="http://schemas.microsoft.com/office/drawing/2014/main" id="{1A3151F5-CFA0-4206-B8C4-248977F6991E}"/>
                </a:ext>
              </a:extLst>
            </p:cNvPr>
            <p:cNvCxnSpPr>
              <a:cxnSpLocks/>
            </p:cNvCxnSpPr>
            <p:nvPr/>
          </p:nvCxnSpPr>
          <p:spPr>
            <a:xfrm flipH="1">
              <a:off x="3438009" y="5834130"/>
              <a:ext cx="915051" cy="855974"/>
            </a:xfrm>
            <a:prstGeom prst="line">
              <a:avLst/>
            </a:prstGeom>
            <a:ln w="28575">
              <a:solidFill>
                <a:schemeClr val="accent1">
                  <a:lumMod val="50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71614F9-598D-435E-94EE-6C2A77E91810}"/>
                </a:ext>
              </a:extLst>
            </p:cNvPr>
            <p:cNvCxnSpPr>
              <a:cxnSpLocks/>
            </p:cNvCxnSpPr>
            <p:nvPr/>
          </p:nvCxnSpPr>
          <p:spPr>
            <a:xfrm flipH="1" flipV="1">
              <a:off x="3438009" y="3554881"/>
              <a:ext cx="375577" cy="2080724"/>
            </a:xfrm>
            <a:prstGeom prst="line">
              <a:avLst/>
            </a:prstGeom>
            <a:ln w="28575">
              <a:solidFill>
                <a:schemeClr val="accent1">
                  <a:lumMod val="50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DB311D2-295C-42F7-A4AD-47EB7FA35385}"/>
                </a:ext>
              </a:extLst>
            </p:cNvPr>
            <p:cNvCxnSpPr>
              <a:cxnSpLocks/>
            </p:cNvCxnSpPr>
            <p:nvPr/>
          </p:nvCxnSpPr>
          <p:spPr>
            <a:xfrm flipH="1">
              <a:off x="4707228" y="3542670"/>
              <a:ext cx="456260" cy="1100164"/>
            </a:xfrm>
            <a:prstGeom prst="line">
              <a:avLst/>
            </a:prstGeom>
            <a:ln w="28575">
              <a:solidFill>
                <a:srgbClr val="C00000">
                  <a:alpha val="60000"/>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2D819AC-7771-4CC3-B8B0-846DBB8C5151}"/>
                </a:ext>
              </a:extLst>
            </p:cNvPr>
            <p:cNvCxnSpPr>
              <a:cxnSpLocks/>
            </p:cNvCxnSpPr>
            <p:nvPr/>
          </p:nvCxnSpPr>
          <p:spPr>
            <a:xfrm flipH="1" flipV="1">
              <a:off x="4713669" y="6452316"/>
              <a:ext cx="449819" cy="217252"/>
            </a:xfrm>
            <a:prstGeom prst="line">
              <a:avLst/>
            </a:prstGeom>
            <a:ln w="28575">
              <a:solidFill>
                <a:srgbClr val="C00000">
                  <a:alpha val="60000"/>
                </a:srgbClr>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5978439A-4D5F-4580-AA9D-4292A8F237FE}"/>
                </a:ext>
              </a:extLst>
            </p:cNvPr>
            <p:cNvGrpSpPr/>
            <p:nvPr/>
          </p:nvGrpSpPr>
          <p:grpSpPr>
            <a:xfrm>
              <a:off x="5163488" y="3545496"/>
              <a:ext cx="2940109" cy="3127407"/>
              <a:chOff x="5672597" y="3524246"/>
              <a:chExt cx="2940109" cy="3127407"/>
            </a:xfrm>
          </p:grpSpPr>
          <p:pic>
            <p:nvPicPr>
              <p:cNvPr id="23" name="Picture 22">
                <a:extLst>
                  <a:ext uri="{FF2B5EF4-FFF2-40B4-BE49-F238E27FC236}">
                    <a16:creationId xmlns:a16="http://schemas.microsoft.com/office/drawing/2014/main" id="{32396E33-2F3C-41AE-A38C-9074A816E112}"/>
                  </a:ext>
                </a:extLst>
              </p:cNvPr>
              <p:cNvPicPr>
                <a:picLocks noChangeAspect="1"/>
              </p:cNvPicPr>
              <p:nvPr/>
            </p:nvPicPr>
            <p:blipFill rotWithShape="1">
              <a:blip r:embed="rId4"/>
              <a:srcRect l="10754" t="8328" r="36539" b="18839"/>
              <a:stretch/>
            </p:blipFill>
            <p:spPr>
              <a:xfrm>
                <a:off x="5694511" y="3578886"/>
                <a:ext cx="2899268" cy="3004793"/>
              </a:xfrm>
              <a:prstGeom prst="rect">
                <a:avLst/>
              </a:prstGeom>
            </p:spPr>
          </p:pic>
          <p:sp>
            <p:nvSpPr>
              <p:cNvPr id="75" name="Rectangle 74">
                <a:extLst>
                  <a:ext uri="{FF2B5EF4-FFF2-40B4-BE49-F238E27FC236}">
                    <a16:creationId xmlns:a16="http://schemas.microsoft.com/office/drawing/2014/main" id="{1C4EA34E-AAEC-42C8-BD5F-243C7EBD3C26}"/>
                  </a:ext>
                </a:extLst>
              </p:cNvPr>
              <p:cNvSpPr/>
              <p:nvPr/>
            </p:nvSpPr>
            <p:spPr>
              <a:xfrm>
                <a:off x="5672597" y="3524246"/>
                <a:ext cx="2940109" cy="31274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20AFE40F-EEA7-4E79-96B3-46A95DB1C15A}"/>
                  </a:ext>
                </a:extLst>
              </p:cNvPr>
              <p:cNvSpPr txBox="1"/>
              <p:nvPr/>
            </p:nvSpPr>
            <p:spPr>
              <a:xfrm>
                <a:off x="7504555" y="3956072"/>
                <a:ext cx="605813"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Sample</a:t>
                </a:r>
              </a:p>
            </p:txBody>
          </p:sp>
          <p:sp>
            <p:nvSpPr>
              <p:cNvPr id="95" name="TextBox 94">
                <a:extLst>
                  <a:ext uri="{FF2B5EF4-FFF2-40B4-BE49-F238E27FC236}">
                    <a16:creationId xmlns:a16="http://schemas.microsoft.com/office/drawing/2014/main" id="{3AEDB889-64E7-4F7E-858F-7D6DE89BF5A6}"/>
                  </a:ext>
                </a:extLst>
              </p:cNvPr>
              <p:cNvSpPr txBox="1"/>
              <p:nvPr/>
            </p:nvSpPr>
            <p:spPr>
              <a:xfrm rot="16200000">
                <a:off x="8083165" y="5597173"/>
                <a:ext cx="6716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Crucible</a:t>
                </a:r>
              </a:p>
            </p:txBody>
          </p:sp>
          <p:sp>
            <p:nvSpPr>
              <p:cNvPr id="96" name="TextBox 95">
                <a:extLst>
                  <a:ext uri="{FF2B5EF4-FFF2-40B4-BE49-F238E27FC236}">
                    <a16:creationId xmlns:a16="http://schemas.microsoft.com/office/drawing/2014/main" id="{565EFDAF-D549-41C2-BD59-A472648BAE98}"/>
                  </a:ext>
                </a:extLst>
              </p:cNvPr>
              <p:cNvSpPr txBox="1"/>
              <p:nvPr/>
            </p:nvSpPr>
            <p:spPr>
              <a:xfrm>
                <a:off x="6822839" y="4805407"/>
                <a:ext cx="6716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Sheath</a:t>
                </a:r>
              </a:p>
            </p:txBody>
          </p:sp>
          <p:sp>
            <p:nvSpPr>
              <p:cNvPr id="97" name="TextBox 96">
                <a:extLst>
                  <a:ext uri="{FF2B5EF4-FFF2-40B4-BE49-F238E27FC236}">
                    <a16:creationId xmlns:a16="http://schemas.microsoft.com/office/drawing/2014/main" id="{77805A2D-A64A-40CF-9183-13BCDAF81A5B}"/>
                  </a:ext>
                </a:extLst>
              </p:cNvPr>
              <p:cNvSpPr txBox="1"/>
              <p:nvPr/>
            </p:nvSpPr>
            <p:spPr>
              <a:xfrm rot="16200000">
                <a:off x="6236925" y="5340875"/>
                <a:ext cx="77041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Insulation</a:t>
                </a:r>
              </a:p>
            </p:txBody>
          </p:sp>
          <p:sp>
            <p:nvSpPr>
              <p:cNvPr id="98" name="TextBox 97">
                <a:extLst>
                  <a:ext uri="{FF2B5EF4-FFF2-40B4-BE49-F238E27FC236}">
                    <a16:creationId xmlns:a16="http://schemas.microsoft.com/office/drawing/2014/main" id="{7B338EAD-B499-4149-8E77-65094173476B}"/>
                  </a:ext>
                </a:extLst>
              </p:cNvPr>
              <p:cNvSpPr txBox="1"/>
              <p:nvPr/>
            </p:nvSpPr>
            <p:spPr>
              <a:xfrm rot="16200000">
                <a:off x="5784361" y="4558534"/>
                <a:ext cx="94164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Heating Wire</a:t>
                </a:r>
              </a:p>
            </p:txBody>
          </p:sp>
          <p:sp>
            <p:nvSpPr>
              <p:cNvPr id="99" name="TextBox 98">
                <a:extLst>
                  <a:ext uri="{FF2B5EF4-FFF2-40B4-BE49-F238E27FC236}">
                    <a16:creationId xmlns:a16="http://schemas.microsoft.com/office/drawing/2014/main" id="{FC50C06D-28F7-49BC-9CE0-69D04E7D0E28}"/>
                  </a:ext>
                </a:extLst>
              </p:cNvPr>
              <p:cNvSpPr txBox="1"/>
              <p:nvPr/>
            </p:nvSpPr>
            <p:spPr>
              <a:xfrm rot="16200000">
                <a:off x="5354805" y="4280275"/>
                <a:ext cx="10134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Thermocouple</a:t>
                </a:r>
              </a:p>
            </p:txBody>
          </p:sp>
        </p:grpSp>
        <p:grpSp>
          <p:nvGrpSpPr>
            <p:cNvPr id="122" name="Group 121">
              <a:extLst>
                <a:ext uri="{FF2B5EF4-FFF2-40B4-BE49-F238E27FC236}">
                  <a16:creationId xmlns:a16="http://schemas.microsoft.com/office/drawing/2014/main" id="{F4473B47-A511-4BA2-A544-57AC5DBAFA2A}"/>
                </a:ext>
              </a:extLst>
            </p:cNvPr>
            <p:cNvGrpSpPr/>
            <p:nvPr/>
          </p:nvGrpSpPr>
          <p:grpSpPr>
            <a:xfrm>
              <a:off x="633107" y="3554881"/>
              <a:ext cx="2803806" cy="3154679"/>
              <a:chOff x="264959" y="3429000"/>
              <a:chExt cx="2803806" cy="3154679"/>
            </a:xfrm>
          </p:grpSpPr>
          <p:pic>
            <p:nvPicPr>
              <p:cNvPr id="19" name="Picture 18">
                <a:extLst>
                  <a:ext uri="{FF2B5EF4-FFF2-40B4-BE49-F238E27FC236}">
                    <a16:creationId xmlns:a16="http://schemas.microsoft.com/office/drawing/2014/main" id="{0467F65E-2934-4185-9719-8BCB1607CE24}"/>
                  </a:ext>
                </a:extLst>
              </p:cNvPr>
              <p:cNvPicPr>
                <a:picLocks noChangeAspect="1"/>
              </p:cNvPicPr>
              <p:nvPr/>
            </p:nvPicPr>
            <p:blipFill rotWithShape="1">
              <a:blip r:embed="rId5"/>
              <a:srcRect l="11175" t="8328" r="36916" b="18839"/>
              <a:stretch/>
            </p:blipFill>
            <p:spPr>
              <a:xfrm>
                <a:off x="331678" y="3569484"/>
                <a:ext cx="2649584" cy="2788220"/>
              </a:xfrm>
              <a:prstGeom prst="rect">
                <a:avLst/>
              </a:prstGeom>
            </p:spPr>
          </p:pic>
          <p:sp>
            <p:nvSpPr>
              <p:cNvPr id="70" name="Rectangle 69">
                <a:extLst>
                  <a:ext uri="{FF2B5EF4-FFF2-40B4-BE49-F238E27FC236}">
                    <a16:creationId xmlns:a16="http://schemas.microsoft.com/office/drawing/2014/main" id="{287E1880-E948-4E5F-B548-F2A63F201DA0}"/>
                  </a:ext>
                </a:extLst>
              </p:cNvPr>
              <p:cNvSpPr/>
              <p:nvPr/>
            </p:nvSpPr>
            <p:spPr>
              <a:xfrm>
                <a:off x="300123" y="3429000"/>
                <a:ext cx="2768642" cy="315467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FB91D0F3-87F1-49F9-8D0D-9CE104240492}"/>
                  </a:ext>
                </a:extLst>
              </p:cNvPr>
              <p:cNvSpPr txBox="1"/>
              <p:nvPr/>
            </p:nvSpPr>
            <p:spPr>
              <a:xfrm>
                <a:off x="264959" y="3474050"/>
                <a:ext cx="10134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Thermocouple</a:t>
                </a:r>
              </a:p>
            </p:txBody>
          </p:sp>
          <p:sp>
            <p:nvSpPr>
              <p:cNvPr id="101" name="TextBox 100">
                <a:extLst>
                  <a:ext uri="{FF2B5EF4-FFF2-40B4-BE49-F238E27FC236}">
                    <a16:creationId xmlns:a16="http://schemas.microsoft.com/office/drawing/2014/main" id="{3B0BD22B-531E-4117-844A-4E4F0C67AA27}"/>
                  </a:ext>
                </a:extLst>
              </p:cNvPr>
              <p:cNvSpPr txBox="1"/>
              <p:nvPr/>
            </p:nvSpPr>
            <p:spPr>
              <a:xfrm>
                <a:off x="264959" y="6144636"/>
                <a:ext cx="10134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Heating Wires</a:t>
                </a:r>
              </a:p>
            </p:txBody>
          </p:sp>
          <p:sp>
            <p:nvSpPr>
              <p:cNvPr id="102" name="TextBox 101">
                <a:extLst>
                  <a:ext uri="{FF2B5EF4-FFF2-40B4-BE49-F238E27FC236}">
                    <a16:creationId xmlns:a16="http://schemas.microsoft.com/office/drawing/2014/main" id="{F738D134-6F3A-4B21-B767-55FB80DD57DA}"/>
                  </a:ext>
                </a:extLst>
              </p:cNvPr>
              <p:cNvSpPr txBox="1"/>
              <p:nvPr/>
            </p:nvSpPr>
            <p:spPr>
              <a:xfrm>
                <a:off x="2054460" y="3448081"/>
                <a:ext cx="77041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Insulation</a:t>
                </a:r>
              </a:p>
            </p:txBody>
          </p:sp>
          <p:sp>
            <p:nvSpPr>
              <p:cNvPr id="103" name="TextBox 102">
                <a:extLst>
                  <a:ext uri="{FF2B5EF4-FFF2-40B4-BE49-F238E27FC236}">
                    <a16:creationId xmlns:a16="http://schemas.microsoft.com/office/drawing/2014/main" id="{8C435196-8E25-4C93-A950-6175D02B5875}"/>
                  </a:ext>
                </a:extLst>
              </p:cNvPr>
              <p:cNvSpPr txBox="1"/>
              <p:nvPr/>
            </p:nvSpPr>
            <p:spPr>
              <a:xfrm>
                <a:off x="1769525" y="5392158"/>
                <a:ext cx="6716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Sheath</a:t>
                </a:r>
              </a:p>
            </p:txBody>
          </p:sp>
          <p:sp>
            <p:nvSpPr>
              <p:cNvPr id="104" name="TextBox 103">
                <a:extLst>
                  <a:ext uri="{FF2B5EF4-FFF2-40B4-BE49-F238E27FC236}">
                    <a16:creationId xmlns:a16="http://schemas.microsoft.com/office/drawing/2014/main" id="{C92D111F-A74D-4A19-A8E4-7C961329FBFD}"/>
                  </a:ext>
                </a:extLst>
              </p:cNvPr>
              <p:cNvSpPr txBox="1"/>
              <p:nvPr/>
            </p:nvSpPr>
            <p:spPr>
              <a:xfrm>
                <a:off x="1612889" y="5889281"/>
                <a:ext cx="605813"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Sample</a:t>
                </a:r>
              </a:p>
            </p:txBody>
          </p:sp>
          <p:sp>
            <p:nvSpPr>
              <p:cNvPr id="105" name="TextBox 104">
                <a:extLst>
                  <a:ext uri="{FF2B5EF4-FFF2-40B4-BE49-F238E27FC236}">
                    <a16:creationId xmlns:a16="http://schemas.microsoft.com/office/drawing/2014/main" id="{F02FD2AD-5EE0-4088-86AF-4F1D42E1DE58}"/>
                  </a:ext>
                </a:extLst>
              </p:cNvPr>
              <p:cNvSpPr txBox="1"/>
              <p:nvPr/>
            </p:nvSpPr>
            <p:spPr>
              <a:xfrm>
                <a:off x="2353374" y="6273243"/>
                <a:ext cx="6716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Crucible</a:t>
                </a:r>
              </a:p>
            </p:txBody>
          </p:sp>
          <p:cxnSp>
            <p:nvCxnSpPr>
              <p:cNvPr id="107" name="Straight Connector 106">
                <a:extLst>
                  <a:ext uri="{FF2B5EF4-FFF2-40B4-BE49-F238E27FC236}">
                    <a16:creationId xmlns:a16="http://schemas.microsoft.com/office/drawing/2014/main" id="{5D96878B-2E67-480D-87F7-522BA89ACD1E}"/>
                  </a:ext>
                </a:extLst>
              </p:cNvPr>
              <p:cNvCxnSpPr>
                <a:stCxn id="100" idx="2"/>
              </p:cNvCxnSpPr>
              <p:nvPr/>
            </p:nvCxnSpPr>
            <p:spPr>
              <a:xfrm>
                <a:off x="771678" y="3735660"/>
                <a:ext cx="884792" cy="12279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1CE5F60-8E0D-43A9-BC46-25F9236206CA}"/>
                  </a:ext>
                </a:extLst>
              </p:cNvPr>
              <p:cNvCxnSpPr>
                <a:cxnSpLocks/>
                <a:stCxn id="102" idx="2"/>
              </p:cNvCxnSpPr>
              <p:nvPr/>
            </p:nvCxnSpPr>
            <p:spPr>
              <a:xfrm flipH="1">
                <a:off x="1771021" y="3709691"/>
                <a:ext cx="668648" cy="9470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61ECFE6-26B7-4747-A80D-C208754BFDCF}"/>
                  </a:ext>
                </a:extLst>
              </p:cNvPr>
              <p:cNvCxnSpPr>
                <a:cxnSpLocks/>
                <a:endCxn id="101" idx="0"/>
              </p:cNvCxnSpPr>
              <p:nvPr/>
            </p:nvCxnSpPr>
            <p:spPr>
              <a:xfrm flipH="1">
                <a:off x="771678" y="4963594"/>
                <a:ext cx="1145034" cy="11810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476D4B8-4A5A-4E43-BC12-6FA896DCBEA7}"/>
                  </a:ext>
                </a:extLst>
              </p:cNvPr>
              <p:cNvCxnSpPr>
                <a:cxnSpLocks/>
                <a:endCxn id="101" idx="0"/>
              </p:cNvCxnSpPr>
              <p:nvPr/>
            </p:nvCxnSpPr>
            <p:spPr>
              <a:xfrm flipH="1">
                <a:off x="771678" y="4963594"/>
                <a:ext cx="664353" cy="11810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37" name="Picture 136">
            <a:extLst>
              <a:ext uri="{FF2B5EF4-FFF2-40B4-BE49-F238E27FC236}">
                <a16:creationId xmlns:a16="http://schemas.microsoft.com/office/drawing/2014/main" id="{BA8D2280-5A22-43D8-8F4B-F442770969FE}"/>
              </a:ext>
            </a:extLst>
          </p:cNvPr>
          <p:cNvPicPr>
            <a:picLocks noChangeAspect="1"/>
          </p:cNvPicPr>
          <p:nvPr/>
        </p:nvPicPr>
        <p:blipFill rotWithShape="1">
          <a:blip r:embed="rId6">
            <a:extLst>
              <a:ext uri="{28A0092B-C50C-407E-A947-70E740481C1C}">
                <a14:useLocalDpi xmlns:a14="http://schemas.microsoft.com/office/drawing/2010/main" val="0"/>
              </a:ext>
            </a:extLst>
          </a:blip>
          <a:srcRect l="4717" t="6417" r="7329"/>
          <a:stretch/>
        </p:blipFill>
        <p:spPr>
          <a:xfrm>
            <a:off x="7667277" y="192135"/>
            <a:ext cx="3276600" cy="2614744"/>
          </a:xfrm>
          <a:prstGeom prst="rect">
            <a:avLst/>
          </a:prstGeom>
        </p:spPr>
      </p:pic>
      <p:sp>
        <p:nvSpPr>
          <p:cNvPr id="156" name="TextBox 155">
            <a:extLst>
              <a:ext uri="{FF2B5EF4-FFF2-40B4-BE49-F238E27FC236}">
                <a16:creationId xmlns:a16="http://schemas.microsoft.com/office/drawing/2014/main" id="{500EBBA0-C2DF-40B4-B2BD-542D3B4949F0}"/>
              </a:ext>
            </a:extLst>
          </p:cNvPr>
          <p:cNvSpPr txBox="1"/>
          <p:nvPr/>
        </p:nvSpPr>
        <p:spPr>
          <a:xfrm>
            <a:off x="9056621" y="1748043"/>
            <a:ext cx="142873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Analytical model fitted for </a:t>
            </a:r>
            <a:r>
              <a:rPr kumimoji="0" lang="el-GR" sz="1100" b="0" i="0" u="none" strike="noStrike" kern="1200" cap="none" spc="0" normalizeH="0" baseline="0" noProof="0" dirty="0">
                <a:ln>
                  <a:noFill/>
                </a:ln>
                <a:solidFill>
                  <a:prstClr val="black"/>
                </a:solidFill>
                <a:effectLst/>
                <a:uLnTx/>
                <a:uFillTx/>
                <a:latin typeface="Calibri" panose="020F0502020204030204"/>
                <a:ea typeface="+mn-ea"/>
                <a:cs typeface="+mn-cs"/>
              </a:rPr>
              <a:t>λ</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7" name="Straight Connector 156">
            <a:extLst>
              <a:ext uri="{FF2B5EF4-FFF2-40B4-BE49-F238E27FC236}">
                <a16:creationId xmlns:a16="http://schemas.microsoft.com/office/drawing/2014/main" id="{CBFAEA0E-44DB-4607-9B14-F3F5AA7FEAC8}"/>
              </a:ext>
            </a:extLst>
          </p:cNvPr>
          <p:cNvCxnSpPr>
            <a:cxnSpLocks/>
          </p:cNvCxnSpPr>
          <p:nvPr/>
        </p:nvCxnSpPr>
        <p:spPr>
          <a:xfrm>
            <a:off x="9296336" y="1393928"/>
            <a:ext cx="105135" cy="3541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376D8B8-DDB0-4F7B-BDE6-AE4E68E31342}"/>
              </a:ext>
            </a:extLst>
          </p:cNvPr>
          <p:cNvSpPr txBox="1"/>
          <p:nvPr/>
        </p:nvSpPr>
        <p:spPr>
          <a:xfrm>
            <a:off x="8108789" y="606750"/>
            <a:ext cx="142873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Analytical model with predicted </a:t>
            </a:r>
            <a:r>
              <a:rPr kumimoji="0" lang="el-GR" sz="1100" b="0" i="0" u="none" strike="noStrike" kern="1200" cap="none" spc="0" normalizeH="0" baseline="0" noProof="0" dirty="0">
                <a:ln>
                  <a:noFill/>
                </a:ln>
                <a:solidFill>
                  <a:prstClr val="black"/>
                </a:solidFill>
                <a:effectLst/>
                <a:uLnTx/>
                <a:uFillTx/>
                <a:latin typeface="Calibri" panose="020F0502020204030204"/>
                <a:ea typeface="+mn-ea"/>
                <a:cs typeface="+mn-cs"/>
              </a:rPr>
              <a:t>λ</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5" name="Straight Connector 164">
            <a:extLst>
              <a:ext uri="{FF2B5EF4-FFF2-40B4-BE49-F238E27FC236}">
                <a16:creationId xmlns:a16="http://schemas.microsoft.com/office/drawing/2014/main" id="{27F18B3D-6A03-4DA8-887F-C4FB41E1CC68}"/>
              </a:ext>
            </a:extLst>
          </p:cNvPr>
          <p:cNvCxnSpPr>
            <a:cxnSpLocks/>
          </p:cNvCxnSpPr>
          <p:nvPr/>
        </p:nvCxnSpPr>
        <p:spPr>
          <a:xfrm>
            <a:off x="8975557" y="963041"/>
            <a:ext cx="81064" cy="18084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C3AE9A49-FB96-4292-9695-432E3DB8687F}"/>
              </a:ext>
            </a:extLst>
          </p:cNvPr>
          <p:cNvSpPr txBox="1"/>
          <p:nvPr/>
        </p:nvSpPr>
        <p:spPr>
          <a:xfrm>
            <a:off x="10943877" y="662959"/>
            <a:ext cx="1108641"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Argon experimental data, 27</a:t>
            </a:r>
            <a:r>
              <a:rPr kumimoji="0" lang="en-US" sz="1100" b="0" i="0" u="none" strike="noStrike" kern="1200" cap="none" spc="0" normalizeH="0" baseline="30000" noProof="0" dirty="0">
                <a:ln>
                  <a:noFill/>
                </a:ln>
                <a:solidFill>
                  <a:prstClr val="black"/>
                </a:solidFill>
                <a:effectLst/>
                <a:uLnTx/>
                <a:uFillTx/>
                <a:latin typeface="Calibri" panose="020F0502020204030204"/>
                <a:ea typeface="+mn-ea"/>
                <a:cs typeface="+mn-cs"/>
              </a:rPr>
              <a:t>o</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cxnSp>
        <p:nvCxnSpPr>
          <p:cNvPr id="171" name="Straight Connector 170">
            <a:extLst>
              <a:ext uri="{FF2B5EF4-FFF2-40B4-BE49-F238E27FC236}">
                <a16:creationId xmlns:a16="http://schemas.microsoft.com/office/drawing/2014/main" id="{7B72FF7C-F7CF-4557-8138-9CC04E49F369}"/>
              </a:ext>
            </a:extLst>
          </p:cNvPr>
          <p:cNvCxnSpPr>
            <a:cxnSpLocks/>
            <a:endCxn id="170" idx="1"/>
          </p:cNvCxnSpPr>
          <p:nvPr/>
        </p:nvCxnSpPr>
        <p:spPr>
          <a:xfrm>
            <a:off x="10263551" y="867487"/>
            <a:ext cx="680326" cy="955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78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5FC99C2-4D01-4052-9272-51E5EE485F1D}"/>
              </a:ext>
            </a:extLst>
          </p:cNvPr>
          <p:cNvCxnSpPr>
            <a:cxnSpLocks/>
          </p:cNvCxnSpPr>
          <p:nvPr/>
        </p:nvCxnSpPr>
        <p:spPr>
          <a:xfrm>
            <a:off x="7625653"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9A64DB9-40CE-4FA3-970E-C1DE9039C12E}"/>
              </a:ext>
            </a:extLst>
          </p:cNvPr>
          <p:cNvCxnSpPr>
            <a:cxnSpLocks/>
          </p:cNvCxnSpPr>
          <p:nvPr/>
        </p:nvCxnSpPr>
        <p:spPr>
          <a:xfrm>
            <a:off x="8238036"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562CECA-8E5F-4C05-BCA0-1C8363B881B2}"/>
              </a:ext>
            </a:extLst>
          </p:cNvPr>
          <p:cNvCxnSpPr>
            <a:cxnSpLocks/>
          </p:cNvCxnSpPr>
          <p:nvPr/>
        </p:nvCxnSpPr>
        <p:spPr>
          <a:xfrm>
            <a:off x="9254913"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D52DB5D-B701-4E49-8B28-EAF427FC474E}"/>
              </a:ext>
            </a:extLst>
          </p:cNvPr>
          <p:cNvCxnSpPr>
            <a:cxnSpLocks/>
          </p:cNvCxnSpPr>
          <p:nvPr/>
        </p:nvCxnSpPr>
        <p:spPr>
          <a:xfrm>
            <a:off x="6344438"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9C0FA87-4754-45EE-B2CA-C4AFE22F87F2}"/>
              </a:ext>
            </a:extLst>
          </p:cNvPr>
          <p:cNvCxnSpPr>
            <a:cxnSpLocks/>
          </p:cNvCxnSpPr>
          <p:nvPr/>
        </p:nvCxnSpPr>
        <p:spPr>
          <a:xfrm>
            <a:off x="5850307" y="2381249"/>
            <a:ext cx="0" cy="37642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7" name="Chart 26">
            <a:extLst>
              <a:ext uri="{FF2B5EF4-FFF2-40B4-BE49-F238E27FC236}">
                <a16:creationId xmlns:a16="http://schemas.microsoft.com/office/drawing/2014/main" id="{47B8C00D-0E15-43AA-A673-F817CA2000CB}"/>
              </a:ext>
            </a:extLst>
          </p:cNvPr>
          <p:cNvGraphicFramePr/>
          <p:nvPr>
            <p:extLst/>
          </p:nvPr>
        </p:nvGraphicFramePr>
        <p:xfrm>
          <a:off x="5459256" y="2255513"/>
          <a:ext cx="4639051" cy="447216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405F8FC9-EA89-41F9-947D-B4E2C1A2A196}"/>
              </a:ext>
            </a:extLst>
          </p:cNvPr>
          <p:cNvSpPr>
            <a:spLocks noGrp="1"/>
          </p:cNvSpPr>
          <p:nvPr>
            <p:ph type="title"/>
          </p:nvPr>
        </p:nvSpPr>
        <p:spPr>
          <a:xfrm>
            <a:off x="385414" y="153958"/>
            <a:ext cx="10969974" cy="823912"/>
          </a:xfrm>
        </p:spPr>
        <p:txBody>
          <a:bodyPr/>
          <a:lstStyle/>
          <a:p>
            <a:r>
              <a:rPr lang="en-US" dirty="0">
                <a:solidFill>
                  <a:schemeClr val="accent1">
                    <a:lumMod val="50000"/>
                  </a:schemeClr>
                </a:solidFill>
              </a:rPr>
              <a:t>Measurements</a:t>
            </a:r>
          </a:p>
        </p:txBody>
      </p:sp>
      <p:sp>
        <p:nvSpPr>
          <p:cNvPr id="7" name="Footer Placeholder 6">
            <a:extLst>
              <a:ext uri="{FF2B5EF4-FFF2-40B4-BE49-F238E27FC236}">
                <a16:creationId xmlns:a16="http://schemas.microsoft.com/office/drawing/2014/main" id="{56830184-6993-4E73-8254-0B9DAB44EB49}"/>
              </a:ext>
            </a:extLst>
          </p:cNvPr>
          <p:cNvSpPr>
            <a:spLocks noGrp="1"/>
          </p:cNvSpPr>
          <p:nvPr>
            <p:ph type="ftr" sz="quarter" idx="11"/>
          </p:nvPr>
        </p:nvSpPr>
        <p:spPr>
          <a:xfrm>
            <a:off x="3958213"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19E27E65-C6B6-49D7-BC22-86A30003017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67571A-F99D-4041-8CF7-9C3C88899E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90825014-D111-4701-81D5-53A8AD2B3D1B}"/>
              </a:ext>
            </a:extLst>
          </p:cNvPr>
          <p:cNvGrpSpPr/>
          <p:nvPr/>
        </p:nvGrpSpPr>
        <p:grpSpPr>
          <a:xfrm>
            <a:off x="161512" y="2171918"/>
            <a:ext cx="4872095" cy="4455942"/>
            <a:chOff x="6582061" y="830427"/>
            <a:chExt cx="4872095" cy="4455942"/>
          </a:xfrm>
        </p:grpSpPr>
        <p:pic>
          <p:nvPicPr>
            <p:cNvPr id="11" name="Picture 10">
              <a:extLst>
                <a:ext uri="{FF2B5EF4-FFF2-40B4-BE49-F238E27FC236}">
                  <a16:creationId xmlns:a16="http://schemas.microsoft.com/office/drawing/2014/main" id="{18810413-88AC-4D55-82DB-CA647C593439}"/>
                </a:ext>
              </a:extLst>
            </p:cNvPr>
            <p:cNvPicPr>
              <a:picLocks noChangeAspect="1"/>
            </p:cNvPicPr>
            <p:nvPr/>
          </p:nvPicPr>
          <p:blipFill rotWithShape="1">
            <a:blip r:embed="rId3"/>
            <a:srcRect l="2171" t="2615" r="1987" b="4684"/>
            <a:stretch/>
          </p:blipFill>
          <p:spPr>
            <a:xfrm>
              <a:off x="6582061" y="830427"/>
              <a:ext cx="4828715" cy="4455942"/>
            </a:xfrm>
            <a:prstGeom prst="rect">
              <a:avLst/>
            </a:prstGeom>
          </p:spPr>
        </p:pic>
        <p:sp>
          <p:nvSpPr>
            <p:cNvPr id="12" name="TextBox 11">
              <a:extLst>
                <a:ext uri="{FF2B5EF4-FFF2-40B4-BE49-F238E27FC236}">
                  <a16:creationId xmlns:a16="http://schemas.microsoft.com/office/drawing/2014/main" id="{6D1B7901-4E9C-403D-B99B-D6165DA4436D}"/>
                </a:ext>
              </a:extLst>
            </p:cNvPr>
            <p:cNvSpPr txBox="1"/>
            <p:nvPr/>
          </p:nvSpPr>
          <p:spPr>
            <a:xfrm>
              <a:off x="9328934" y="3901256"/>
              <a:ext cx="17556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Variable Gap Apparatus (VGA)</a:t>
              </a:r>
            </a:p>
          </p:txBody>
        </p:sp>
        <p:sp>
          <p:nvSpPr>
            <p:cNvPr id="14" name="TextBox 13">
              <a:extLst>
                <a:ext uri="{FF2B5EF4-FFF2-40B4-BE49-F238E27FC236}">
                  <a16:creationId xmlns:a16="http://schemas.microsoft.com/office/drawing/2014/main" id="{303C6EDC-57DC-4211-B001-782EDCDD746F}"/>
                </a:ext>
              </a:extLst>
            </p:cNvPr>
            <p:cNvSpPr txBox="1"/>
            <p:nvPr/>
          </p:nvSpPr>
          <p:spPr>
            <a:xfrm>
              <a:off x="9328934" y="4053656"/>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Concentric Cylinders (CC)</a:t>
              </a:r>
            </a:p>
          </p:txBody>
        </p:sp>
        <p:sp>
          <p:nvSpPr>
            <p:cNvPr id="15" name="TextBox 14">
              <a:extLst>
                <a:ext uri="{FF2B5EF4-FFF2-40B4-BE49-F238E27FC236}">
                  <a16:creationId xmlns:a16="http://schemas.microsoft.com/office/drawing/2014/main" id="{B24B1F3A-F595-4968-9B03-2F6377A417ED}"/>
                </a:ext>
              </a:extLst>
            </p:cNvPr>
            <p:cNvSpPr txBox="1"/>
            <p:nvPr/>
          </p:nvSpPr>
          <p:spPr>
            <a:xfrm>
              <a:off x="9328934" y="3748856"/>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Needle Probe (NP)</a:t>
              </a:r>
            </a:p>
          </p:txBody>
        </p:sp>
        <p:sp>
          <p:nvSpPr>
            <p:cNvPr id="16" name="TextBox 15">
              <a:extLst>
                <a:ext uri="{FF2B5EF4-FFF2-40B4-BE49-F238E27FC236}">
                  <a16:creationId xmlns:a16="http://schemas.microsoft.com/office/drawing/2014/main" id="{C6ADFA45-2B6C-43DD-85CA-06AF04A1F128}"/>
                </a:ext>
              </a:extLst>
            </p:cNvPr>
            <p:cNvSpPr txBox="1"/>
            <p:nvPr/>
          </p:nvSpPr>
          <p:spPr>
            <a:xfrm>
              <a:off x="9328934" y="4206056"/>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Concentric Cylinders (CC)</a:t>
              </a:r>
            </a:p>
          </p:txBody>
        </p:sp>
        <p:sp>
          <p:nvSpPr>
            <p:cNvPr id="17" name="TextBox 16">
              <a:extLst>
                <a:ext uri="{FF2B5EF4-FFF2-40B4-BE49-F238E27FC236}">
                  <a16:creationId xmlns:a16="http://schemas.microsoft.com/office/drawing/2014/main" id="{37306F1A-8C0A-496E-859F-0C80AF559C92}"/>
                </a:ext>
              </a:extLst>
            </p:cNvPr>
            <p:cNvSpPr txBox="1"/>
            <p:nvPr/>
          </p:nvSpPr>
          <p:spPr>
            <a:xfrm>
              <a:off x="9328934" y="4358456"/>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Calibri" panose="020F0502020204030204"/>
                  <a:ea typeface="+mn-ea"/>
                  <a:cs typeface="+mn-cs"/>
                </a:rPr>
                <a:t>Laser Flash Analysis (LFA)</a:t>
              </a:r>
            </a:p>
          </p:txBody>
        </p:sp>
        <p:sp>
          <p:nvSpPr>
            <p:cNvPr id="18" name="TextBox 17">
              <a:extLst>
                <a:ext uri="{FF2B5EF4-FFF2-40B4-BE49-F238E27FC236}">
                  <a16:creationId xmlns:a16="http://schemas.microsoft.com/office/drawing/2014/main" id="{1193804A-3EEF-4991-8AB6-E79919E7E671}"/>
                </a:ext>
              </a:extLst>
            </p:cNvPr>
            <p:cNvSpPr txBox="1"/>
            <p:nvPr/>
          </p:nvSpPr>
          <p:spPr>
            <a:xfrm>
              <a:off x="9328934" y="4517612"/>
              <a:ext cx="15513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Calibri" panose="020F0502020204030204"/>
                  <a:ea typeface="+mn-ea"/>
                  <a:cs typeface="+mn-cs"/>
                </a:rPr>
                <a:t>Laser Flash Analysis (LFA)</a:t>
              </a:r>
            </a:p>
          </p:txBody>
        </p:sp>
        <p:sp>
          <p:nvSpPr>
            <p:cNvPr id="19" name="TextBox 18">
              <a:extLst>
                <a:ext uri="{FF2B5EF4-FFF2-40B4-BE49-F238E27FC236}">
                  <a16:creationId xmlns:a16="http://schemas.microsoft.com/office/drawing/2014/main" id="{0987133A-A823-47B6-9478-B250447F372A}"/>
                </a:ext>
              </a:extLst>
            </p:cNvPr>
            <p:cNvSpPr txBox="1"/>
            <p:nvPr/>
          </p:nvSpPr>
          <p:spPr>
            <a:xfrm>
              <a:off x="9328933" y="4670012"/>
              <a:ext cx="212522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Transient Grating Spectroscopy (TGS)</a:t>
              </a:r>
            </a:p>
          </p:txBody>
        </p:sp>
      </p:grpSp>
      <p:sp>
        <p:nvSpPr>
          <p:cNvPr id="35" name="TextBox 34">
            <a:extLst>
              <a:ext uri="{FF2B5EF4-FFF2-40B4-BE49-F238E27FC236}">
                <a16:creationId xmlns:a16="http://schemas.microsoft.com/office/drawing/2014/main" id="{EDC20AD2-1E0D-4F0D-B1A2-88D119F0C14C}"/>
              </a:ext>
            </a:extLst>
          </p:cNvPr>
          <p:cNvSpPr txBox="1"/>
          <p:nvPr/>
        </p:nvSpPr>
        <p:spPr>
          <a:xfrm>
            <a:off x="5087245" y="2777921"/>
            <a:ext cx="369332" cy="2989269"/>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A5A5A5">
                    <a:lumMod val="50000"/>
                  </a:srgbClr>
                </a:solidFill>
                <a:effectLst/>
                <a:uLnTx/>
                <a:uFillTx/>
                <a:latin typeface="Calibri" panose="020F0502020204030204"/>
                <a:ea typeface="+mn-ea"/>
                <a:cs typeface="+mn-cs"/>
              </a:rPr>
              <a:t>FLiNaK</a:t>
            </a: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 Measurement Temperature Range (K)</a:t>
            </a:r>
          </a:p>
        </p:txBody>
      </p:sp>
      <p:sp>
        <p:nvSpPr>
          <p:cNvPr id="41" name="Text Placeholder 2">
            <a:extLst>
              <a:ext uri="{FF2B5EF4-FFF2-40B4-BE49-F238E27FC236}">
                <a16:creationId xmlns:a16="http://schemas.microsoft.com/office/drawing/2014/main" id="{D328FD25-3021-449B-9C6F-ED21F0D63424}"/>
              </a:ext>
            </a:extLst>
          </p:cNvPr>
          <p:cNvSpPr>
            <a:spLocks noGrp="1"/>
          </p:cNvSpPr>
          <p:nvPr>
            <p:ph type="body" idx="1"/>
          </p:nvPr>
        </p:nvSpPr>
        <p:spPr>
          <a:xfrm>
            <a:off x="484604" y="879843"/>
            <a:ext cx="3473610" cy="566190"/>
          </a:xfrm>
        </p:spPr>
        <p:txBody>
          <a:bodyPr/>
          <a:lstStyle/>
          <a:p>
            <a:r>
              <a:rPr lang="en-US" sz="2800" b="0" dirty="0" err="1"/>
              <a:t>FLiNaK</a:t>
            </a:r>
            <a:r>
              <a:rPr lang="en-US" sz="2800" b="0" dirty="0"/>
              <a:t> Comparison</a:t>
            </a:r>
            <a:endParaRPr lang="en-US" b="0" dirty="0"/>
          </a:p>
        </p:txBody>
      </p:sp>
      <p:sp>
        <p:nvSpPr>
          <p:cNvPr id="42" name="Content Placeholder 3">
            <a:extLst>
              <a:ext uri="{FF2B5EF4-FFF2-40B4-BE49-F238E27FC236}">
                <a16:creationId xmlns:a16="http://schemas.microsoft.com/office/drawing/2014/main" id="{7E35B09C-4C69-4362-B990-DDB619CC3B1C}"/>
              </a:ext>
            </a:extLst>
          </p:cNvPr>
          <p:cNvSpPr>
            <a:spLocks noGrp="1"/>
          </p:cNvSpPr>
          <p:nvPr>
            <p:ph sz="half" idx="2"/>
          </p:nvPr>
        </p:nvSpPr>
        <p:spPr>
          <a:xfrm>
            <a:off x="4340888" y="400027"/>
            <a:ext cx="7254910" cy="1458709"/>
          </a:xfrm>
        </p:spPr>
        <p:txBody>
          <a:bodyPr>
            <a:normAutofit/>
          </a:bodyPr>
          <a:lstStyle/>
          <a:p>
            <a:r>
              <a:rPr lang="en-US" sz="1800" dirty="0"/>
              <a:t>Due to the minimal required sample size, fast measurement times, and repeatability of apparatus, the needle probe can support collection of </a:t>
            </a:r>
            <a:r>
              <a:rPr lang="en-US" sz="1800" b="1" dirty="0"/>
              <a:t>multiple salt compositions </a:t>
            </a:r>
            <a:r>
              <a:rPr lang="en-US" sz="1800" dirty="0"/>
              <a:t>to capture </a:t>
            </a:r>
            <a:r>
              <a:rPr lang="en-US" sz="1800" b="1" dirty="0"/>
              <a:t>temperature dependency</a:t>
            </a:r>
          </a:p>
          <a:p>
            <a:r>
              <a:rPr lang="en-US" sz="1800" dirty="0"/>
              <a:t>Measurements can be validated with methods capable of higher temperatures (variable gap apparatus) or higher accuracy</a:t>
            </a:r>
          </a:p>
        </p:txBody>
      </p:sp>
      <p:sp>
        <p:nvSpPr>
          <p:cNvPr id="43" name="TextBox 42">
            <a:extLst>
              <a:ext uri="{FF2B5EF4-FFF2-40B4-BE49-F238E27FC236}">
                <a16:creationId xmlns:a16="http://schemas.microsoft.com/office/drawing/2014/main" id="{732DD29D-2336-4520-99F0-1A85898BF647}"/>
              </a:ext>
            </a:extLst>
          </p:cNvPr>
          <p:cNvSpPr txBox="1"/>
          <p:nvPr/>
        </p:nvSpPr>
        <p:spPr>
          <a:xfrm>
            <a:off x="8227478" y="4261389"/>
            <a:ext cx="4940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NP</a:t>
            </a:r>
          </a:p>
        </p:txBody>
      </p:sp>
      <p:sp>
        <p:nvSpPr>
          <p:cNvPr id="44" name="TextBox 43">
            <a:extLst>
              <a:ext uri="{FF2B5EF4-FFF2-40B4-BE49-F238E27FC236}">
                <a16:creationId xmlns:a16="http://schemas.microsoft.com/office/drawing/2014/main" id="{59F8B78C-6D43-4BDC-8C74-DCF3DE620368}"/>
              </a:ext>
            </a:extLst>
          </p:cNvPr>
          <p:cNvSpPr txBox="1"/>
          <p:nvPr/>
        </p:nvSpPr>
        <p:spPr>
          <a:xfrm>
            <a:off x="9033244" y="5203310"/>
            <a:ext cx="5007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LFA</a:t>
            </a:r>
          </a:p>
        </p:txBody>
      </p:sp>
      <p:sp>
        <p:nvSpPr>
          <p:cNvPr id="45" name="TextBox 44">
            <a:extLst>
              <a:ext uri="{FF2B5EF4-FFF2-40B4-BE49-F238E27FC236}">
                <a16:creationId xmlns:a16="http://schemas.microsoft.com/office/drawing/2014/main" id="{7C3DE024-BD36-436D-ACF0-E8850EB8E7F7}"/>
              </a:ext>
            </a:extLst>
          </p:cNvPr>
          <p:cNvSpPr txBox="1"/>
          <p:nvPr/>
        </p:nvSpPr>
        <p:spPr>
          <a:xfrm>
            <a:off x="9033244" y="5699947"/>
            <a:ext cx="5481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TGS</a:t>
            </a:r>
          </a:p>
        </p:txBody>
      </p:sp>
      <p:sp>
        <p:nvSpPr>
          <p:cNvPr id="46" name="TextBox 45">
            <a:extLst>
              <a:ext uri="{FF2B5EF4-FFF2-40B4-BE49-F238E27FC236}">
                <a16:creationId xmlns:a16="http://schemas.microsoft.com/office/drawing/2014/main" id="{E247135E-F495-4788-BFCA-450E717490C6}"/>
              </a:ext>
            </a:extLst>
          </p:cNvPr>
          <p:cNvSpPr txBox="1"/>
          <p:nvPr/>
        </p:nvSpPr>
        <p:spPr>
          <a:xfrm>
            <a:off x="6109423" y="2933615"/>
            <a:ext cx="4940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VGA</a:t>
            </a:r>
          </a:p>
        </p:txBody>
      </p:sp>
      <p:sp>
        <p:nvSpPr>
          <p:cNvPr id="47" name="TextBox 46">
            <a:extLst>
              <a:ext uri="{FF2B5EF4-FFF2-40B4-BE49-F238E27FC236}">
                <a16:creationId xmlns:a16="http://schemas.microsoft.com/office/drawing/2014/main" id="{E60E9707-7054-4EE6-A4D9-5543A7B00CB8}"/>
              </a:ext>
            </a:extLst>
          </p:cNvPr>
          <p:cNvSpPr txBox="1"/>
          <p:nvPr/>
        </p:nvSpPr>
        <p:spPr>
          <a:xfrm>
            <a:off x="6162675" y="3708276"/>
            <a:ext cx="4940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CC</a:t>
            </a:r>
          </a:p>
        </p:txBody>
      </p:sp>
      <p:sp>
        <p:nvSpPr>
          <p:cNvPr id="48" name="Content Placeholder 3">
            <a:extLst>
              <a:ext uri="{FF2B5EF4-FFF2-40B4-BE49-F238E27FC236}">
                <a16:creationId xmlns:a16="http://schemas.microsoft.com/office/drawing/2014/main" id="{D14A1662-D836-49DD-ACCB-95581D695F8C}"/>
              </a:ext>
            </a:extLst>
          </p:cNvPr>
          <p:cNvSpPr txBox="1">
            <a:spLocks/>
          </p:cNvSpPr>
          <p:nvPr/>
        </p:nvSpPr>
        <p:spPr>
          <a:xfrm>
            <a:off x="9833558" y="2226507"/>
            <a:ext cx="2166273" cy="363259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considering inherent accuracy of method (i.e. CC suspected to be subject to radiation or convection losses) or setup times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Arbitrary, but illustrates relative contribution of NP throughput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Future NP development to increase temp range and accuracy</a:t>
            </a:r>
          </a:p>
        </p:txBody>
      </p:sp>
      <p:sp>
        <p:nvSpPr>
          <p:cNvPr id="49" name="TextBox 48">
            <a:extLst>
              <a:ext uri="{FF2B5EF4-FFF2-40B4-BE49-F238E27FC236}">
                <a16:creationId xmlns:a16="http://schemas.microsoft.com/office/drawing/2014/main" id="{3298C2EA-0D11-4BF1-8286-B27EC660B5EB}"/>
              </a:ext>
            </a:extLst>
          </p:cNvPr>
          <p:cNvSpPr txBox="1"/>
          <p:nvPr/>
        </p:nvSpPr>
        <p:spPr>
          <a:xfrm>
            <a:off x="6334231" y="4918093"/>
            <a:ext cx="1153283"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Size according to avg. standard deviation of data</a:t>
            </a:r>
          </a:p>
        </p:txBody>
      </p:sp>
      <p:cxnSp>
        <p:nvCxnSpPr>
          <p:cNvPr id="51" name="Straight Arrow Connector 50">
            <a:extLst>
              <a:ext uri="{FF2B5EF4-FFF2-40B4-BE49-F238E27FC236}">
                <a16:creationId xmlns:a16="http://schemas.microsoft.com/office/drawing/2014/main" id="{31E2738D-2814-4D8A-949D-0D6762800160}"/>
              </a:ext>
            </a:extLst>
          </p:cNvPr>
          <p:cNvCxnSpPr>
            <a:cxnSpLocks/>
          </p:cNvCxnSpPr>
          <p:nvPr/>
        </p:nvCxnSpPr>
        <p:spPr>
          <a:xfrm flipV="1">
            <a:off x="9606225" y="3138501"/>
            <a:ext cx="0" cy="25009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926D34-EBCB-48D3-B6F9-C7AD894FE7EF}"/>
              </a:ext>
            </a:extLst>
          </p:cNvPr>
          <p:cNvCxnSpPr>
            <a:cxnSpLocks/>
          </p:cNvCxnSpPr>
          <p:nvPr/>
        </p:nvCxnSpPr>
        <p:spPr>
          <a:xfrm rot="5400000" flipV="1">
            <a:off x="7839968" y="1274196"/>
            <a:ext cx="0" cy="25009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BE721F4-1F5D-47B1-AD38-3110F92F44C1}"/>
              </a:ext>
            </a:extLst>
          </p:cNvPr>
          <p:cNvSpPr txBox="1"/>
          <p:nvPr/>
        </p:nvSpPr>
        <p:spPr>
          <a:xfrm>
            <a:off x="8899579" y="6176460"/>
            <a:ext cx="710668"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seconds</a:t>
            </a:r>
          </a:p>
        </p:txBody>
      </p:sp>
      <p:sp>
        <p:nvSpPr>
          <p:cNvPr id="56" name="TextBox 55">
            <a:extLst>
              <a:ext uri="{FF2B5EF4-FFF2-40B4-BE49-F238E27FC236}">
                <a16:creationId xmlns:a16="http://schemas.microsoft.com/office/drawing/2014/main" id="{1B10E51B-780B-484E-8C74-2584B2ED09F8}"/>
              </a:ext>
            </a:extLst>
          </p:cNvPr>
          <p:cNvSpPr txBox="1"/>
          <p:nvPr/>
        </p:nvSpPr>
        <p:spPr>
          <a:xfrm>
            <a:off x="7923436" y="6170066"/>
            <a:ext cx="685126"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minutes</a:t>
            </a:r>
          </a:p>
        </p:txBody>
      </p:sp>
      <p:sp>
        <p:nvSpPr>
          <p:cNvPr id="57" name="TextBox 56">
            <a:extLst>
              <a:ext uri="{FF2B5EF4-FFF2-40B4-BE49-F238E27FC236}">
                <a16:creationId xmlns:a16="http://schemas.microsoft.com/office/drawing/2014/main" id="{644F5DDB-D2CF-44BC-960E-C210672C7EFB}"/>
              </a:ext>
            </a:extLst>
          </p:cNvPr>
          <p:cNvSpPr txBox="1"/>
          <p:nvPr/>
        </p:nvSpPr>
        <p:spPr>
          <a:xfrm>
            <a:off x="7315665" y="6171502"/>
            <a:ext cx="635567"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hours</a:t>
            </a:r>
          </a:p>
        </p:txBody>
      </p:sp>
      <p:sp>
        <p:nvSpPr>
          <p:cNvPr id="58" name="TextBox 57">
            <a:extLst>
              <a:ext uri="{FF2B5EF4-FFF2-40B4-BE49-F238E27FC236}">
                <a16:creationId xmlns:a16="http://schemas.microsoft.com/office/drawing/2014/main" id="{98F27CA5-5F79-4B50-82AF-6251D3C9D181}"/>
              </a:ext>
            </a:extLst>
          </p:cNvPr>
          <p:cNvSpPr txBox="1"/>
          <p:nvPr/>
        </p:nvSpPr>
        <p:spPr>
          <a:xfrm>
            <a:off x="6050483" y="6176461"/>
            <a:ext cx="635567"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days</a:t>
            </a:r>
          </a:p>
        </p:txBody>
      </p:sp>
      <p:sp>
        <p:nvSpPr>
          <p:cNvPr id="59" name="TextBox 58">
            <a:extLst>
              <a:ext uri="{FF2B5EF4-FFF2-40B4-BE49-F238E27FC236}">
                <a16:creationId xmlns:a16="http://schemas.microsoft.com/office/drawing/2014/main" id="{1988BB06-A5DB-4C08-B4B5-7A3FC1A7D125}"/>
              </a:ext>
            </a:extLst>
          </p:cNvPr>
          <p:cNvSpPr txBox="1"/>
          <p:nvPr/>
        </p:nvSpPr>
        <p:spPr>
          <a:xfrm>
            <a:off x="5552617" y="6176461"/>
            <a:ext cx="635567"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weeks</a:t>
            </a:r>
          </a:p>
        </p:txBody>
      </p:sp>
      <p:sp>
        <p:nvSpPr>
          <p:cNvPr id="66" name="TextBox 65">
            <a:extLst>
              <a:ext uri="{FF2B5EF4-FFF2-40B4-BE49-F238E27FC236}">
                <a16:creationId xmlns:a16="http://schemas.microsoft.com/office/drawing/2014/main" id="{9016A1C6-B754-4277-9E29-A3E4426BFF63}"/>
              </a:ext>
            </a:extLst>
          </p:cNvPr>
          <p:cNvSpPr txBox="1"/>
          <p:nvPr/>
        </p:nvSpPr>
        <p:spPr>
          <a:xfrm>
            <a:off x="9126697" y="2554887"/>
            <a:ext cx="7780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Ideal</a:t>
            </a:r>
            <a:endParaRPr kumimoji="0" lang="en-US" sz="11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09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C3B2440E-3077-6084-B1B5-25AEF6FD15D4}"/>
              </a:ext>
            </a:extLst>
          </p:cNvPr>
          <p:cNvSpPr txBox="1">
            <a:spLocks/>
          </p:cNvSpPr>
          <p:nvPr/>
        </p:nvSpPr>
        <p:spPr bwMode="auto">
          <a:xfrm>
            <a:off x="519974" y="1255852"/>
            <a:ext cx="5576026" cy="43462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8925" indent="-288925"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defRPr lang="en-US" sz="2800" kern="1200" dirty="0">
                <a:solidFill>
                  <a:schemeClr val="tx1"/>
                </a:solidFill>
                <a:latin typeface="+mj-lt"/>
                <a:ea typeface="+mn-ea"/>
                <a:cs typeface="+mn-cs"/>
              </a:defRPr>
            </a:lvl1pPr>
            <a:lvl2pPr marL="687388"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mn-lt"/>
                <a:ea typeface="+mn-ea"/>
                <a:cs typeface="Arial" panose="020B0604020202020204" pitchFamily="34" charset="0"/>
              </a:defRPr>
            </a:lvl2pPr>
            <a:lvl3pPr marL="1031875"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Lack of conclusive temperature dependence in experimental molten salt </a:t>
            </a:r>
            <a:r>
              <a:rPr kumimoji="0" lang="el-GR" sz="2000" b="0" i="0" u="none" strike="noStrike" kern="1200" cap="none" spc="0" normalizeH="0" baseline="0" noProof="0" dirty="0">
                <a:ln>
                  <a:noFill/>
                </a:ln>
                <a:solidFill>
                  <a:srgbClr val="000000"/>
                </a:solidFill>
                <a:effectLst/>
                <a:uLnTx/>
                <a:uFillTx/>
                <a:latin typeface="+mn-lt"/>
                <a:ea typeface="+mn-ea"/>
                <a:cs typeface="Arial" charset="0"/>
              </a:rPr>
              <a:t>λ</a:t>
            </a:r>
            <a:endParaRPr lang="en-US" sz="2000" dirty="0">
              <a:solidFill>
                <a:srgbClr val="000000"/>
              </a:solidFill>
              <a:latin typeface="+mn-lt"/>
              <a:cs typeface="Arial" charset="0"/>
            </a:endParaRPr>
          </a:p>
          <a:p>
            <a:r>
              <a:rPr lang="en-US" sz="2000" b="1" dirty="0">
                <a:latin typeface="+mn-lt"/>
              </a:rPr>
              <a:t>Fluoride salts particularly difficult </a:t>
            </a:r>
            <a:r>
              <a:rPr lang="en-US" sz="2000" dirty="0">
                <a:latin typeface="+mn-lt"/>
              </a:rPr>
              <a:t>to measure due to reactivity with SiO</a:t>
            </a:r>
            <a:r>
              <a:rPr lang="en-US" sz="2000" baseline="-25000" dirty="0">
                <a:latin typeface="+mn-lt"/>
              </a:rPr>
              <a:t>2</a:t>
            </a:r>
            <a:r>
              <a:rPr lang="en-US" sz="2000" dirty="0">
                <a:latin typeface="+mn-lt"/>
              </a:rPr>
              <a:t> (LFA, TGS, FRS methods)</a:t>
            </a:r>
          </a:p>
          <a:p>
            <a:r>
              <a:rPr lang="en-US" sz="2000" dirty="0">
                <a:latin typeface="+mn-lt"/>
              </a:rPr>
              <a:t>Variation attributed to unaccounted radiation/convection losses in measurement method</a:t>
            </a:r>
          </a:p>
          <a:p>
            <a:r>
              <a:rPr lang="en-US" sz="2000" dirty="0">
                <a:solidFill>
                  <a:srgbClr val="000000"/>
                </a:solidFill>
                <a:latin typeface="+mn-lt"/>
                <a:cs typeface="Arial" charset="0"/>
              </a:rPr>
              <a:t>Yet no conclusive liquid energy transfer description, but proposed</a:t>
            </a:r>
            <a:r>
              <a:rPr lang="en-US" sz="2000" dirty="0">
                <a:latin typeface="+mn-lt"/>
              </a:rPr>
              <a:t> theories </a:t>
            </a:r>
            <a:r>
              <a:rPr lang="en-US" sz="2000" b="1" dirty="0">
                <a:latin typeface="+mn-lt"/>
              </a:rPr>
              <a:t>suggest negative trend</a:t>
            </a:r>
          </a:p>
          <a:p>
            <a:r>
              <a:rPr lang="en-US" sz="2000" b="1" dirty="0">
                <a:latin typeface="+mn-lt"/>
              </a:rPr>
              <a:t>Need to develop theory for liquid thermal conductivity for molten salts to test predictions with measurements</a:t>
            </a:r>
            <a:endParaRPr lang="en-US" sz="1800" b="1" dirty="0"/>
          </a:p>
          <a:p>
            <a:endParaRPr lang="en-US" sz="2000" dirty="0">
              <a:latin typeface="+mn-lt"/>
            </a:endParaRPr>
          </a:p>
        </p:txBody>
      </p:sp>
      <p:pic>
        <p:nvPicPr>
          <p:cNvPr id="13" name="Picture 12" descr="Diagram&#10;&#10;Description automatically generated">
            <a:extLst>
              <a:ext uri="{FF2B5EF4-FFF2-40B4-BE49-F238E27FC236}">
                <a16:creationId xmlns:a16="http://schemas.microsoft.com/office/drawing/2014/main" id="{25CDF26F-38B7-DF0D-BEA1-8229FE627CB2}"/>
              </a:ext>
            </a:extLst>
          </p:cNvPr>
          <p:cNvPicPr>
            <a:picLocks noChangeAspect="1"/>
          </p:cNvPicPr>
          <p:nvPr/>
        </p:nvPicPr>
        <p:blipFill rotWithShape="1">
          <a:blip r:embed="rId3">
            <a:extLst>
              <a:ext uri="{28A0092B-C50C-407E-A947-70E740481C1C}">
                <a14:useLocalDpi xmlns:a14="http://schemas.microsoft.com/office/drawing/2010/main" val="0"/>
              </a:ext>
            </a:extLst>
          </a:blip>
          <a:srcRect l="3716" t="6976" r="1437" b="5698"/>
          <a:stretch/>
        </p:blipFill>
        <p:spPr>
          <a:xfrm>
            <a:off x="6311348" y="1378312"/>
            <a:ext cx="5762028" cy="4346295"/>
          </a:xfrm>
          <a:prstGeom prst="rect">
            <a:avLst/>
          </a:prstGeom>
        </p:spPr>
      </p:pic>
      <p:sp>
        <p:nvSpPr>
          <p:cNvPr id="6" name="Title 1">
            <a:extLst>
              <a:ext uri="{FF2B5EF4-FFF2-40B4-BE49-F238E27FC236}">
                <a16:creationId xmlns:a16="http://schemas.microsoft.com/office/drawing/2014/main" id="{DB93B702-7C50-F2E4-93A0-8C379D1719CA}"/>
              </a:ext>
            </a:extLst>
          </p:cNvPr>
          <p:cNvSpPr>
            <a:spLocks noGrp="1"/>
          </p:cNvSpPr>
          <p:nvPr>
            <p:ph type="title"/>
          </p:nvPr>
        </p:nvSpPr>
        <p:spPr>
          <a:xfrm>
            <a:off x="365760" y="274319"/>
            <a:ext cx="6363256" cy="859073"/>
          </a:xfrm>
        </p:spPr>
        <p:txBody>
          <a:bodyPr>
            <a:normAutofit/>
          </a:bodyPr>
          <a:lstStyle/>
          <a:p>
            <a:r>
              <a:rPr lang="en-US" sz="4400" dirty="0">
                <a:solidFill>
                  <a:schemeClr val="accent1">
                    <a:lumMod val="50000"/>
                  </a:schemeClr>
                </a:solidFill>
              </a:rPr>
              <a:t>Temperature Dependence</a:t>
            </a:r>
          </a:p>
        </p:txBody>
      </p:sp>
      <p:sp>
        <p:nvSpPr>
          <p:cNvPr id="4" name="TextBox 3">
            <a:extLst>
              <a:ext uri="{FF2B5EF4-FFF2-40B4-BE49-F238E27FC236}">
                <a16:creationId xmlns:a16="http://schemas.microsoft.com/office/drawing/2014/main" id="{CB5BD1B0-2970-555F-5452-DF82EE2F131C}"/>
              </a:ext>
            </a:extLst>
          </p:cNvPr>
          <p:cNvSpPr txBox="1"/>
          <p:nvPr/>
        </p:nvSpPr>
        <p:spPr>
          <a:xfrm>
            <a:off x="6729015" y="5784861"/>
            <a:ext cx="2838065" cy="369332"/>
          </a:xfrm>
          <a:prstGeom prst="rect">
            <a:avLst/>
          </a:prstGeom>
          <a:noFill/>
        </p:spPr>
        <p:txBody>
          <a:bodyPr wrap="square">
            <a:spAutoFit/>
          </a:bodyPr>
          <a:lstStyle/>
          <a:p>
            <a:r>
              <a:rPr lang="en-US" baseline="30000" dirty="0"/>
              <a:t>References 9,10,11,12,15,16,17,14,35,36</a:t>
            </a:r>
            <a:endParaRPr lang="en-US" dirty="0"/>
          </a:p>
        </p:txBody>
      </p:sp>
    </p:spTree>
    <p:extLst>
      <p:ext uri="{BB962C8B-B14F-4D97-AF65-F5344CB8AC3E}">
        <p14:creationId xmlns:p14="http://schemas.microsoft.com/office/powerpoint/2010/main" val="303299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Thermal Conductivity Predictive Models</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13</a:t>
            </a:fld>
            <a:endParaRPr lang="en-US"/>
          </a:p>
        </p:txBody>
      </p:sp>
    </p:spTree>
    <p:extLst>
      <p:ext uri="{BB962C8B-B14F-4D97-AF65-F5344CB8AC3E}">
        <p14:creationId xmlns:p14="http://schemas.microsoft.com/office/powerpoint/2010/main" val="3052398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Predicting Thermal Conductivity</a:t>
            </a:r>
          </a:p>
        </p:txBody>
      </p:sp>
      <p:sp>
        <p:nvSpPr>
          <p:cNvPr id="17" name="Content Placeholder 2">
            <a:extLst>
              <a:ext uri="{FF2B5EF4-FFF2-40B4-BE49-F238E27FC236}">
                <a16:creationId xmlns:a16="http://schemas.microsoft.com/office/drawing/2014/main" id="{C3B2440E-3077-6084-B1B5-25AEF6FD15D4}"/>
              </a:ext>
            </a:extLst>
          </p:cNvPr>
          <p:cNvSpPr txBox="1">
            <a:spLocks/>
          </p:cNvSpPr>
          <p:nvPr/>
        </p:nvSpPr>
        <p:spPr bwMode="auto">
          <a:xfrm>
            <a:off x="429768" y="1062834"/>
            <a:ext cx="4649128" cy="56503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8925" indent="-288925"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defRPr lang="en-US" sz="2800" kern="1200" dirty="0">
                <a:solidFill>
                  <a:schemeClr val="tx1"/>
                </a:solidFill>
                <a:latin typeface="+mj-lt"/>
                <a:ea typeface="+mn-ea"/>
                <a:cs typeface="+mn-cs"/>
              </a:defRPr>
            </a:lvl1pPr>
            <a:lvl2pPr marL="687388"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mn-lt"/>
                <a:ea typeface="+mn-ea"/>
                <a:cs typeface="Arial" panose="020B0604020202020204" pitchFamily="34" charset="0"/>
              </a:defRPr>
            </a:lvl2pPr>
            <a:lvl3pPr marL="1031875"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i="1" dirty="0">
                <a:latin typeface="+mn-lt"/>
              </a:rPr>
              <a:t>How is energy stored and propagated in a liquid? How does this change with composition and temperature?</a:t>
            </a:r>
          </a:p>
          <a:p>
            <a:pPr marL="0" indent="0">
              <a:buNone/>
            </a:pPr>
            <a:r>
              <a:rPr lang="en-US" sz="2000" dirty="0">
                <a:latin typeface="+mn-lt"/>
              </a:rPr>
              <a:t>More like solids than gases:</a:t>
            </a:r>
          </a:p>
          <a:p>
            <a:pPr>
              <a:spcBef>
                <a:spcPts val="600"/>
              </a:spcBef>
            </a:pPr>
            <a:r>
              <a:rPr lang="en-US" sz="1600" dirty="0">
                <a:latin typeface="+mn-lt"/>
              </a:rPr>
              <a:t>Short-range ordering (SRO) evident in molten salts from pair distribution function (PDF) data</a:t>
            </a:r>
          </a:p>
          <a:p>
            <a:pPr>
              <a:spcBef>
                <a:spcPts val="600"/>
              </a:spcBef>
            </a:pPr>
            <a:r>
              <a:rPr lang="en-US" sz="1600" dirty="0">
                <a:latin typeface="+mn-lt"/>
              </a:rPr>
              <a:t>Energy carriers—phonon quasi-particles</a:t>
            </a:r>
          </a:p>
          <a:p>
            <a:pPr marL="0" indent="0">
              <a:buNone/>
            </a:pPr>
            <a:r>
              <a:rPr lang="en-US" sz="2000" dirty="0">
                <a:latin typeface="+mn-lt"/>
              </a:rPr>
              <a:t>Derivation of thermal conductivity via energy carriers:</a:t>
            </a:r>
          </a:p>
          <a:p>
            <a:pPr>
              <a:spcBef>
                <a:spcPts val="600"/>
              </a:spcBef>
            </a:pPr>
            <a:r>
              <a:rPr lang="en-US" sz="1600" dirty="0">
                <a:solidFill>
                  <a:schemeClr val="accent1">
                    <a:lumMod val="50000"/>
                  </a:schemeClr>
                </a:solidFill>
                <a:latin typeface="+mn-lt"/>
              </a:rPr>
              <a:t>Heat capacity</a:t>
            </a:r>
            <a:r>
              <a:rPr lang="en-US" sz="1600" dirty="0">
                <a:latin typeface="+mn-lt"/>
              </a:rPr>
              <a:t>, </a:t>
            </a:r>
            <a:r>
              <a:rPr lang="en-US" sz="1600" dirty="0">
                <a:solidFill>
                  <a:srgbClr val="C00000"/>
                </a:solidFill>
                <a:latin typeface="+mn-lt"/>
              </a:rPr>
              <a:t>group velocity</a:t>
            </a:r>
            <a:r>
              <a:rPr lang="en-US" sz="1600" dirty="0">
                <a:latin typeface="+mn-lt"/>
              </a:rPr>
              <a:t>, </a:t>
            </a:r>
            <a:r>
              <a:rPr lang="en-US" sz="1600" dirty="0">
                <a:solidFill>
                  <a:schemeClr val="accent6">
                    <a:lumMod val="75000"/>
                  </a:schemeClr>
                </a:solidFill>
                <a:latin typeface="+mn-lt"/>
              </a:rPr>
              <a:t>mean free path (MFP)</a:t>
            </a:r>
            <a:r>
              <a:rPr lang="en-US" sz="1600" dirty="0">
                <a:latin typeface="+mn-lt"/>
              </a:rPr>
              <a:t> in one dimension for isotropic medium</a:t>
            </a:r>
          </a:p>
          <a:p>
            <a:pPr marL="0" indent="0">
              <a:spcBef>
                <a:spcPts val="600"/>
              </a:spcBef>
              <a:buNone/>
            </a:pPr>
            <a:endParaRPr lang="en-US" sz="1600" dirty="0">
              <a:latin typeface="+mn-lt"/>
            </a:endParaRPr>
          </a:p>
          <a:p>
            <a:pPr>
              <a:spcBef>
                <a:spcPts val="600"/>
              </a:spcBef>
            </a:pPr>
            <a:endParaRPr lang="en-US" sz="1600" dirty="0">
              <a:latin typeface="+mn-lt"/>
            </a:endParaRPr>
          </a:p>
          <a:p>
            <a:pPr>
              <a:spcBef>
                <a:spcPts val="600"/>
              </a:spcBef>
            </a:pPr>
            <a:r>
              <a:rPr lang="en-US" sz="1600" dirty="0">
                <a:latin typeface="+mn-lt"/>
              </a:rPr>
              <a:t>For solids/liquids, dependent on phonon density of states, altered by phonon scattering, etc.</a:t>
            </a:r>
          </a:p>
          <a:p>
            <a:pPr marL="0" indent="0">
              <a:spcBef>
                <a:spcPts val="600"/>
              </a:spcBef>
              <a:buNone/>
            </a:pPr>
            <a:endParaRPr lang="en-US" sz="1600" dirty="0">
              <a:latin typeface="+mn-lt"/>
            </a:endParaRPr>
          </a:p>
          <a:p>
            <a:pPr marL="0" indent="0">
              <a:spcBef>
                <a:spcPts val="600"/>
              </a:spcBef>
              <a:buNone/>
            </a:pPr>
            <a:r>
              <a:rPr lang="en-US" sz="2000" i="1" dirty="0">
                <a:latin typeface="+mn-lt"/>
              </a:rPr>
              <a:t>How do we model this for molten salts?</a:t>
            </a:r>
          </a:p>
        </p:txBody>
      </p:sp>
      <p:pic>
        <p:nvPicPr>
          <p:cNvPr id="15" name="Picture 14">
            <a:extLst>
              <a:ext uri="{FF2B5EF4-FFF2-40B4-BE49-F238E27FC236}">
                <a16:creationId xmlns:a16="http://schemas.microsoft.com/office/drawing/2014/main" id="{07977755-7F96-4391-A300-133AEC1D47AE}"/>
              </a:ext>
            </a:extLst>
          </p:cNvPr>
          <p:cNvPicPr>
            <a:picLocks noChangeAspect="1"/>
          </p:cNvPicPr>
          <p:nvPr/>
        </p:nvPicPr>
        <p:blipFill>
          <a:blip r:embed="rId3"/>
          <a:stretch>
            <a:fillRect/>
          </a:stretch>
        </p:blipFill>
        <p:spPr>
          <a:xfrm>
            <a:off x="8387595" y="532972"/>
            <a:ext cx="3690105" cy="4687294"/>
          </a:xfrm>
          <a:prstGeom prst="rect">
            <a:avLst/>
          </a:prstGeom>
        </p:spPr>
      </p:pic>
      <p:sp>
        <p:nvSpPr>
          <p:cNvPr id="21" name="TextBox 20">
            <a:extLst>
              <a:ext uri="{FF2B5EF4-FFF2-40B4-BE49-F238E27FC236}">
                <a16:creationId xmlns:a16="http://schemas.microsoft.com/office/drawing/2014/main" id="{56FCB90D-0EEB-4C1C-B702-449FC09BF8E8}"/>
              </a:ext>
            </a:extLst>
          </p:cNvPr>
          <p:cNvSpPr txBox="1"/>
          <p:nvPr/>
        </p:nvSpPr>
        <p:spPr>
          <a:xfrm>
            <a:off x="8273295" y="5220266"/>
            <a:ext cx="3804405" cy="461665"/>
          </a:xfrm>
          <a:prstGeom prst="rect">
            <a:avLst/>
          </a:prstGeom>
          <a:noFill/>
        </p:spPr>
        <p:txBody>
          <a:bodyPr wrap="square" rtlCol="0">
            <a:spAutoFit/>
          </a:bodyPr>
          <a:lstStyle/>
          <a:p>
            <a:r>
              <a:rPr lang="en-US" sz="1200" dirty="0"/>
              <a:t>Experimental and modeled PDF of molten </a:t>
            </a:r>
            <a:r>
              <a:rPr lang="en-US" sz="1200" dirty="0" err="1"/>
              <a:t>FLiNaK</a:t>
            </a:r>
            <a:r>
              <a:rPr lang="en-US" sz="1200" dirty="0"/>
              <a:t>. </a:t>
            </a:r>
          </a:p>
          <a:p>
            <a:r>
              <a:rPr lang="en-US" sz="1200" dirty="0">
                <a:solidFill>
                  <a:schemeClr val="bg2">
                    <a:lumMod val="25000"/>
                  </a:schemeClr>
                </a:solidFill>
              </a:rPr>
              <a:t>B. A. Frandsen et al. Journal of Nuclear Materials (2020)</a:t>
            </a:r>
            <a:r>
              <a:rPr lang="en-US" baseline="30000" dirty="0">
                <a:solidFill>
                  <a:srgbClr val="000000"/>
                </a:solidFill>
                <a:latin typeface="Calibri" panose="020F0502020204030204" pitchFamily="34" charset="0"/>
              </a:rPr>
              <a:t>18</a:t>
            </a:r>
          </a:p>
        </p:txBody>
      </p:sp>
      <p:grpSp>
        <p:nvGrpSpPr>
          <p:cNvPr id="31" name="Group 30">
            <a:extLst>
              <a:ext uri="{FF2B5EF4-FFF2-40B4-BE49-F238E27FC236}">
                <a16:creationId xmlns:a16="http://schemas.microsoft.com/office/drawing/2014/main" id="{21057D0F-EEB1-4939-842B-595612A20B26}"/>
              </a:ext>
            </a:extLst>
          </p:cNvPr>
          <p:cNvGrpSpPr/>
          <p:nvPr/>
        </p:nvGrpSpPr>
        <p:grpSpPr>
          <a:xfrm>
            <a:off x="5516217" y="1105582"/>
            <a:ext cx="2614102" cy="5635920"/>
            <a:chOff x="5210175" y="703181"/>
            <a:chExt cx="3024398" cy="5635920"/>
          </a:xfrm>
        </p:grpSpPr>
        <p:grpSp>
          <p:nvGrpSpPr>
            <p:cNvPr id="20" name="Group 19">
              <a:extLst>
                <a:ext uri="{FF2B5EF4-FFF2-40B4-BE49-F238E27FC236}">
                  <a16:creationId xmlns:a16="http://schemas.microsoft.com/office/drawing/2014/main" id="{10C2AB85-329E-494D-A80B-A7ED81650859}"/>
                </a:ext>
              </a:extLst>
            </p:cNvPr>
            <p:cNvGrpSpPr/>
            <p:nvPr/>
          </p:nvGrpSpPr>
          <p:grpSpPr>
            <a:xfrm>
              <a:off x="5210175" y="703181"/>
              <a:ext cx="3024398" cy="5635920"/>
              <a:chOff x="7781505" y="700018"/>
              <a:chExt cx="4159404" cy="4856095"/>
            </a:xfrm>
          </p:grpSpPr>
          <p:sp>
            <p:nvSpPr>
              <p:cNvPr id="6" name="Rectangle 5">
                <a:extLst>
                  <a:ext uri="{FF2B5EF4-FFF2-40B4-BE49-F238E27FC236}">
                    <a16:creationId xmlns:a16="http://schemas.microsoft.com/office/drawing/2014/main" id="{8C95E44B-519E-482C-92B0-365547DF4DA8}"/>
                  </a:ext>
                </a:extLst>
              </p:cNvPr>
              <p:cNvSpPr/>
              <p:nvPr/>
            </p:nvSpPr>
            <p:spPr>
              <a:xfrm>
                <a:off x="7781505" y="700018"/>
                <a:ext cx="4159404" cy="1699228"/>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2D7673A-7103-4396-91FA-6AE8A62A9907}"/>
                  </a:ext>
                </a:extLst>
              </p:cNvPr>
              <p:cNvSpPr txBox="1"/>
              <p:nvPr/>
            </p:nvSpPr>
            <p:spPr>
              <a:xfrm>
                <a:off x="7781505" y="737476"/>
                <a:ext cx="4159404" cy="1432028"/>
              </a:xfrm>
              <a:prstGeom prst="rect">
                <a:avLst/>
              </a:prstGeom>
              <a:noFill/>
            </p:spPr>
            <p:txBody>
              <a:bodyPr wrap="square" rtlCol="0">
                <a:spAutoFit/>
              </a:bodyPr>
              <a:lstStyle/>
              <a:p>
                <a:pPr algn="ctr"/>
                <a:r>
                  <a:rPr lang="en-US" b="1" dirty="0"/>
                  <a:t>Kinetic Theory of Gases</a:t>
                </a:r>
              </a:p>
              <a:p>
                <a:pPr marL="182880" indent="-182880">
                  <a:buFont typeface="Arial" panose="020B0604020202020204" pitchFamily="34" charset="0"/>
                  <a:buChar char="•"/>
                </a:pPr>
                <a:r>
                  <a:rPr lang="en-US" sz="1400" dirty="0"/>
                  <a:t>Dilute system – limited intermolecular interactions</a:t>
                </a:r>
              </a:p>
              <a:p>
                <a:pPr marL="182880" indent="-182880">
                  <a:buFont typeface="Arial" panose="020B0604020202020204" pitchFamily="34" charset="0"/>
                  <a:buChar char="•"/>
                </a:pPr>
                <a:r>
                  <a:rPr lang="en-US" sz="1400" dirty="0"/>
                  <a:t>Energy stored in individual molecules</a:t>
                </a:r>
              </a:p>
              <a:p>
                <a:pPr marL="182880" indent="-182880">
                  <a:buFont typeface="Arial" panose="020B0604020202020204" pitchFamily="34" charset="0"/>
                  <a:buChar char="•"/>
                </a:pPr>
                <a:r>
                  <a:rPr lang="en-US" sz="1400" dirty="0"/>
                  <a:t>Transferred via collisions, proportional to molecular MFP</a:t>
                </a:r>
              </a:p>
            </p:txBody>
          </p:sp>
          <p:sp>
            <p:nvSpPr>
              <p:cNvPr id="14" name="Rectangle 13">
                <a:extLst>
                  <a:ext uri="{FF2B5EF4-FFF2-40B4-BE49-F238E27FC236}">
                    <a16:creationId xmlns:a16="http://schemas.microsoft.com/office/drawing/2014/main" id="{A272D486-14C7-4BE3-B1A0-2DC1DA83103A}"/>
                  </a:ext>
                </a:extLst>
              </p:cNvPr>
              <p:cNvSpPr/>
              <p:nvPr/>
            </p:nvSpPr>
            <p:spPr>
              <a:xfrm>
                <a:off x="7781505" y="2867802"/>
                <a:ext cx="4159404" cy="646332"/>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D85EEE-BE36-4B44-9490-CABF839CB9BF}"/>
                  </a:ext>
                </a:extLst>
              </p:cNvPr>
              <p:cNvSpPr txBox="1"/>
              <p:nvPr/>
            </p:nvSpPr>
            <p:spPr>
              <a:xfrm>
                <a:off x="7781505" y="2893275"/>
                <a:ext cx="4159404" cy="318229"/>
              </a:xfrm>
              <a:prstGeom prst="rect">
                <a:avLst/>
              </a:prstGeom>
              <a:noFill/>
              <a:ln>
                <a:noFill/>
              </a:ln>
            </p:spPr>
            <p:txBody>
              <a:bodyPr wrap="square" rtlCol="0">
                <a:spAutoFit/>
              </a:bodyPr>
              <a:lstStyle/>
              <a:p>
                <a:pPr algn="ctr"/>
                <a:r>
                  <a:rPr lang="en-US" b="1" dirty="0"/>
                  <a:t>Energy Transfer in Liquids?</a:t>
                </a:r>
              </a:p>
            </p:txBody>
          </p:sp>
          <p:sp>
            <p:nvSpPr>
              <p:cNvPr id="12" name="Rectangle 11">
                <a:extLst>
                  <a:ext uri="{FF2B5EF4-FFF2-40B4-BE49-F238E27FC236}">
                    <a16:creationId xmlns:a16="http://schemas.microsoft.com/office/drawing/2014/main" id="{8EDE1724-7E91-48D8-96CF-4FE21613DF8C}"/>
                  </a:ext>
                </a:extLst>
              </p:cNvPr>
              <p:cNvSpPr/>
              <p:nvPr/>
            </p:nvSpPr>
            <p:spPr>
              <a:xfrm>
                <a:off x="7781505" y="3987068"/>
                <a:ext cx="4159404" cy="1569045"/>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326785-3628-4EF9-AC46-411ED32F4E44}"/>
                  </a:ext>
                </a:extLst>
              </p:cNvPr>
              <p:cNvSpPr txBox="1"/>
              <p:nvPr/>
            </p:nvSpPr>
            <p:spPr>
              <a:xfrm>
                <a:off x="7781505" y="4019731"/>
                <a:ext cx="4159404" cy="1432028"/>
              </a:xfrm>
              <a:prstGeom prst="rect">
                <a:avLst/>
              </a:prstGeom>
              <a:noFill/>
            </p:spPr>
            <p:txBody>
              <a:bodyPr wrap="square" rtlCol="0">
                <a:spAutoFit/>
              </a:bodyPr>
              <a:lstStyle/>
              <a:p>
                <a:pPr algn="ctr"/>
                <a:r>
                  <a:rPr lang="en-US" b="1" dirty="0"/>
                  <a:t>Phonon Physics of Solids</a:t>
                </a:r>
              </a:p>
              <a:p>
                <a:pPr marL="182880" indent="-182880">
                  <a:buFont typeface="Arial" panose="020B0604020202020204" pitchFamily="34" charset="0"/>
                  <a:buChar char="•"/>
                </a:pPr>
                <a:r>
                  <a:rPr lang="en-US" sz="1400" dirty="0"/>
                  <a:t>Strong intermolecular interactions</a:t>
                </a:r>
              </a:p>
              <a:p>
                <a:pPr marL="182880" indent="-182880">
                  <a:buFont typeface="Arial" panose="020B0604020202020204" pitchFamily="34" charset="0"/>
                  <a:buChar char="•"/>
                </a:pPr>
                <a:r>
                  <a:rPr lang="en-US" sz="1400" dirty="0"/>
                  <a:t>Energy stored in vibration packets—phonons </a:t>
                </a:r>
              </a:p>
              <a:p>
                <a:pPr marL="182880" indent="-182880">
                  <a:buFont typeface="Arial" panose="020B0604020202020204" pitchFamily="34" charset="0"/>
                  <a:buChar char="•"/>
                </a:pPr>
                <a:r>
                  <a:rPr lang="en-US" sz="1400" dirty="0"/>
                  <a:t>Transferred via phonons, proportional to phonon MFP</a:t>
                </a:r>
              </a:p>
            </p:txBody>
          </p:sp>
          <p:sp>
            <p:nvSpPr>
              <p:cNvPr id="18" name="Rectangle 17">
                <a:extLst>
                  <a:ext uri="{FF2B5EF4-FFF2-40B4-BE49-F238E27FC236}">
                    <a16:creationId xmlns:a16="http://schemas.microsoft.com/office/drawing/2014/main" id="{614BAC71-14B8-4293-971D-B7548DA0996A}"/>
                  </a:ext>
                </a:extLst>
              </p:cNvPr>
              <p:cNvSpPr/>
              <p:nvPr/>
            </p:nvSpPr>
            <p:spPr>
              <a:xfrm>
                <a:off x="7781505" y="2402496"/>
                <a:ext cx="4159404" cy="465306"/>
              </a:xfrm>
              <a:prstGeom prst="rect">
                <a:avLst/>
              </a:prstGeom>
              <a:gradFill flip="none" rotWithShape="1">
                <a:gsLst>
                  <a:gs pos="0">
                    <a:schemeClr val="accent1">
                      <a:lumMod val="20000"/>
                      <a:lumOff val="80000"/>
                    </a:schemeClr>
                  </a:gs>
                  <a:gs pos="50000">
                    <a:schemeClr val="bg2">
                      <a:lumMod val="90000"/>
                    </a:schemeClr>
                  </a:gs>
                  <a:gs pos="100000">
                    <a:schemeClr val="accent6">
                      <a:lumMod val="40000"/>
                      <a:lumOff val="60000"/>
                    </a:schemeClr>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F2AF8FC-7D4A-42DF-8A7B-821214908DDB}"/>
                  </a:ext>
                </a:extLst>
              </p:cNvPr>
              <p:cNvSpPr/>
              <p:nvPr/>
            </p:nvSpPr>
            <p:spPr>
              <a:xfrm>
                <a:off x="7781505" y="3514134"/>
                <a:ext cx="4159404" cy="472934"/>
              </a:xfrm>
              <a:prstGeom prst="rect">
                <a:avLst/>
              </a:prstGeom>
              <a:gradFill flip="none" rotWithShape="1">
                <a:gsLst>
                  <a:gs pos="0">
                    <a:schemeClr val="accent6">
                      <a:lumMod val="40000"/>
                      <a:lumOff val="60000"/>
                    </a:schemeClr>
                  </a:gs>
                  <a:gs pos="50000">
                    <a:schemeClr val="bg2">
                      <a:lumMod val="90000"/>
                    </a:schemeClr>
                  </a:gs>
                  <a:gs pos="100000">
                    <a:schemeClr val="accent4">
                      <a:lumMod val="40000"/>
                      <a:lumOff val="60000"/>
                    </a:schemeClr>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E77B276F-FA2D-40E9-AB7F-0E10B49171C4}"/>
                </a:ext>
              </a:extLst>
            </p:cNvPr>
            <p:cNvCxnSpPr>
              <a:cxnSpLocks/>
            </p:cNvCxnSpPr>
            <p:nvPr/>
          </p:nvCxnSpPr>
          <p:spPr>
            <a:xfrm>
              <a:off x="6722374" y="2650642"/>
              <a:ext cx="0" cy="548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1CE44B-FDB5-4324-BB9D-086B3E274B36}"/>
                </a:ext>
              </a:extLst>
            </p:cNvPr>
            <p:cNvCxnSpPr>
              <a:cxnSpLocks/>
              <a:stCxn id="12" idx="0"/>
              <a:endCxn id="14" idx="2"/>
            </p:cNvCxnSpPr>
            <p:nvPr/>
          </p:nvCxnSpPr>
          <p:spPr>
            <a:xfrm flipV="1">
              <a:off x="6722374" y="3969207"/>
              <a:ext cx="0" cy="5488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4C3DB8-8B3B-0348-B7B3-E0D7BC5055AB}"/>
                  </a:ext>
                </a:extLst>
              </p:cNvPr>
              <p:cNvSpPr txBox="1"/>
              <p:nvPr/>
            </p:nvSpPr>
            <p:spPr>
              <a:xfrm>
                <a:off x="1969304" y="4670499"/>
                <a:ext cx="966610" cy="324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ea typeface="Cambria Math" panose="02040503050406030204" pitchFamily="18" charset="0"/>
                        </a:rPr>
                        <m:t>λ</m:t>
                      </m:r>
                      <m:r>
                        <a:rPr lang="en-US" i="1" smtClean="0">
                          <a:latin typeface="Cambria Math" panose="02040503050406030204" pitchFamily="18" charset="0"/>
                        </a:rPr>
                        <m:t>=</m:t>
                      </m:r>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e>
                      </m:box>
                      <m:r>
                        <a:rPr lang="en-US" b="0" i="1" smtClean="0">
                          <a:solidFill>
                            <a:schemeClr val="accent1">
                              <a:lumMod val="50000"/>
                            </a:schemeClr>
                          </a:solidFill>
                          <a:latin typeface="Cambria Math" panose="02040503050406030204" pitchFamily="18" charset="0"/>
                        </a:rPr>
                        <m:t>𝐶</m:t>
                      </m:r>
                      <m:r>
                        <a:rPr lang="en-US" b="0" i="1" smtClean="0">
                          <a:solidFill>
                            <a:srgbClr val="C00000"/>
                          </a:solidFill>
                          <a:latin typeface="Cambria Math" panose="02040503050406030204" pitchFamily="18" charset="0"/>
                        </a:rPr>
                        <m:t>𝑣</m:t>
                      </m:r>
                      <m:r>
                        <m:rPr>
                          <m:sty m:val="p"/>
                        </m:rPr>
                        <a:rPr lang="el-GR" i="1">
                          <a:solidFill>
                            <a:schemeClr val="accent6">
                              <a:lumMod val="75000"/>
                            </a:schemeClr>
                          </a:solidFill>
                          <a:latin typeface="Cambria Math" panose="02040503050406030204" pitchFamily="18" charset="0"/>
                          <a:ea typeface="Cambria Math" panose="02040503050406030204" pitchFamily="18" charset="0"/>
                        </a:rPr>
                        <m:t>Λ</m:t>
                      </m:r>
                    </m:oMath>
                  </m:oMathPara>
                </a14:m>
                <a:endParaRPr lang="en-US" dirty="0"/>
              </a:p>
            </p:txBody>
          </p:sp>
        </mc:Choice>
        <mc:Fallback xmlns="">
          <p:sp>
            <p:nvSpPr>
              <p:cNvPr id="3" name="TextBox 2">
                <a:extLst>
                  <a:ext uri="{FF2B5EF4-FFF2-40B4-BE49-F238E27FC236}">
                    <a16:creationId xmlns:a16="http://schemas.microsoft.com/office/drawing/2014/main" id="{374C3DB8-8B3B-0348-B7B3-E0D7BC5055AB}"/>
                  </a:ext>
                </a:extLst>
              </p:cNvPr>
              <p:cNvSpPr txBox="1">
                <a:spLocks noRot="1" noChangeAspect="1" noMove="1" noResize="1" noEditPoints="1" noAdjustHandles="1" noChangeArrowheads="1" noChangeShapeType="1" noTextEdit="1"/>
              </p:cNvSpPr>
              <p:nvPr/>
            </p:nvSpPr>
            <p:spPr>
              <a:xfrm>
                <a:off x="1969304" y="4670499"/>
                <a:ext cx="966610" cy="324128"/>
              </a:xfrm>
              <a:prstGeom prst="rect">
                <a:avLst/>
              </a:prstGeom>
              <a:blipFill>
                <a:blip r:embed="rId4"/>
                <a:stretch>
                  <a:fillRect l="-5660" r="-5660" b="-1886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3A43D18-B226-B198-1CF4-4F23F0056FA3}"/>
              </a:ext>
            </a:extLst>
          </p:cNvPr>
          <p:cNvSpPr txBox="1"/>
          <p:nvPr/>
        </p:nvSpPr>
        <p:spPr>
          <a:xfrm>
            <a:off x="8387595" y="6488668"/>
            <a:ext cx="1648627"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references 19,20</a:t>
            </a:r>
            <a:endParaRPr lang="en-US" sz="1600" dirty="0">
              <a:solidFill>
                <a:schemeClr val="bg2">
                  <a:lumMod val="25000"/>
                </a:schemeClr>
              </a:solidFill>
            </a:endParaRPr>
          </a:p>
        </p:txBody>
      </p:sp>
    </p:spTree>
    <p:extLst>
      <p:ext uri="{BB962C8B-B14F-4D97-AF65-F5344CB8AC3E}">
        <p14:creationId xmlns:p14="http://schemas.microsoft.com/office/powerpoint/2010/main" val="223647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57E2-7FE8-E584-360C-267B7FECF78F}"/>
              </a:ext>
            </a:extLst>
          </p:cNvPr>
          <p:cNvSpPr>
            <a:spLocks noGrp="1"/>
          </p:cNvSpPr>
          <p:nvPr>
            <p:ph type="title"/>
          </p:nvPr>
        </p:nvSpPr>
        <p:spPr>
          <a:xfrm>
            <a:off x="365760" y="274320"/>
            <a:ext cx="11504904" cy="859536"/>
          </a:xfrm>
        </p:spPr>
        <p:txBody>
          <a:bodyPr>
            <a:normAutofit/>
          </a:bodyPr>
          <a:lstStyle/>
          <a:p>
            <a:r>
              <a:rPr lang="en-US" sz="4400" dirty="0">
                <a:solidFill>
                  <a:schemeClr val="accent1">
                    <a:lumMod val="50000"/>
                  </a:schemeClr>
                </a:solidFill>
              </a:rPr>
              <a:t>Estimation Approaches</a:t>
            </a:r>
          </a:p>
        </p:txBody>
      </p:sp>
      <p:graphicFrame>
        <p:nvGraphicFramePr>
          <p:cNvPr id="14" name="Table 13">
            <a:extLst>
              <a:ext uri="{FF2B5EF4-FFF2-40B4-BE49-F238E27FC236}">
                <a16:creationId xmlns:a16="http://schemas.microsoft.com/office/drawing/2014/main" id="{901C711A-3821-D6F0-22AE-295F84234EE1}"/>
              </a:ext>
            </a:extLst>
          </p:cNvPr>
          <p:cNvGraphicFramePr>
            <a:graphicFrameLocks noGrp="1"/>
          </p:cNvGraphicFramePr>
          <p:nvPr>
            <p:extLst>
              <p:ext uri="{D42A27DB-BD31-4B8C-83A1-F6EECF244321}">
                <p14:modId xmlns:p14="http://schemas.microsoft.com/office/powerpoint/2010/main" val="1044551809"/>
              </p:ext>
            </p:extLst>
          </p:nvPr>
        </p:nvGraphicFramePr>
        <p:xfrm>
          <a:off x="266111" y="1295506"/>
          <a:ext cx="9081870" cy="4225420"/>
        </p:xfrm>
        <a:graphic>
          <a:graphicData uri="http://schemas.openxmlformats.org/drawingml/2006/table">
            <a:tbl>
              <a:tblPr firstRow="1" bandRow="1">
                <a:tableStyleId>{5C22544A-7EE6-4342-B048-85BDC9FD1C3A}</a:tableStyleId>
              </a:tblPr>
              <a:tblGrid>
                <a:gridCol w="561906">
                  <a:extLst>
                    <a:ext uri="{9D8B030D-6E8A-4147-A177-3AD203B41FA5}">
                      <a16:colId xmlns:a16="http://schemas.microsoft.com/office/drawing/2014/main" val="3237522963"/>
                    </a:ext>
                  </a:extLst>
                </a:gridCol>
                <a:gridCol w="1448044">
                  <a:extLst>
                    <a:ext uri="{9D8B030D-6E8A-4147-A177-3AD203B41FA5}">
                      <a16:colId xmlns:a16="http://schemas.microsoft.com/office/drawing/2014/main" val="676776197"/>
                    </a:ext>
                  </a:extLst>
                </a:gridCol>
                <a:gridCol w="1391478">
                  <a:extLst>
                    <a:ext uri="{9D8B030D-6E8A-4147-A177-3AD203B41FA5}">
                      <a16:colId xmlns:a16="http://schemas.microsoft.com/office/drawing/2014/main" val="2085086049"/>
                    </a:ext>
                  </a:extLst>
                </a:gridCol>
                <a:gridCol w="1510381">
                  <a:extLst>
                    <a:ext uri="{9D8B030D-6E8A-4147-A177-3AD203B41FA5}">
                      <a16:colId xmlns:a16="http://schemas.microsoft.com/office/drawing/2014/main" val="502032029"/>
                    </a:ext>
                  </a:extLst>
                </a:gridCol>
                <a:gridCol w="1441683">
                  <a:extLst>
                    <a:ext uri="{9D8B030D-6E8A-4147-A177-3AD203B41FA5}">
                      <a16:colId xmlns:a16="http://schemas.microsoft.com/office/drawing/2014/main" val="3836611367"/>
                    </a:ext>
                  </a:extLst>
                </a:gridCol>
                <a:gridCol w="1432616">
                  <a:extLst>
                    <a:ext uri="{9D8B030D-6E8A-4147-A177-3AD203B41FA5}">
                      <a16:colId xmlns:a16="http://schemas.microsoft.com/office/drawing/2014/main" val="2940754365"/>
                    </a:ext>
                  </a:extLst>
                </a:gridCol>
                <a:gridCol w="1295762">
                  <a:extLst>
                    <a:ext uri="{9D8B030D-6E8A-4147-A177-3AD203B41FA5}">
                      <a16:colId xmlns:a16="http://schemas.microsoft.com/office/drawing/2014/main" val="3950975683"/>
                    </a:ext>
                  </a:extLst>
                </a:gridCol>
              </a:tblGrid>
              <a:tr h="267756">
                <a:tc>
                  <a:txBody>
                    <a:bodyPr/>
                    <a:lstStyle/>
                    <a:p>
                      <a:pPr algn="ctr"/>
                      <a:endParaRPr lang="en-US" sz="1200" dirty="0">
                        <a:latin typeface="+mn-lt"/>
                      </a:endParaRPr>
                    </a:p>
                  </a:txBody>
                  <a:tcPr>
                    <a:noFill/>
                  </a:tcPr>
                </a:tc>
                <a:tc gridSpan="5">
                  <a:txBody>
                    <a:bodyPr/>
                    <a:lstStyle/>
                    <a:p>
                      <a:pPr algn="ctr"/>
                      <a:r>
                        <a:rPr lang="en-US" sz="1100" b="0" dirty="0">
                          <a:latin typeface="+mn-lt"/>
                        </a:rPr>
                        <a:t>Liquid Theory</a:t>
                      </a:r>
                    </a:p>
                  </a:txBody>
                  <a:tcPr anchor="ctr">
                    <a:gradFill flip="none" rotWithShape="1">
                      <a:gsLst>
                        <a:gs pos="0">
                          <a:schemeClr val="accent4"/>
                        </a:gs>
                        <a:gs pos="54000">
                          <a:schemeClr val="accent6"/>
                        </a:gs>
                        <a:gs pos="100000">
                          <a:schemeClr val="accent5"/>
                        </a:gs>
                      </a:gsLst>
                      <a:lin ang="0" scaled="1"/>
                      <a:tileRect/>
                    </a:gradFill>
                  </a:tcPr>
                </a:tc>
                <a:tc hMerge="1">
                  <a:txBody>
                    <a:bodyPr/>
                    <a:lstStyle/>
                    <a:p>
                      <a:endParaRPr lang="en-US" sz="1400" dirty="0"/>
                    </a:p>
                  </a:txBody>
                  <a:tcPr/>
                </a:tc>
                <a:tc hMerge="1">
                  <a:txBody>
                    <a:bodyPr/>
                    <a:lstStyle/>
                    <a:p>
                      <a:endParaRPr lang="en-US"/>
                    </a:p>
                  </a:txBody>
                  <a:tcPr/>
                </a:tc>
                <a:tc hMerge="1">
                  <a:txBody>
                    <a:bodyPr/>
                    <a:lstStyle/>
                    <a:p>
                      <a:pPr algn="ctr"/>
                      <a:endParaRPr lang="en-US" sz="1100" b="0" dirty="0"/>
                    </a:p>
                  </a:txBody>
                  <a:tcPr anchor="ctr"/>
                </a:tc>
                <a:tc hMerge="1">
                  <a:txBody>
                    <a:bodyPr/>
                    <a:lstStyle/>
                    <a:p>
                      <a:pPr algn="ctr"/>
                      <a:endParaRPr lang="en-US" sz="1100" b="0" dirty="0">
                        <a:latin typeface="+mn-lt"/>
                      </a:endParaRPr>
                    </a:p>
                  </a:txBody>
                  <a:tcPr anchor="ctr"/>
                </a:tc>
                <a:tc>
                  <a:txBody>
                    <a:bodyPr/>
                    <a:lstStyle/>
                    <a:p>
                      <a:pPr algn="ctr"/>
                      <a:r>
                        <a:rPr lang="en-US" sz="1100" b="0" dirty="0">
                          <a:latin typeface="+mn-lt"/>
                        </a:rPr>
                        <a:t>Fitting Methods</a:t>
                      </a:r>
                    </a:p>
                  </a:txBody>
                  <a:tcPr anchor="ctr"/>
                </a:tc>
                <a:extLst>
                  <a:ext uri="{0D108BD9-81ED-4DB2-BD59-A6C34878D82A}">
                    <a16:rowId xmlns:a16="http://schemas.microsoft.com/office/drawing/2014/main" val="3395403744"/>
                  </a:ext>
                </a:extLst>
              </a:tr>
              <a:tr h="282266">
                <a:tc rowSpan="2">
                  <a:txBody>
                    <a:bodyPr/>
                    <a:lstStyle/>
                    <a:p>
                      <a:pPr algn="ctr"/>
                      <a:endParaRPr lang="en-US" sz="1300" dirty="0">
                        <a:latin typeface="+mn-lt"/>
                      </a:endParaRPr>
                    </a:p>
                  </a:txBody>
                  <a:tcPr anchor="ctr">
                    <a:noFill/>
                  </a:tcPr>
                </a:tc>
                <a:tc rowSpan="2">
                  <a:txBody>
                    <a:bodyPr/>
                    <a:lstStyle/>
                    <a:p>
                      <a:pPr algn="ctr"/>
                      <a:r>
                        <a:rPr lang="en-US" sz="1200" b="1" dirty="0">
                          <a:solidFill>
                            <a:schemeClr val="bg1"/>
                          </a:solidFill>
                          <a:latin typeface="+mn-lt"/>
                        </a:rPr>
                        <a:t>Phonon Gas Model</a:t>
                      </a:r>
                    </a:p>
                    <a:p>
                      <a:pPr algn="ctr"/>
                      <a:r>
                        <a:rPr lang="en-US" sz="1200" b="1" dirty="0">
                          <a:solidFill>
                            <a:schemeClr val="bg1"/>
                          </a:solidFill>
                          <a:latin typeface="+mn-lt"/>
                        </a:rPr>
                        <a:t>(Zhao, 2021)</a:t>
                      </a:r>
                    </a:p>
                    <a:p>
                      <a:pPr algn="ctr"/>
                      <a:r>
                        <a:rPr lang="en-US" sz="1200" b="0" dirty="0">
                          <a:solidFill>
                            <a:schemeClr val="bg1"/>
                          </a:solidFill>
                          <a:latin typeface="+mn-lt"/>
                        </a:rPr>
                        <a:t>(</a:t>
                      </a:r>
                      <a:r>
                        <a:rPr lang="en-US" sz="1200" b="0" i="1" dirty="0">
                          <a:solidFill>
                            <a:schemeClr val="bg1"/>
                          </a:solidFill>
                          <a:latin typeface="+mn-lt"/>
                        </a:rPr>
                        <a:t>PGM</a:t>
                      </a:r>
                      <a:r>
                        <a:rPr lang="en-US" sz="1200" b="0" dirty="0">
                          <a:solidFill>
                            <a:schemeClr val="bg1"/>
                          </a:solidFill>
                          <a:latin typeface="+mn-lt"/>
                        </a:rPr>
                        <a:t>)</a:t>
                      </a:r>
                    </a:p>
                  </a:txBody>
                  <a:tcPr anchor="ctr">
                    <a:solidFill>
                      <a:schemeClr val="accent1">
                        <a:lumMod val="75000"/>
                      </a:schemeClr>
                    </a:solidFill>
                  </a:tcPr>
                </a:tc>
                <a:tc gridSpan="2">
                  <a:txBody>
                    <a:bodyPr/>
                    <a:lstStyle/>
                    <a:p>
                      <a:pPr algn="ctr"/>
                      <a:r>
                        <a:rPr lang="en-US" sz="1200" b="1" dirty="0">
                          <a:solidFill>
                            <a:schemeClr val="bg1"/>
                          </a:solidFill>
                          <a:latin typeface="+mn-lt"/>
                        </a:rPr>
                        <a:t>Kinetic Theory (</a:t>
                      </a:r>
                      <a:r>
                        <a:rPr lang="en-US" sz="1200" b="1" dirty="0" err="1">
                          <a:solidFill>
                            <a:schemeClr val="bg1"/>
                          </a:solidFill>
                          <a:latin typeface="+mn-lt"/>
                        </a:rPr>
                        <a:t>Gheribi</a:t>
                      </a:r>
                      <a:r>
                        <a:rPr lang="en-US" sz="1200" b="1" dirty="0">
                          <a:solidFill>
                            <a:schemeClr val="bg1"/>
                          </a:solidFill>
                          <a:latin typeface="+mn-lt"/>
                        </a:rPr>
                        <a:t>)</a:t>
                      </a:r>
                    </a:p>
                  </a:txBody>
                  <a:tcPr anchor="ctr">
                    <a:solidFill>
                      <a:schemeClr val="accent1">
                        <a:lumMod val="75000"/>
                      </a:schemeClr>
                    </a:solidFill>
                  </a:tcPr>
                </a:tc>
                <a:tc hMerge="1">
                  <a:txBody>
                    <a:bodyPr/>
                    <a:lstStyle/>
                    <a:p>
                      <a:endParaRPr lang="en-US"/>
                    </a:p>
                  </a:txBody>
                  <a:tcPr/>
                </a:tc>
                <a:tc rowSpan="2">
                  <a:txBody>
                    <a:bodyPr/>
                    <a:lstStyle/>
                    <a:p>
                      <a:pPr algn="ctr"/>
                      <a:r>
                        <a:rPr lang="en-US" sz="1200" b="1" dirty="0">
                          <a:solidFill>
                            <a:schemeClr val="bg1"/>
                          </a:solidFill>
                          <a:latin typeface="+mn-lt"/>
                        </a:rPr>
                        <a:t>Bridgman-type</a:t>
                      </a:r>
                    </a:p>
                  </a:txBody>
                  <a:tcPr anchor="ctr">
                    <a:solidFill>
                      <a:schemeClr val="accent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Chapman-</a:t>
                      </a:r>
                      <a:r>
                        <a:rPr lang="en-US" sz="1200" b="1" dirty="0" err="1">
                          <a:solidFill>
                            <a:schemeClr val="bg1"/>
                          </a:solidFill>
                          <a:latin typeface="+mn-lt"/>
                        </a:rPr>
                        <a:t>Enskog</a:t>
                      </a:r>
                      <a:endParaRPr lang="en-US" sz="1200" b="1" dirty="0">
                        <a:solidFill>
                          <a:schemeClr val="bg1"/>
                        </a:solidFill>
                        <a:latin typeface="+mn-lt"/>
                      </a:endParaRPr>
                    </a:p>
                  </a:txBody>
                  <a:tcPr anchor="ctr">
                    <a:solidFill>
                      <a:schemeClr val="accent1">
                        <a:lumMod val="75000"/>
                      </a:schemeClr>
                    </a:solidFill>
                  </a:tcPr>
                </a:tc>
                <a:tc rowSpan="2">
                  <a:txBody>
                    <a:bodyPr/>
                    <a:lstStyle/>
                    <a:p>
                      <a:pPr algn="ctr"/>
                      <a:r>
                        <a:rPr lang="en-US" sz="1200" b="1" dirty="0">
                          <a:solidFill>
                            <a:schemeClr val="bg1"/>
                          </a:solidFill>
                          <a:latin typeface="+mn-lt"/>
                        </a:rPr>
                        <a:t>Corresponding states, semi-empirical models</a:t>
                      </a:r>
                    </a:p>
                  </a:txBody>
                  <a:tcPr anchor="ctr">
                    <a:solidFill>
                      <a:schemeClr val="accent1">
                        <a:lumMod val="75000"/>
                      </a:schemeClr>
                    </a:solidFill>
                  </a:tcPr>
                </a:tc>
                <a:extLst>
                  <a:ext uri="{0D108BD9-81ED-4DB2-BD59-A6C34878D82A}">
                    <a16:rowId xmlns:a16="http://schemas.microsoft.com/office/drawing/2014/main" val="4103169876"/>
                  </a:ext>
                </a:extLst>
              </a:tr>
              <a:tr h="446260">
                <a:tc vMerge="1">
                  <a:txBody>
                    <a:bodyPr/>
                    <a:lstStyle/>
                    <a:p>
                      <a:endParaRPr lang="en-US"/>
                    </a:p>
                  </a:txBody>
                  <a:tcPr/>
                </a:tc>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2014 Empirical Fit (</a:t>
                      </a:r>
                      <a:r>
                        <a:rPr lang="en-US" sz="1200" i="1" dirty="0" err="1">
                          <a:solidFill>
                            <a:schemeClr val="bg1"/>
                          </a:solidFill>
                        </a:rPr>
                        <a:t>Kt</a:t>
                      </a:r>
                      <a:r>
                        <a:rPr lang="en-US" sz="1200" i="1" baseline="-25000" dirty="0" err="1">
                          <a:solidFill>
                            <a:schemeClr val="bg1"/>
                          </a:solidFill>
                        </a:rPr>
                        <a:t>emp</a:t>
                      </a:r>
                      <a:r>
                        <a:rPr lang="en-US" sz="1200" b="1" dirty="0">
                          <a:solidFill>
                            <a:schemeClr val="bg1"/>
                          </a:solidFill>
                          <a:latin typeface="+mn-lt"/>
                        </a:rPr>
                        <a:t>)</a:t>
                      </a:r>
                    </a:p>
                  </a:txBody>
                  <a:tcPr anchor="c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2023 Cahill-Poll </a:t>
                      </a:r>
                      <a:r>
                        <a:rPr lang="el-GR" sz="1200" b="1" dirty="0">
                          <a:solidFill>
                            <a:schemeClr val="bg1"/>
                          </a:solidFill>
                          <a:latin typeface="+mn-lt"/>
                        </a:rPr>
                        <a:t>λ</a:t>
                      </a:r>
                      <a:r>
                        <a:rPr lang="en-US" sz="1200" b="1" baseline="-25000" dirty="0">
                          <a:solidFill>
                            <a:schemeClr val="bg1"/>
                          </a:solidFill>
                          <a:latin typeface="+mn-lt"/>
                        </a:rPr>
                        <a:t>min</a:t>
                      </a:r>
                      <a:r>
                        <a:rPr lang="en-US" sz="1200" b="1" dirty="0">
                          <a:solidFill>
                            <a:schemeClr val="bg1"/>
                          </a:solidFill>
                          <a:latin typeface="+mn-lt"/>
                        </a:rPr>
                        <a:t> (</a:t>
                      </a:r>
                      <a:r>
                        <a:rPr lang="en-US" sz="1200" i="1" dirty="0">
                          <a:solidFill>
                            <a:schemeClr val="bg1"/>
                          </a:solidFill>
                        </a:rPr>
                        <a:t>KT</a:t>
                      </a:r>
                      <a:r>
                        <a:rPr lang="en-US" sz="1200" i="1" baseline="-25000" dirty="0">
                          <a:solidFill>
                            <a:schemeClr val="bg1"/>
                          </a:solidFill>
                        </a:rPr>
                        <a:t>CP</a:t>
                      </a:r>
                      <a:r>
                        <a:rPr lang="el-GR" sz="1200" i="1" baseline="-25000" dirty="0">
                          <a:solidFill>
                            <a:schemeClr val="bg1"/>
                          </a:solidFill>
                          <a:cs typeface="Arial" charset="0"/>
                        </a:rPr>
                        <a:t>λ</a:t>
                      </a:r>
                      <a:r>
                        <a:rPr lang="en-US" sz="1200" b="1" dirty="0">
                          <a:solidFill>
                            <a:schemeClr val="bg1"/>
                          </a:solidFill>
                          <a:latin typeface="+mn-lt"/>
                        </a:rPr>
                        <a:t>)</a:t>
                      </a:r>
                    </a:p>
                  </a:txBody>
                  <a:tcPr anchor="ctr">
                    <a:solidFill>
                      <a:schemeClr val="accent1">
                        <a:lumMod val="75000"/>
                      </a:schemeClr>
                    </a:solidFill>
                  </a:tcPr>
                </a:tc>
                <a:tc vMerge="1">
                  <a:txBody>
                    <a:bodyPr/>
                    <a:lstStyle/>
                    <a:p>
                      <a:endParaRPr lang="en-US" dirty="0"/>
                    </a:p>
                  </a:txBody>
                  <a:tcPr>
                    <a:solidFill>
                      <a:schemeClr val="accent1">
                        <a:lumMod val="75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97854753"/>
                  </a:ext>
                </a:extLst>
              </a:tr>
              <a:tr h="1160276">
                <a:tc>
                  <a:txBody>
                    <a:bodyPr/>
                    <a:lstStyle/>
                    <a:p>
                      <a:pPr algn="ctr"/>
                      <a:r>
                        <a:rPr lang="en-US" sz="1100" dirty="0">
                          <a:solidFill>
                            <a:schemeClr val="bg1"/>
                          </a:solidFill>
                          <a:latin typeface="+mn-lt"/>
                        </a:rPr>
                        <a:t>Summary</a:t>
                      </a:r>
                    </a:p>
                  </a:txBody>
                  <a:tcPr vert="vert270" anchor="ctr">
                    <a:solidFill>
                      <a:schemeClr val="accent1"/>
                    </a:solidFill>
                  </a:tcPr>
                </a:tc>
                <a:tc>
                  <a:txBody>
                    <a:bodyPr/>
                    <a:lstStyle/>
                    <a:p>
                      <a:r>
                        <a:rPr lang="en-US" sz="1200" dirty="0">
                          <a:latin typeface="+mn-lt"/>
                        </a:rPr>
                        <a:t>Thermal conductivity described by phonon modes, approximated by macro-properties</a:t>
                      </a:r>
                    </a:p>
                  </a:txBody>
                  <a:tcPr/>
                </a:tc>
                <a:tc>
                  <a:txBody>
                    <a:bodyPr/>
                    <a:lstStyle/>
                    <a:p>
                      <a:r>
                        <a:rPr lang="en-US" sz="1200" dirty="0">
                          <a:latin typeface="+mn-lt"/>
                        </a:rPr>
                        <a:t>Relates thermal conductivity to ionic radius proportionality by fitting to </a:t>
                      </a:r>
                      <a:r>
                        <a:rPr lang="en-US" sz="1200" dirty="0" err="1">
                          <a:latin typeface="+mn-lt"/>
                        </a:rPr>
                        <a:t>KCl</a:t>
                      </a:r>
                      <a:r>
                        <a:rPr lang="en-US" sz="1200" dirty="0">
                          <a:latin typeface="+mn-lt"/>
                        </a:rPr>
                        <a:t> data (</a:t>
                      </a:r>
                      <a:r>
                        <a:rPr lang="en-US" sz="1200" dirty="0" err="1">
                          <a:latin typeface="+mn-lt"/>
                        </a:rPr>
                        <a:t>Nagasaka</a:t>
                      </a:r>
                      <a:r>
                        <a:rPr lang="en-US" sz="1200" dirty="0">
                          <a:latin typeface="+mn-lt"/>
                        </a:rPr>
                        <a:t>, 1992)</a:t>
                      </a:r>
                    </a:p>
                  </a:txBody>
                  <a:tcPr/>
                </a:tc>
                <a:tc>
                  <a:txBody>
                    <a:bodyPr/>
                    <a:lstStyle/>
                    <a:p>
                      <a:r>
                        <a:rPr lang="en-US" sz="1200" dirty="0">
                          <a:latin typeface="+mn-lt"/>
                        </a:rPr>
                        <a:t>Scales the Cahill-Poll minimum thermal conductivity according to anion complexity</a:t>
                      </a:r>
                    </a:p>
                  </a:txBody>
                  <a:tcPr/>
                </a:tc>
                <a:tc>
                  <a:txBody>
                    <a:bodyPr/>
                    <a:lstStyle/>
                    <a:p>
                      <a:r>
                        <a:rPr lang="en-US" sz="1200" dirty="0">
                          <a:latin typeface="+mn-lt"/>
                        </a:rPr>
                        <a:t>Dilute gas interactions in a cubic lattice, relates </a:t>
                      </a:r>
                      <a:r>
                        <a:rPr lang="el-GR" sz="1200" kern="1200" dirty="0">
                          <a:solidFill>
                            <a:schemeClr val="dk1"/>
                          </a:solidFill>
                          <a:effectLst/>
                          <a:latin typeface="+mn-lt"/>
                          <a:ea typeface="+mn-ea"/>
                          <a:cs typeface="+mn-cs"/>
                        </a:rPr>
                        <a:t>λ</a:t>
                      </a:r>
                      <a:r>
                        <a:rPr lang="en-US" sz="1200" kern="1200" dirty="0">
                          <a:solidFill>
                            <a:schemeClr val="dk1"/>
                          </a:solidFill>
                          <a:effectLst/>
                          <a:latin typeface="+mn-lt"/>
                          <a:ea typeface="+mn-ea"/>
                          <a:cs typeface="+mn-cs"/>
                        </a:rPr>
                        <a:t> </a:t>
                      </a:r>
                      <a:r>
                        <a:rPr lang="en-US" sz="1200" dirty="0">
                          <a:latin typeface="+mn-lt"/>
                        </a:rPr>
                        <a:t>to variation in free volumes/angles</a:t>
                      </a:r>
                    </a:p>
                  </a:txBody>
                  <a:tcPr/>
                </a:tc>
                <a:tc>
                  <a:txBody>
                    <a:bodyPr/>
                    <a:lstStyle/>
                    <a:p>
                      <a:r>
                        <a:rPr lang="en-US" sz="1200" dirty="0">
                          <a:latin typeface="+mn-lt"/>
                        </a:rPr>
                        <a:t>Energy transfer occurs via collisions, modified with density and viscosity</a:t>
                      </a:r>
                    </a:p>
                  </a:txBody>
                  <a:tcPr/>
                </a:tc>
                <a:tc>
                  <a:txBody>
                    <a:bodyPr/>
                    <a:lstStyle/>
                    <a:p>
                      <a:r>
                        <a:rPr lang="en-US" sz="1200" dirty="0">
                          <a:latin typeface="+mn-lt"/>
                        </a:rPr>
                        <a:t>Underlying thermal behavior follows across states of matter and certain materials</a:t>
                      </a:r>
                    </a:p>
                  </a:txBody>
                  <a:tcPr/>
                </a:tc>
                <a:extLst>
                  <a:ext uri="{0D108BD9-81ED-4DB2-BD59-A6C34878D82A}">
                    <a16:rowId xmlns:a16="http://schemas.microsoft.com/office/drawing/2014/main" val="2582484130"/>
                  </a:ext>
                </a:extLst>
              </a:tr>
              <a:tr h="997012">
                <a:tc>
                  <a:txBody>
                    <a:bodyPr/>
                    <a:lstStyle/>
                    <a:p>
                      <a:pPr algn="ctr"/>
                      <a:r>
                        <a:rPr lang="en-US" sz="1100" dirty="0">
                          <a:solidFill>
                            <a:schemeClr val="bg1"/>
                          </a:solidFill>
                          <a:latin typeface="+mn-lt"/>
                        </a:rPr>
                        <a:t>Temperature Dependence</a:t>
                      </a:r>
                    </a:p>
                  </a:txBody>
                  <a:tcPr vert="vert270" anchor="ctr">
                    <a:solidFill>
                      <a:schemeClr val="accent1"/>
                    </a:solidFill>
                  </a:tcPr>
                </a:tc>
                <a:tc>
                  <a:txBody>
                    <a:bodyPr/>
                    <a:lstStyle/>
                    <a:p>
                      <a:pPr algn="ctr"/>
                      <a:r>
                        <a:rPr lang="en-US" sz="1200" b="1" dirty="0">
                          <a:latin typeface="+mn-lt"/>
                        </a:rPr>
                        <a:t>Negative</a:t>
                      </a:r>
                    </a:p>
                    <a:p>
                      <a:endParaRPr lang="en-US" sz="800" dirty="0">
                        <a:latin typeface="+mn-lt"/>
                      </a:endParaRPr>
                    </a:p>
                    <a:p>
                      <a:r>
                        <a:rPr lang="en-US" sz="1200" dirty="0">
                          <a:latin typeface="+mn-lt"/>
                        </a:rPr>
                        <a:t>Based on temp-dependent sound velocity and density</a:t>
                      </a:r>
                    </a:p>
                  </a:txBody>
                  <a:tcPr/>
                </a:tc>
                <a:tc gridSpan="2">
                  <a:txBody>
                    <a:bodyPr/>
                    <a:lstStyle/>
                    <a:p>
                      <a:pPr algn="ctr"/>
                      <a:r>
                        <a:rPr lang="en-US" sz="1200" b="1" dirty="0">
                          <a:latin typeface="+mn-lt"/>
                        </a:rPr>
                        <a:t>Negative</a:t>
                      </a:r>
                    </a:p>
                    <a:p>
                      <a:endParaRPr lang="en-US" sz="800" dirty="0">
                        <a:latin typeface="+mn-lt"/>
                      </a:endParaRPr>
                    </a:p>
                    <a:p>
                      <a:r>
                        <a:rPr lang="en-US" sz="1200" dirty="0">
                          <a:latin typeface="+mn-lt"/>
                        </a:rPr>
                        <a:t>Based on thermal expansivity at melting point scaled with temperature change and composition</a:t>
                      </a:r>
                    </a:p>
                  </a:txBody>
                  <a:tcPr/>
                </a:tc>
                <a:tc hMerge="1">
                  <a:txBody>
                    <a:bodyPr/>
                    <a:lstStyle/>
                    <a:p>
                      <a:endParaRPr lang="en-US"/>
                    </a:p>
                  </a:txBody>
                  <a:tcPr/>
                </a:tc>
                <a:tc>
                  <a:txBody>
                    <a:bodyPr/>
                    <a:lstStyle/>
                    <a:p>
                      <a:pPr algn="ctr"/>
                      <a:r>
                        <a:rPr lang="en-US" sz="1200" b="1" dirty="0">
                          <a:latin typeface="+mn-lt"/>
                        </a:rPr>
                        <a:t>Negative</a:t>
                      </a:r>
                    </a:p>
                    <a:p>
                      <a:endParaRPr lang="en-US" sz="800" dirty="0">
                        <a:latin typeface="+mn-lt"/>
                      </a:endParaRPr>
                    </a:p>
                    <a:p>
                      <a:r>
                        <a:rPr lang="en-US" sz="1200" dirty="0">
                          <a:latin typeface="+mn-lt"/>
                        </a:rPr>
                        <a:t>Based on temp-dependent sound velocity and density</a:t>
                      </a:r>
                    </a:p>
                  </a:txBody>
                  <a:tcPr/>
                </a:tc>
                <a:tc>
                  <a:txBody>
                    <a:bodyPr/>
                    <a:lstStyle/>
                    <a:p>
                      <a:pPr algn="ctr"/>
                      <a:r>
                        <a:rPr lang="en-US" sz="1200" b="1" dirty="0">
                          <a:latin typeface="+mn-lt"/>
                        </a:rPr>
                        <a:t>Negative</a:t>
                      </a:r>
                    </a:p>
                    <a:p>
                      <a:endParaRPr lang="en-US" sz="600" dirty="0">
                        <a:latin typeface="+mn-lt"/>
                      </a:endParaRPr>
                    </a:p>
                    <a:p>
                      <a:r>
                        <a:rPr lang="en-US" sz="1200" dirty="0">
                          <a:latin typeface="+mn-lt"/>
                        </a:rPr>
                        <a:t>Based on temp-dependent viscosity estimation</a:t>
                      </a:r>
                    </a:p>
                  </a:txBody>
                  <a:tcPr/>
                </a:tc>
                <a:tc>
                  <a:txBody>
                    <a:bodyPr/>
                    <a:lstStyle/>
                    <a:p>
                      <a:r>
                        <a:rPr lang="en-US" sz="1200" dirty="0">
                          <a:latin typeface="+mn-lt"/>
                        </a:rPr>
                        <a:t>Matches temp-dependent behavior of fitted data</a:t>
                      </a:r>
                    </a:p>
                  </a:txBody>
                  <a:tcPr/>
                </a:tc>
                <a:extLst>
                  <a:ext uri="{0D108BD9-81ED-4DB2-BD59-A6C34878D82A}">
                    <a16:rowId xmlns:a16="http://schemas.microsoft.com/office/drawing/2014/main" val="1833796279"/>
                  </a:ext>
                </a:extLst>
              </a:tr>
              <a:tr h="1025902">
                <a:tc>
                  <a:txBody>
                    <a:bodyPr/>
                    <a:lstStyle/>
                    <a:p>
                      <a:pPr algn="ctr"/>
                      <a:r>
                        <a:rPr lang="en-US" sz="1100" dirty="0">
                          <a:solidFill>
                            <a:schemeClr val="bg1"/>
                          </a:solidFill>
                          <a:latin typeface="+mn-lt"/>
                        </a:rPr>
                        <a:t>Limitations</a:t>
                      </a:r>
                    </a:p>
                  </a:txBody>
                  <a:tcPr vert="vert270" anchor="ctr">
                    <a:solidFill>
                      <a:schemeClr val="accent1"/>
                    </a:solidFill>
                  </a:tcPr>
                </a:tc>
                <a:tc>
                  <a:txBody>
                    <a:bodyPr/>
                    <a:lstStyle/>
                    <a:p>
                      <a:r>
                        <a:rPr lang="en-US" sz="1200" dirty="0">
                          <a:latin typeface="+mn-lt"/>
                        </a:rPr>
                        <a:t>Unknown phonon freq. distribution requires use of thermodynamic properties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Requires fitting to empirical data to scale the phonon mean free path relationship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Increased deviation with highly complex and polymerizing mixtures</a:t>
                      </a:r>
                    </a:p>
                  </a:txBody>
                  <a:tcPr/>
                </a:tc>
                <a:tc>
                  <a:txBody>
                    <a:bodyPr/>
                    <a:lstStyle/>
                    <a:p>
                      <a:r>
                        <a:rPr lang="en-US" sz="1200" dirty="0">
                          <a:latin typeface="+mn-lt"/>
                        </a:rPr>
                        <a:t>Does not consider dissociated interatomic behavior (prevalent in molten salt ions)</a:t>
                      </a:r>
                    </a:p>
                  </a:txBody>
                  <a:tcPr/>
                </a:tc>
                <a:tc>
                  <a:txBody>
                    <a:bodyPr/>
                    <a:lstStyle/>
                    <a:p>
                      <a:r>
                        <a:rPr lang="en-US" sz="1200" dirty="0">
                          <a:latin typeface="+mn-lt"/>
                        </a:rPr>
                        <a:t>Does not capture the temperature dependence of salts.</a:t>
                      </a:r>
                    </a:p>
                  </a:txBody>
                  <a:tcPr/>
                </a:tc>
                <a:tc>
                  <a:txBody>
                    <a:bodyPr/>
                    <a:lstStyle/>
                    <a:p>
                      <a:r>
                        <a:rPr lang="en-US" sz="1200" dirty="0">
                          <a:latin typeface="+mn-lt"/>
                        </a:rPr>
                        <a:t>May not be able to extrapolate for salt and compositional variation.</a:t>
                      </a:r>
                    </a:p>
                  </a:txBody>
                  <a:tcPr/>
                </a:tc>
                <a:extLst>
                  <a:ext uri="{0D108BD9-81ED-4DB2-BD59-A6C34878D82A}">
                    <a16:rowId xmlns:a16="http://schemas.microsoft.com/office/drawing/2014/main" val="3303573180"/>
                  </a:ext>
                </a:extLst>
              </a:tr>
            </a:tbl>
          </a:graphicData>
        </a:graphic>
      </p:graphicFrame>
      <p:grpSp>
        <p:nvGrpSpPr>
          <p:cNvPr id="31" name="Group 30">
            <a:extLst>
              <a:ext uri="{FF2B5EF4-FFF2-40B4-BE49-F238E27FC236}">
                <a16:creationId xmlns:a16="http://schemas.microsoft.com/office/drawing/2014/main" id="{3D16B73B-C3D6-9098-887C-5105585B0779}"/>
              </a:ext>
            </a:extLst>
          </p:cNvPr>
          <p:cNvGrpSpPr/>
          <p:nvPr/>
        </p:nvGrpSpPr>
        <p:grpSpPr>
          <a:xfrm>
            <a:off x="9707526" y="269612"/>
            <a:ext cx="2227146" cy="5616181"/>
            <a:chOff x="9552562" y="1250185"/>
            <a:chExt cx="2382110" cy="5333495"/>
          </a:xfrm>
        </p:grpSpPr>
        <p:sp>
          <p:nvSpPr>
            <p:cNvPr id="28" name="Rectangle 27">
              <a:extLst>
                <a:ext uri="{FF2B5EF4-FFF2-40B4-BE49-F238E27FC236}">
                  <a16:creationId xmlns:a16="http://schemas.microsoft.com/office/drawing/2014/main" id="{4A75EACF-E7A0-FB3E-112C-1D7EB9DB451F}"/>
                </a:ext>
              </a:extLst>
            </p:cNvPr>
            <p:cNvSpPr/>
            <p:nvPr/>
          </p:nvSpPr>
          <p:spPr>
            <a:xfrm>
              <a:off x="9552562" y="1250185"/>
              <a:ext cx="2382110" cy="533349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9" name="TextBox 28">
              <a:extLst>
                <a:ext uri="{FF2B5EF4-FFF2-40B4-BE49-F238E27FC236}">
                  <a16:creationId xmlns:a16="http://schemas.microsoft.com/office/drawing/2014/main" id="{64860AD8-FE9B-A855-82B5-0247D04F1EF1}"/>
                </a:ext>
              </a:extLst>
            </p:cNvPr>
            <p:cNvSpPr txBox="1"/>
            <p:nvPr/>
          </p:nvSpPr>
          <p:spPr>
            <a:xfrm>
              <a:off x="9552562" y="5627597"/>
              <a:ext cx="2382110" cy="771632"/>
            </a:xfrm>
            <a:prstGeom prst="rect">
              <a:avLst/>
            </a:prstGeom>
            <a:noFill/>
          </p:spPr>
          <p:txBody>
            <a:bodyPr wrap="square" rtlCol="0">
              <a:spAutoFit/>
            </a:bodyPr>
            <a:lstStyle/>
            <a:p>
              <a:pPr algn="ctr">
                <a:lnSpc>
                  <a:spcPct val="90000"/>
                </a:lnSpc>
              </a:pPr>
              <a:r>
                <a:rPr lang="en-US" sz="1600" dirty="0">
                  <a:latin typeface="+mn-lt"/>
                </a:rPr>
                <a:t>Molecular Interactions</a:t>
              </a:r>
            </a:p>
            <a:p>
              <a:pPr algn="ctr">
                <a:lnSpc>
                  <a:spcPct val="90000"/>
                </a:lnSpc>
              </a:pPr>
              <a:endParaRPr lang="en-US" dirty="0">
                <a:latin typeface="+mn-lt"/>
              </a:endParaRPr>
            </a:p>
            <a:p>
              <a:pPr algn="ctr">
                <a:lnSpc>
                  <a:spcPct val="90000"/>
                </a:lnSpc>
              </a:pPr>
              <a:r>
                <a:rPr lang="en-US" b="1" dirty="0">
                  <a:latin typeface="+mn-lt"/>
                </a:rPr>
                <a:t>Microscopic</a:t>
              </a:r>
              <a:endParaRPr lang="en-US" dirty="0">
                <a:latin typeface="+mn-lt"/>
              </a:endParaRPr>
            </a:p>
          </p:txBody>
        </p:sp>
        <p:sp>
          <p:nvSpPr>
            <p:cNvPr id="30" name="TextBox 29">
              <a:extLst>
                <a:ext uri="{FF2B5EF4-FFF2-40B4-BE49-F238E27FC236}">
                  <a16:creationId xmlns:a16="http://schemas.microsoft.com/office/drawing/2014/main" id="{2BEF1F6F-CBBD-10A5-9297-958BCE5472D7}"/>
                </a:ext>
              </a:extLst>
            </p:cNvPr>
            <p:cNvSpPr txBox="1"/>
            <p:nvPr/>
          </p:nvSpPr>
          <p:spPr>
            <a:xfrm>
              <a:off x="9552562" y="1349985"/>
              <a:ext cx="2382110" cy="771632"/>
            </a:xfrm>
            <a:prstGeom prst="rect">
              <a:avLst/>
            </a:prstGeom>
            <a:noFill/>
          </p:spPr>
          <p:txBody>
            <a:bodyPr wrap="square" rtlCol="0">
              <a:spAutoFit/>
            </a:bodyPr>
            <a:lstStyle/>
            <a:p>
              <a:pPr algn="ctr">
                <a:lnSpc>
                  <a:spcPct val="90000"/>
                </a:lnSpc>
              </a:pPr>
              <a:r>
                <a:rPr lang="en-US" b="1" dirty="0">
                  <a:latin typeface="+mn-lt"/>
                </a:rPr>
                <a:t>Macroscopic</a:t>
              </a:r>
            </a:p>
            <a:p>
              <a:pPr algn="ctr">
                <a:lnSpc>
                  <a:spcPct val="90000"/>
                </a:lnSpc>
              </a:pPr>
              <a:endParaRPr lang="en-US" b="1" dirty="0">
                <a:latin typeface="+mn-lt"/>
              </a:endParaRPr>
            </a:p>
            <a:p>
              <a:pPr algn="ctr">
                <a:lnSpc>
                  <a:spcPct val="90000"/>
                </a:lnSpc>
              </a:pPr>
              <a:r>
                <a:rPr lang="en-US" sz="1600" dirty="0">
                  <a:latin typeface="+mn-lt"/>
                </a:rPr>
                <a:t>Thermodynamics</a:t>
              </a:r>
            </a:p>
          </p:txBody>
        </p:sp>
      </p:grpSp>
      <p:pic>
        <p:nvPicPr>
          <p:cNvPr id="116" name="Picture 2" descr="Wavy Path Icons - Free SVG &amp; PNG Wavy Path Images - Noun Project">
            <a:extLst>
              <a:ext uri="{FF2B5EF4-FFF2-40B4-BE49-F238E27FC236}">
                <a16:creationId xmlns:a16="http://schemas.microsoft.com/office/drawing/2014/main" id="{2A251CB0-D994-F1A1-F952-A7C881ABE3AA}"/>
              </a:ext>
            </a:extLst>
          </p:cNvPr>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34956"/>
          <a:stretch/>
        </p:blipFill>
        <p:spPr bwMode="auto">
          <a:xfrm rot="3852711">
            <a:off x="9713448" y="4350702"/>
            <a:ext cx="571950" cy="37202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2E039B0-04C7-A68B-4997-9799FAA9F213}"/>
              </a:ext>
            </a:extLst>
          </p:cNvPr>
          <p:cNvGrpSpPr/>
          <p:nvPr/>
        </p:nvGrpSpPr>
        <p:grpSpPr>
          <a:xfrm>
            <a:off x="9924929" y="1340070"/>
            <a:ext cx="1792340" cy="3449715"/>
            <a:chOff x="9923594" y="1340070"/>
            <a:chExt cx="1792340" cy="3449715"/>
          </a:xfrm>
        </p:grpSpPr>
        <p:grpSp>
          <p:nvGrpSpPr>
            <p:cNvPr id="115" name="Group 114">
              <a:extLst>
                <a:ext uri="{FF2B5EF4-FFF2-40B4-BE49-F238E27FC236}">
                  <a16:creationId xmlns:a16="http://schemas.microsoft.com/office/drawing/2014/main" id="{0B6BA2E9-A0A2-CC14-21AD-2E56DDC76403}"/>
                </a:ext>
              </a:extLst>
            </p:cNvPr>
            <p:cNvGrpSpPr/>
            <p:nvPr/>
          </p:nvGrpSpPr>
          <p:grpSpPr>
            <a:xfrm rot="10800000">
              <a:off x="9923594" y="3274439"/>
              <a:ext cx="1767192" cy="1515346"/>
              <a:chOff x="9860021" y="3766185"/>
              <a:chExt cx="1767192" cy="1515346"/>
            </a:xfrm>
          </p:grpSpPr>
          <p:grpSp>
            <p:nvGrpSpPr>
              <p:cNvPr id="32" name="Group 31">
                <a:extLst>
                  <a:ext uri="{FF2B5EF4-FFF2-40B4-BE49-F238E27FC236}">
                    <a16:creationId xmlns:a16="http://schemas.microsoft.com/office/drawing/2014/main" id="{68906DE3-D573-6A6C-E152-956E33B978FC}"/>
                  </a:ext>
                </a:extLst>
              </p:cNvPr>
              <p:cNvGrpSpPr/>
              <p:nvPr/>
            </p:nvGrpSpPr>
            <p:grpSpPr>
              <a:xfrm rot="5400000">
                <a:off x="10052539" y="3609096"/>
                <a:ext cx="1382156" cy="1767192"/>
                <a:chOff x="5865273" y="1041526"/>
                <a:chExt cx="2141096" cy="2736714"/>
              </a:xfrm>
            </p:grpSpPr>
            <p:sp>
              <p:nvSpPr>
                <p:cNvPr id="33" name="Oval 32">
                  <a:extLst>
                    <a:ext uri="{FF2B5EF4-FFF2-40B4-BE49-F238E27FC236}">
                      <a16:creationId xmlns:a16="http://schemas.microsoft.com/office/drawing/2014/main" id="{088B2F89-C7B1-0AC0-F592-7BE9E5465048}"/>
                    </a:ext>
                  </a:extLst>
                </p:cNvPr>
                <p:cNvSpPr/>
                <p:nvPr/>
              </p:nvSpPr>
              <p:spPr>
                <a:xfrm>
                  <a:off x="6737008" y="175275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4" name="Oval 33">
                  <a:extLst>
                    <a:ext uri="{FF2B5EF4-FFF2-40B4-BE49-F238E27FC236}">
                      <a16:creationId xmlns:a16="http://schemas.microsoft.com/office/drawing/2014/main" id="{ED8394FD-0F0E-2E4F-AE25-1E8CFA88DE00}"/>
                    </a:ext>
                  </a:extLst>
                </p:cNvPr>
                <p:cNvSpPr/>
                <p:nvPr/>
              </p:nvSpPr>
              <p:spPr>
                <a:xfrm>
                  <a:off x="6403628" y="2514384"/>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5" name="Oval 34">
                  <a:extLst>
                    <a:ext uri="{FF2B5EF4-FFF2-40B4-BE49-F238E27FC236}">
                      <a16:creationId xmlns:a16="http://schemas.microsoft.com/office/drawing/2014/main" id="{1699B4BE-E54B-1F19-986F-9408AE9D19E5}"/>
                    </a:ext>
                  </a:extLst>
                </p:cNvPr>
                <p:cNvSpPr/>
                <p:nvPr/>
              </p:nvSpPr>
              <p:spPr>
                <a:xfrm>
                  <a:off x="7289049" y="2682539"/>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4A11F28E-6C18-E45D-C20A-5A23E0A55995}"/>
                    </a:ext>
                  </a:extLst>
                </p:cNvPr>
                <p:cNvSpPr/>
                <p:nvPr/>
              </p:nvSpPr>
              <p:spPr>
                <a:xfrm>
                  <a:off x="7293103" y="1185155"/>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7" name="Oval 36">
                  <a:extLst>
                    <a:ext uri="{FF2B5EF4-FFF2-40B4-BE49-F238E27FC236}">
                      <a16:creationId xmlns:a16="http://schemas.microsoft.com/office/drawing/2014/main" id="{78C16990-53B7-83D9-4AD7-F54F1E82C37A}"/>
                    </a:ext>
                  </a:extLst>
                </p:cNvPr>
                <p:cNvSpPr/>
                <p:nvPr/>
              </p:nvSpPr>
              <p:spPr>
                <a:xfrm>
                  <a:off x="7513601" y="2081460"/>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8" name="Oval 37">
                  <a:extLst>
                    <a:ext uri="{FF2B5EF4-FFF2-40B4-BE49-F238E27FC236}">
                      <a16:creationId xmlns:a16="http://schemas.microsoft.com/office/drawing/2014/main" id="{70EB024F-4C69-332E-35E6-A1EEC0F3A8BC}"/>
                    </a:ext>
                  </a:extLst>
                </p:cNvPr>
                <p:cNvSpPr/>
                <p:nvPr/>
              </p:nvSpPr>
              <p:spPr>
                <a:xfrm>
                  <a:off x="6788376" y="3110603"/>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39" name="Oval 38">
                  <a:extLst>
                    <a:ext uri="{FF2B5EF4-FFF2-40B4-BE49-F238E27FC236}">
                      <a16:creationId xmlns:a16="http://schemas.microsoft.com/office/drawing/2014/main" id="{C98FC02E-A926-B559-3935-77CB6242C125}"/>
                    </a:ext>
                  </a:extLst>
                </p:cNvPr>
                <p:cNvSpPr/>
                <p:nvPr/>
              </p:nvSpPr>
              <p:spPr>
                <a:xfrm>
                  <a:off x="7656878" y="3472558"/>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0" name="Oval 39">
                  <a:extLst>
                    <a:ext uri="{FF2B5EF4-FFF2-40B4-BE49-F238E27FC236}">
                      <a16:creationId xmlns:a16="http://schemas.microsoft.com/office/drawing/2014/main" id="{7CDC4816-55F7-7921-A87C-1AD1317E10D6}"/>
                    </a:ext>
                  </a:extLst>
                </p:cNvPr>
                <p:cNvSpPr/>
                <p:nvPr/>
              </p:nvSpPr>
              <p:spPr>
                <a:xfrm>
                  <a:off x="6380320" y="1216553"/>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1" name="Oval 40">
                  <a:extLst>
                    <a:ext uri="{FF2B5EF4-FFF2-40B4-BE49-F238E27FC236}">
                      <a16:creationId xmlns:a16="http://schemas.microsoft.com/office/drawing/2014/main" id="{F46BCCBE-9632-3C9A-5F1D-55FC39DC7EC8}"/>
                    </a:ext>
                  </a:extLst>
                </p:cNvPr>
                <p:cNvSpPr/>
                <p:nvPr/>
              </p:nvSpPr>
              <p:spPr>
                <a:xfrm>
                  <a:off x="6948579" y="1054759"/>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2" name="Oval 41">
                  <a:extLst>
                    <a:ext uri="{FF2B5EF4-FFF2-40B4-BE49-F238E27FC236}">
                      <a16:creationId xmlns:a16="http://schemas.microsoft.com/office/drawing/2014/main" id="{960E2D9E-6EE6-77A7-9487-517F2419DE59}"/>
                    </a:ext>
                  </a:extLst>
                </p:cNvPr>
                <p:cNvSpPr/>
                <p:nvPr/>
              </p:nvSpPr>
              <p:spPr>
                <a:xfrm>
                  <a:off x="7561414" y="1657827"/>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3" name="Oval 42">
                  <a:extLst>
                    <a:ext uri="{FF2B5EF4-FFF2-40B4-BE49-F238E27FC236}">
                      <a16:creationId xmlns:a16="http://schemas.microsoft.com/office/drawing/2014/main" id="{FB7B0500-31E6-27DF-4B2A-916C8B0098C9}"/>
                    </a:ext>
                  </a:extLst>
                </p:cNvPr>
                <p:cNvSpPr/>
                <p:nvPr/>
              </p:nvSpPr>
              <p:spPr>
                <a:xfrm>
                  <a:off x="6178877" y="1728066"/>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4" name="Oval 43">
                  <a:extLst>
                    <a:ext uri="{FF2B5EF4-FFF2-40B4-BE49-F238E27FC236}">
                      <a16:creationId xmlns:a16="http://schemas.microsoft.com/office/drawing/2014/main" id="{08D1CC6C-9D8E-7693-24AF-87BF8C8D2779}"/>
                    </a:ext>
                  </a:extLst>
                </p:cNvPr>
                <p:cNvSpPr/>
                <p:nvPr/>
              </p:nvSpPr>
              <p:spPr>
                <a:xfrm>
                  <a:off x="6082510" y="3186756"/>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5" name="Oval 44">
                  <a:extLst>
                    <a:ext uri="{FF2B5EF4-FFF2-40B4-BE49-F238E27FC236}">
                      <a16:creationId xmlns:a16="http://schemas.microsoft.com/office/drawing/2014/main" id="{BE5E34DB-22FE-9BC6-6AB3-31CE5F03DD75}"/>
                    </a:ext>
                  </a:extLst>
                </p:cNvPr>
                <p:cNvSpPr/>
                <p:nvPr/>
              </p:nvSpPr>
              <p:spPr>
                <a:xfrm>
                  <a:off x="7289048" y="3172165"/>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6" name="Oval 45">
                  <a:extLst>
                    <a:ext uri="{FF2B5EF4-FFF2-40B4-BE49-F238E27FC236}">
                      <a16:creationId xmlns:a16="http://schemas.microsoft.com/office/drawing/2014/main" id="{B996F25B-7BBC-A348-3818-0D3A00570B85}"/>
                    </a:ext>
                  </a:extLst>
                </p:cNvPr>
                <p:cNvSpPr/>
                <p:nvPr/>
              </p:nvSpPr>
              <p:spPr>
                <a:xfrm>
                  <a:off x="7344161" y="235059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7" name="Oval 46">
                  <a:extLst>
                    <a:ext uri="{FF2B5EF4-FFF2-40B4-BE49-F238E27FC236}">
                      <a16:creationId xmlns:a16="http://schemas.microsoft.com/office/drawing/2014/main" id="{A2B1D979-9BA9-5764-6B74-F8BC67289AF2}"/>
                    </a:ext>
                  </a:extLst>
                </p:cNvPr>
                <p:cNvSpPr/>
                <p:nvPr/>
              </p:nvSpPr>
              <p:spPr>
                <a:xfrm>
                  <a:off x="6845634" y="2187822"/>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48" name="Oval 47">
                  <a:extLst>
                    <a:ext uri="{FF2B5EF4-FFF2-40B4-BE49-F238E27FC236}">
                      <a16:creationId xmlns:a16="http://schemas.microsoft.com/office/drawing/2014/main" id="{688FDD19-548C-79E3-1FB7-259AD936B8A4}"/>
                    </a:ext>
                  </a:extLst>
                </p:cNvPr>
                <p:cNvSpPr/>
                <p:nvPr/>
              </p:nvSpPr>
              <p:spPr>
                <a:xfrm>
                  <a:off x="7138664" y="1632280"/>
                  <a:ext cx="304837" cy="305682"/>
                </a:xfrm>
                <a:prstGeom prst="ellipse">
                  <a:avLst/>
                </a:prstGeom>
                <a:solidFill>
                  <a:schemeClr val="accent3">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nvGrpSpPr>
                <p:cNvPr id="49" name="Group 48">
                  <a:extLst>
                    <a:ext uri="{FF2B5EF4-FFF2-40B4-BE49-F238E27FC236}">
                      <a16:creationId xmlns:a16="http://schemas.microsoft.com/office/drawing/2014/main" id="{335486DA-69CB-6A65-7C21-768FE30DFDB7}"/>
                    </a:ext>
                  </a:extLst>
                </p:cNvPr>
                <p:cNvGrpSpPr/>
                <p:nvPr/>
              </p:nvGrpSpPr>
              <p:grpSpPr>
                <a:xfrm>
                  <a:off x="5865273" y="1041526"/>
                  <a:ext cx="2141096" cy="2722601"/>
                  <a:chOff x="5884151" y="1024653"/>
                  <a:chExt cx="2141096" cy="2722601"/>
                </a:xfrm>
              </p:grpSpPr>
              <p:sp>
                <p:nvSpPr>
                  <p:cNvPr id="84" name="Oval 83">
                    <a:extLst>
                      <a:ext uri="{FF2B5EF4-FFF2-40B4-BE49-F238E27FC236}">
                        <a16:creationId xmlns:a16="http://schemas.microsoft.com/office/drawing/2014/main" id="{91AEF400-5D63-C7D0-9D47-A77B8C25D984}"/>
                      </a:ext>
                    </a:extLst>
                  </p:cNvPr>
                  <p:cNvSpPr/>
                  <p:nvPr/>
                </p:nvSpPr>
                <p:spPr>
                  <a:xfrm>
                    <a:off x="6315413" y="1819097"/>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5" name="Oval 84">
                    <a:extLst>
                      <a:ext uri="{FF2B5EF4-FFF2-40B4-BE49-F238E27FC236}">
                        <a16:creationId xmlns:a16="http://schemas.microsoft.com/office/drawing/2014/main" id="{6E9FBD08-8F26-6FE0-E166-0497CD8C22E6}"/>
                      </a:ext>
                    </a:extLst>
                  </p:cNvPr>
                  <p:cNvSpPr/>
                  <p:nvPr/>
                </p:nvSpPr>
                <p:spPr>
                  <a:xfrm>
                    <a:off x="6098160" y="2315254"/>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6" name="Oval 85">
                    <a:extLst>
                      <a:ext uri="{FF2B5EF4-FFF2-40B4-BE49-F238E27FC236}">
                        <a16:creationId xmlns:a16="http://schemas.microsoft.com/office/drawing/2014/main" id="{5CDD199E-3B56-1925-01AF-951A077B86C2}"/>
                      </a:ext>
                    </a:extLst>
                  </p:cNvPr>
                  <p:cNvSpPr/>
                  <p:nvPr/>
                </p:nvSpPr>
                <p:spPr>
                  <a:xfrm>
                    <a:off x="6954196" y="265243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7" name="Oval 86">
                    <a:extLst>
                      <a:ext uri="{FF2B5EF4-FFF2-40B4-BE49-F238E27FC236}">
                        <a16:creationId xmlns:a16="http://schemas.microsoft.com/office/drawing/2014/main" id="{735D7221-87AC-52AC-F862-909E794C656A}"/>
                      </a:ext>
                    </a:extLst>
                  </p:cNvPr>
                  <p:cNvSpPr/>
                  <p:nvPr/>
                </p:nvSpPr>
                <p:spPr>
                  <a:xfrm>
                    <a:off x="7085115" y="1300289"/>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8" name="Oval 87">
                    <a:extLst>
                      <a:ext uri="{FF2B5EF4-FFF2-40B4-BE49-F238E27FC236}">
                        <a16:creationId xmlns:a16="http://schemas.microsoft.com/office/drawing/2014/main" id="{DFB0765D-E945-7B1A-F545-9544786B1DD3}"/>
                      </a:ext>
                    </a:extLst>
                  </p:cNvPr>
                  <p:cNvSpPr/>
                  <p:nvPr/>
                </p:nvSpPr>
                <p:spPr>
                  <a:xfrm>
                    <a:off x="7193741" y="196663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9" name="Oval 88">
                    <a:extLst>
                      <a:ext uri="{FF2B5EF4-FFF2-40B4-BE49-F238E27FC236}">
                        <a16:creationId xmlns:a16="http://schemas.microsoft.com/office/drawing/2014/main" id="{D0FF2411-C7C2-5A1F-A7AF-55EF67458C2F}"/>
                      </a:ext>
                    </a:extLst>
                  </p:cNvPr>
                  <p:cNvSpPr/>
                  <p:nvPr/>
                </p:nvSpPr>
                <p:spPr>
                  <a:xfrm>
                    <a:off x="6209014" y="321501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0" name="Oval 89">
                    <a:extLst>
                      <a:ext uri="{FF2B5EF4-FFF2-40B4-BE49-F238E27FC236}">
                        <a16:creationId xmlns:a16="http://schemas.microsoft.com/office/drawing/2014/main" id="{FF39FB21-9160-B2A7-44F2-27016CCF0F7C}"/>
                      </a:ext>
                    </a:extLst>
                  </p:cNvPr>
                  <p:cNvSpPr/>
                  <p:nvPr/>
                </p:nvSpPr>
                <p:spPr>
                  <a:xfrm>
                    <a:off x="7432678" y="321501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1" name="Oval 90">
                    <a:extLst>
                      <a:ext uri="{FF2B5EF4-FFF2-40B4-BE49-F238E27FC236}">
                        <a16:creationId xmlns:a16="http://schemas.microsoft.com/office/drawing/2014/main" id="{B23EE6EC-1040-9956-6542-9CD2CF744715}"/>
                      </a:ext>
                    </a:extLst>
                  </p:cNvPr>
                  <p:cNvSpPr/>
                  <p:nvPr/>
                </p:nvSpPr>
                <p:spPr>
                  <a:xfrm>
                    <a:off x="6039925" y="1177164"/>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2" name="Oval 91">
                    <a:extLst>
                      <a:ext uri="{FF2B5EF4-FFF2-40B4-BE49-F238E27FC236}">
                        <a16:creationId xmlns:a16="http://schemas.microsoft.com/office/drawing/2014/main" id="{D7243175-040F-E2F0-CFDB-388406F3D24C}"/>
                      </a:ext>
                    </a:extLst>
                  </p:cNvPr>
                  <p:cNvSpPr/>
                  <p:nvPr/>
                </p:nvSpPr>
                <p:spPr>
                  <a:xfrm>
                    <a:off x="6613726" y="102465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3" name="Oval 92">
                    <a:extLst>
                      <a:ext uri="{FF2B5EF4-FFF2-40B4-BE49-F238E27FC236}">
                        <a16:creationId xmlns:a16="http://schemas.microsoft.com/office/drawing/2014/main" id="{BE7755D0-C973-4488-3BA2-9E7E52F8C183}"/>
                      </a:ext>
                    </a:extLst>
                  </p:cNvPr>
                  <p:cNvSpPr/>
                  <p:nvPr/>
                </p:nvSpPr>
                <p:spPr>
                  <a:xfrm>
                    <a:off x="7558121" y="1345685"/>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4" name="Oval 93">
                    <a:extLst>
                      <a:ext uri="{FF2B5EF4-FFF2-40B4-BE49-F238E27FC236}">
                        <a16:creationId xmlns:a16="http://schemas.microsoft.com/office/drawing/2014/main" id="{FE22E420-6CD5-052C-004F-CE4792A9B1B4}"/>
                      </a:ext>
                    </a:extLst>
                  </p:cNvPr>
                  <p:cNvSpPr/>
                  <p:nvPr/>
                </p:nvSpPr>
                <p:spPr>
                  <a:xfrm>
                    <a:off x="5925094" y="188440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5" name="Oval 94">
                    <a:extLst>
                      <a:ext uri="{FF2B5EF4-FFF2-40B4-BE49-F238E27FC236}">
                        <a16:creationId xmlns:a16="http://schemas.microsoft.com/office/drawing/2014/main" id="{D2DED668-A3BF-3910-3848-3ABD0CAD3AE6}"/>
                      </a:ext>
                    </a:extLst>
                  </p:cNvPr>
                  <p:cNvSpPr/>
                  <p:nvPr/>
                </p:nvSpPr>
                <p:spPr>
                  <a:xfrm>
                    <a:off x="5884151" y="2884299"/>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6" name="Oval 95">
                    <a:extLst>
                      <a:ext uri="{FF2B5EF4-FFF2-40B4-BE49-F238E27FC236}">
                        <a16:creationId xmlns:a16="http://schemas.microsoft.com/office/drawing/2014/main" id="{EFC34DCE-074F-CB51-A07C-FCEC185B9383}"/>
                      </a:ext>
                    </a:extLst>
                  </p:cNvPr>
                  <p:cNvSpPr/>
                  <p:nvPr/>
                </p:nvSpPr>
                <p:spPr>
                  <a:xfrm>
                    <a:off x="6769371" y="3285188"/>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7" name="Oval 96">
                    <a:extLst>
                      <a:ext uri="{FF2B5EF4-FFF2-40B4-BE49-F238E27FC236}">
                        <a16:creationId xmlns:a16="http://schemas.microsoft.com/office/drawing/2014/main" id="{A4F27C72-A9D7-EF6D-C59C-DFB23F6E6858}"/>
                      </a:ext>
                    </a:extLst>
                  </p:cNvPr>
                  <p:cNvSpPr/>
                  <p:nvPr/>
                </p:nvSpPr>
                <p:spPr>
                  <a:xfrm>
                    <a:off x="7453962" y="2428697"/>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8" name="Oval 97">
                    <a:extLst>
                      <a:ext uri="{FF2B5EF4-FFF2-40B4-BE49-F238E27FC236}">
                        <a16:creationId xmlns:a16="http://schemas.microsoft.com/office/drawing/2014/main" id="{C637D53A-B874-ACDF-7123-39A796650156}"/>
                      </a:ext>
                    </a:extLst>
                  </p:cNvPr>
                  <p:cNvSpPr/>
                  <p:nvPr/>
                </p:nvSpPr>
                <p:spPr>
                  <a:xfrm>
                    <a:off x="6645752" y="235086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99" name="Oval 98">
                    <a:extLst>
                      <a:ext uri="{FF2B5EF4-FFF2-40B4-BE49-F238E27FC236}">
                        <a16:creationId xmlns:a16="http://schemas.microsoft.com/office/drawing/2014/main" id="{CA72AFA4-7B7A-F3A0-A8E6-2E4A31DD470E}"/>
                      </a:ext>
                    </a:extLst>
                  </p:cNvPr>
                  <p:cNvSpPr/>
                  <p:nvPr/>
                </p:nvSpPr>
                <p:spPr>
                  <a:xfrm>
                    <a:off x="6830979" y="1524043"/>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0" name="Oval 99">
                    <a:extLst>
                      <a:ext uri="{FF2B5EF4-FFF2-40B4-BE49-F238E27FC236}">
                        <a16:creationId xmlns:a16="http://schemas.microsoft.com/office/drawing/2014/main" id="{DBB2F45E-4689-9DB1-5728-134E5E614535}"/>
                      </a:ext>
                    </a:extLst>
                  </p:cNvPr>
                  <p:cNvSpPr/>
                  <p:nvPr/>
                </p:nvSpPr>
                <p:spPr>
                  <a:xfrm>
                    <a:off x="6431743" y="2705936"/>
                    <a:ext cx="467126" cy="462066"/>
                  </a:xfrm>
                  <a:prstGeom prst="ellipse">
                    <a:avLst/>
                  </a:prstGeom>
                  <a:solidFill>
                    <a:schemeClr val="accent2">
                      <a:lumMod val="40000"/>
                      <a:lumOff val="6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sp>
              <p:nvSpPr>
                <p:cNvPr id="50" name="Rectangle 49">
                  <a:extLst>
                    <a:ext uri="{FF2B5EF4-FFF2-40B4-BE49-F238E27FC236}">
                      <a16:creationId xmlns:a16="http://schemas.microsoft.com/office/drawing/2014/main" id="{BB168924-5895-C0B1-FD7C-85B22A1566A5}"/>
                    </a:ext>
                  </a:extLst>
                </p:cNvPr>
                <p:cNvSpPr/>
                <p:nvPr/>
              </p:nvSpPr>
              <p:spPr>
                <a:xfrm>
                  <a:off x="5965487" y="1086237"/>
                  <a:ext cx="1971702" cy="2692003"/>
                </a:xfrm>
                <a:prstGeom prst="rect">
                  <a:avLst/>
                </a:prstGeom>
                <a:no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1" name="Oval 50">
                  <a:extLst>
                    <a:ext uri="{FF2B5EF4-FFF2-40B4-BE49-F238E27FC236}">
                      <a16:creationId xmlns:a16="http://schemas.microsoft.com/office/drawing/2014/main" id="{7C165F47-2F86-C632-E2B9-1C2A3B09A307}"/>
                    </a:ext>
                  </a:extLst>
                </p:cNvPr>
                <p:cNvSpPr/>
                <p:nvPr/>
              </p:nvSpPr>
              <p:spPr>
                <a:xfrm>
                  <a:off x="6420255" y="1926077"/>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2" name="Oval 51">
                  <a:extLst>
                    <a:ext uri="{FF2B5EF4-FFF2-40B4-BE49-F238E27FC236}">
                      <a16:creationId xmlns:a16="http://schemas.microsoft.com/office/drawing/2014/main" id="{50DF9806-2586-A25F-36A7-4FF5284773B2}"/>
                    </a:ext>
                  </a:extLst>
                </p:cNvPr>
                <p:cNvSpPr/>
                <p:nvPr/>
              </p:nvSpPr>
              <p:spPr>
                <a:xfrm>
                  <a:off x="6203002" y="2422234"/>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3" name="Oval 52">
                  <a:extLst>
                    <a:ext uri="{FF2B5EF4-FFF2-40B4-BE49-F238E27FC236}">
                      <a16:creationId xmlns:a16="http://schemas.microsoft.com/office/drawing/2014/main" id="{A7F82366-6762-4AE6-DCA6-0F82E6E20657}"/>
                    </a:ext>
                  </a:extLst>
                </p:cNvPr>
                <p:cNvSpPr/>
                <p:nvPr/>
              </p:nvSpPr>
              <p:spPr>
                <a:xfrm>
                  <a:off x="7059038" y="275941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4" name="Oval 53">
                  <a:extLst>
                    <a:ext uri="{FF2B5EF4-FFF2-40B4-BE49-F238E27FC236}">
                      <a16:creationId xmlns:a16="http://schemas.microsoft.com/office/drawing/2014/main" id="{E8670210-B0DB-23CE-B64C-E727A00C90F3}"/>
                    </a:ext>
                  </a:extLst>
                </p:cNvPr>
                <p:cNvSpPr/>
                <p:nvPr/>
              </p:nvSpPr>
              <p:spPr>
                <a:xfrm>
                  <a:off x="7189957" y="1407269"/>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5" name="Oval 54">
                  <a:extLst>
                    <a:ext uri="{FF2B5EF4-FFF2-40B4-BE49-F238E27FC236}">
                      <a16:creationId xmlns:a16="http://schemas.microsoft.com/office/drawing/2014/main" id="{68964ACC-8EFB-EBF6-B851-33D50A17D214}"/>
                    </a:ext>
                  </a:extLst>
                </p:cNvPr>
                <p:cNvSpPr/>
                <p:nvPr/>
              </p:nvSpPr>
              <p:spPr>
                <a:xfrm>
                  <a:off x="7298583" y="207361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6" name="Oval 55">
                  <a:extLst>
                    <a:ext uri="{FF2B5EF4-FFF2-40B4-BE49-F238E27FC236}">
                      <a16:creationId xmlns:a16="http://schemas.microsoft.com/office/drawing/2014/main" id="{BD085803-D350-DEB8-E1BB-ECF2ED501F65}"/>
                    </a:ext>
                  </a:extLst>
                </p:cNvPr>
                <p:cNvSpPr/>
                <p:nvPr/>
              </p:nvSpPr>
              <p:spPr>
                <a:xfrm>
                  <a:off x="6313856" y="332199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7" name="Oval 56">
                  <a:extLst>
                    <a:ext uri="{FF2B5EF4-FFF2-40B4-BE49-F238E27FC236}">
                      <a16:creationId xmlns:a16="http://schemas.microsoft.com/office/drawing/2014/main" id="{8692DE94-C285-4EC3-BAE4-719E74D3CE1F}"/>
                    </a:ext>
                  </a:extLst>
                </p:cNvPr>
                <p:cNvSpPr/>
                <p:nvPr/>
              </p:nvSpPr>
              <p:spPr>
                <a:xfrm>
                  <a:off x="7537520" y="332199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8" name="Oval 57">
                  <a:extLst>
                    <a:ext uri="{FF2B5EF4-FFF2-40B4-BE49-F238E27FC236}">
                      <a16:creationId xmlns:a16="http://schemas.microsoft.com/office/drawing/2014/main" id="{60F7747B-B8F7-436E-70DA-CEDAE5C0BA2A}"/>
                    </a:ext>
                  </a:extLst>
                </p:cNvPr>
                <p:cNvSpPr/>
                <p:nvPr/>
              </p:nvSpPr>
              <p:spPr>
                <a:xfrm>
                  <a:off x="6144767" y="1284144"/>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59" name="Oval 58">
                  <a:extLst>
                    <a:ext uri="{FF2B5EF4-FFF2-40B4-BE49-F238E27FC236}">
                      <a16:creationId xmlns:a16="http://schemas.microsoft.com/office/drawing/2014/main" id="{C1AAA785-5D98-2FDD-B33F-16AC036E8842}"/>
                    </a:ext>
                  </a:extLst>
                </p:cNvPr>
                <p:cNvSpPr/>
                <p:nvPr/>
              </p:nvSpPr>
              <p:spPr>
                <a:xfrm>
                  <a:off x="6718568" y="113163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0" name="Oval 59">
                  <a:extLst>
                    <a:ext uri="{FF2B5EF4-FFF2-40B4-BE49-F238E27FC236}">
                      <a16:creationId xmlns:a16="http://schemas.microsoft.com/office/drawing/2014/main" id="{3C05D485-252F-03E1-C526-C7C21065D230}"/>
                    </a:ext>
                  </a:extLst>
                </p:cNvPr>
                <p:cNvSpPr/>
                <p:nvPr/>
              </p:nvSpPr>
              <p:spPr>
                <a:xfrm>
                  <a:off x="7662963" y="1452665"/>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1" name="Oval 60">
                  <a:extLst>
                    <a:ext uri="{FF2B5EF4-FFF2-40B4-BE49-F238E27FC236}">
                      <a16:creationId xmlns:a16="http://schemas.microsoft.com/office/drawing/2014/main" id="{2B4B47B6-95D3-0292-FDBA-09D7DCF96311}"/>
                    </a:ext>
                  </a:extLst>
                </p:cNvPr>
                <p:cNvSpPr/>
                <p:nvPr/>
              </p:nvSpPr>
              <p:spPr>
                <a:xfrm>
                  <a:off x="6029936" y="199138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2" name="Oval 61">
                  <a:extLst>
                    <a:ext uri="{FF2B5EF4-FFF2-40B4-BE49-F238E27FC236}">
                      <a16:creationId xmlns:a16="http://schemas.microsoft.com/office/drawing/2014/main" id="{3C509731-E20E-60C8-9036-3F131AD0AB0C}"/>
                    </a:ext>
                  </a:extLst>
                </p:cNvPr>
                <p:cNvSpPr/>
                <p:nvPr/>
              </p:nvSpPr>
              <p:spPr>
                <a:xfrm>
                  <a:off x="5988993" y="2991279"/>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3" name="Oval 62">
                  <a:extLst>
                    <a:ext uri="{FF2B5EF4-FFF2-40B4-BE49-F238E27FC236}">
                      <a16:creationId xmlns:a16="http://schemas.microsoft.com/office/drawing/2014/main" id="{40AB15D3-47E4-5220-9246-4DD6D07574CC}"/>
                    </a:ext>
                  </a:extLst>
                </p:cNvPr>
                <p:cNvSpPr/>
                <p:nvPr/>
              </p:nvSpPr>
              <p:spPr>
                <a:xfrm>
                  <a:off x="6874213" y="3392168"/>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4" name="Oval 63">
                  <a:extLst>
                    <a:ext uri="{FF2B5EF4-FFF2-40B4-BE49-F238E27FC236}">
                      <a16:creationId xmlns:a16="http://schemas.microsoft.com/office/drawing/2014/main" id="{C76B1242-7B87-708E-0CFF-6251ECD78636}"/>
                    </a:ext>
                  </a:extLst>
                </p:cNvPr>
                <p:cNvSpPr/>
                <p:nvPr/>
              </p:nvSpPr>
              <p:spPr>
                <a:xfrm>
                  <a:off x="7558804" y="2535677"/>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5" name="Oval 64">
                  <a:extLst>
                    <a:ext uri="{FF2B5EF4-FFF2-40B4-BE49-F238E27FC236}">
                      <a16:creationId xmlns:a16="http://schemas.microsoft.com/office/drawing/2014/main" id="{4D1A6E9C-4FBC-5BCD-B9CD-98ADA5F3BFC3}"/>
                    </a:ext>
                  </a:extLst>
                </p:cNvPr>
                <p:cNvSpPr/>
                <p:nvPr/>
              </p:nvSpPr>
              <p:spPr>
                <a:xfrm>
                  <a:off x="6750594" y="245784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6" name="Oval 65">
                  <a:extLst>
                    <a:ext uri="{FF2B5EF4-FFF2-40B4-BE49-F238E27FC236}">
                      <a16:creationId xmlns:a16="http://schemas.microsoft.com/office/drawing/2014/main" id="{D0C7E6E0-7680-8E71-90B1-E8EC4F9C0992}"/>
                    </a:ext>
                  </a:extLst>
                </p:cNvPr>
                <p:cNvSpPr/>
                <p:nvPr/>
              </p:nvSpPr>
              <p:spPr>
                <a:xfrm>
                  <a:off x="6935821" y="1631023"/>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7" name="Oval 66">
                  <a:extLst>
                    <a:ext uri="{FF2B5EF4-FFF2-40B4-BE49-F238E27FC236}">
                      <a16:creationId xmlns:a16="http://schemas.microsoft.com/office/drawing/2014/main" id="{BF70B1A5-0F7C-36AD-FEC0-1BC0F79D98E1}"/>
                    </a:ext>
                  </a:extLst>
                </p:cNvPr>
                <p:cNvSpPr/>
                <p:nvPr/>
              </p:nvSpPr>
              <p:spPr>
                <a:xfrm>
                  <a:off x="6799265" y="180498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8" name="Oval 67">
                  <a:extLst>
                    <a:ext uri="{FF2B5EF4-FFF2-40B4-BE49-F238E27FC236}">
                      <a16:creationId xmlns:a16="http://schemas.microsoft.com/office/drawing/2014/main" id="{4088BCEB-16E3-5514-AB54-5FEE62F86D39}"/>
                    </a:ext>
                  </a:extLst>
                </p:cNvPr>
                <p:cNvSpPr/>
                <p:nvPr/>
              </p:nvSpPr>
              <p:spPr>
                <a:xfrm>
                  <a:off x="6465885" y="2566619"/>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9" name="Oval 68">
                  <a:extLst>
                    <a:ext uri="{FF2B5EF4-FFF2-40B4-BE49-F238E27FC236}">
                      <a16:creationId xmlns:a16="http://schemas.microsoft.com/office/drawing/2014/main" id="{61F2D375-12B8-12FD-7D2C-E2CE88ED8994}"/>
                    </a:ext>
                  </a:extLst>
                </p:cNvPr>
                <p:cNvSpPr/>
                <p:nvPr/>
              </p:nvSpPr>
              <p:spPr>
                <a:xfrm>
                  <a:off x="7351306" y="2734774"/>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0" name="Oval 69">
                  <a:extLst>
                    <a:ext uri="{FF2B5EF4-FFF2-40B4-BE49-F238E27FC236}">
                      <a16:creationId xmlns:a16="http://schemas.microsoft.com/office/drawing/2014/main" id="{E55C82A2-9386-D704-DC31-BE341A12C32C}"/>
                    </a:ext>
                  </a:extLst>
                </p:cNvPr>
                <p:cNvSpPr/>
                <p:nvPr/>
              </p:nvSpPr>
              <p:spPr>
                <a:xfrm>
                  <a:off x="7355360" y="1237390"/>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1" name="Oval 70">
                  <a:extLst>
                    <a:ext uri="{FF2B5EF4-FFF2-40B4-BE49-F238E27FC236}">
                      <a16:creationId xmlns:a16="http://schemas.microsoft.com/office/drawing/2014/main" id="{792AFEDC-F1A8-3064-E2E5-B83D43BD9B66}"/>
                    </a:ext>
                  </a:extLst>
                </p:cNvPr>
                <p:cNvSpPr/>
                <p:nvPr/>
              </p:nvSpPr>
              <p:spPr>
                <a:xfrm>
                  <a:off x="7575858" y="2133695"/>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2" name="Oval 71">
                  <a:extLst>
                    <a:ext uri="{FF2B5EF4-FFF2-40B4-BE49-F238E27FC236}">
                      <a16:creationId xmlns:a16="http://schemas.microsoft.com/office/drawing/2014/main" id="{9D5385FC-ED78-446B-49C9-08E855F0F95B}"/>
                    </a:ext>
                  </a:extLst>
                </p:cNvPr>
                <p:cNvSpPr/>
                <p:nvPr/>
              </p:nvSpPr>
              <p:spPr>
                <a:xfrm>
                  <a:off x="6850633" y="3162838"/>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3" name="Oval 72">
                  <a:extLst>
                    <a:ext uri="{FF2B5EF4-FFF2-40B4-BE49-F238E27FC236}">
                      <a16:creationId xmlns:a16="http://schemas.microsoft.com/office/drawing/2014/main" id="{D3564972-86C6-8E5B-B03E-058F1DB4846F}"/>
                    </a:ext>
                  </a:extLst>
                </p:cNvPr>
                <p:cNvSpPr/>
                <p:nvPr/>
              </p:nvSpPr>
              <p:spPr>
                <a:xfrm>
                  <a:off x="7719135" y="3524793"/>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4" name="Oval 73">
                  <a:extLst>
                    <a:ext uri="{FF2B5EF4-FFF2-40B4-BE49-F238E27FC236}">
                      <a16:creationId xmlns:a16="http://schemas.microsoft.com/office/drawing/2014/main" id="{B5E25E4A-C4A2-3072-DBEE-EB819B324B03}"/>
                    </a:ext>
                  </a:extLst>
                </p:cNvPr>
                <p:cNvSpPr/>
                <p:nvPr/>
              </p:nvSpPr>
              <p:spPr>
                <a:xfrm>
                  <a:off x="6442577" y="1268788"/>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5" name="Oval 74">
                  <a:extLst>
                    <a:ext uri="{FF2B5EF4-FFF2-40B4-BE49-F238E27FC236}">
                      <a16:creationId xmlns:a16="http://schemas.microsoft.com/office/drawing/2014/main" id="{79A47AD6-E1DA-AF5C-AD4A-D1DDEA47DAAA}"/>
                    </a:ext>
                  </a:extLst>
                </p:cNvPr>
                <p:cNvSpPr/>
                <p:nvPr/>
              </p:nvSpPr>
              <p:spPr>
                <a:xfrm>
                  <a:off x="7010836" y="1106994"/>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6" name="Oval 75">
                  <a:extLst>
                    <a:ext uri="{FF2B5EF4-FFF2-40B4-BE49-F238E27FC236}">
                      <a16:creationId xmlns:a16="http://schemas.microsoft.com/office/drawing/2014/main" id="{899AC73D-5E45-0171-0F49-93AEB9BD96B4}"/>
                    </a:ext>
                  </a:extLst>
                </p:cNvPr>
                <p:cNvSpPr/>
                <p:nvPr/>
              </p:nvSpPr>
              <p:spPr>
                <a:xfrm>
                  <a:off x="7623671" y="1710062"/>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7" name="Oval 76">
                  <a:extLst>
                    <a:ext uri="{FF2B5EF4-FFF2-40B4-BE49-F238E27FC236}">
                      <a16:creationId xmlns:a16="http://schemas.microsoft.com/office/drawing/2014/main" id="{54D4EAA8-D99D-DCFB-954A-A2EF8984A75B}"/>
                    </a:ext>
                  </a:extLst>
                </p:cNvPr>
                <p:cNvSpPr/>
                <p:nvPr/>
              </p:nvSpPr>
              <p:spPr>
                <a:xfrm>
                  <a:off x="6241134" y="1780301"/>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8" name="Oval 77">
                  <a:extLst>
                    <a:ext uri="{FF2B5EF4-FFF2-40B4-BE49-F238E27FC236}">
                      <a16:creationId xmlns:a16="http://schemas.microsoft.com/office/drawing/2014/main" id="{74F3203C-B64D-A222-8120-F1C3EB60077B}"/>
                    </a:ext>
                  </a:extLst>
                </p:cNvPr>
                <p:cNvSpPr/>
                <p:nvPr/>
              </p:nvSpPr>
              <p:spPr>
                <a:xfrm>
                  <a:off x="6144767" y="3238991"/>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9" name="Oval 78">
                  <a:extLst>
                    <a:ext uri="{FF2B5EF4-FFF2-40B4-BE49-F238E27FC236}">
                      <a16:creationId xmlns:a16="http://schemas.microsoft.com/office/drawing/2014/main" id="{0AD00B68-029C-BFBA-42EB-144E3AA7BEDA}"/>
                    </a:ext>
                  </a:extLst>
                </p:cNvPr>
                <p:cNvSpPr/>
                <p:nvPr/>
              </p:nvSpPr>
              <p:spPr>
                <a:xfrm>
                  <a:off x="7351305" y="3224400"/>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0" name="Oval 79">
                  <a:extLst>
                    <a:ext uri="{FF2B5EF4-FFF2-40B4-BE49-F238E27FC236}">
                      <a16:creationId xmlns:a16="http://schemas.microsoft.com/office/drawing/2014/main" id="{9182567A-F497-1039-8B98-66F44BB21371}"/>
                    </a:ext>
                  </a:extLst>
                </p:cNvPr>
                <p:cNvSpPr/>
                <p:nvPr/>
              </p:nvSpPr>
              <p:spPr>
                <a:xfrm>
                  <a:off x="7406418" y="240282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1" name="Oval 80">
                  <a:extLst>
                    <a:ext uri="{FF2B5EF4-FFF2-40B4-BE49-F238E27FC236}">
                      <a16:creationId xmlns:a16="http://schemas.microsoft.com/office/drawing/2014/main" id="{30861E05-D178-8E0B-2A58-0207D523AD72}"/>
                    </a:ext>
                  </a:extLst>
                </p:cNvPr>
                <p:cNvSpPr/>
                <p:nvPr/>
              </p:nvSpPr>
              <p:spPr>
                <a:xfrm>
                  <a:off x="6907891" y="2240057"/>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2" name="Oval 81">
                  <a:extLst>
                    <a:ext uri="{FF2B5EF4-FFF2-40B4-BE49-F238E27FC236}">
                      <a16:creationId xmlns:a16="http://schemas.microsoft.com/office/drawing/2014/main" id="{27DAA657-2823-1441-E9CF-6A6F14A42B56}"/>
                    </a:ext>
                  </a:extLst>
                </p:cNvPr>
                <p:cNvSpPr/>
                <p:nvPr/>
              </p:nvSpPr>
              <p:spPr>
                <a:xfrm>
                  <a:off x="7200921" y="1684515"/>
                  <a:ext cx="179121" cy="190010"/>
                </a:xfrm>
                <a:prstGeom prst="ellipse">
                  <a:avLst/>
                </a:prstGeom>
                <a:solidFill>
                  <a:schemeClr val="accent3">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83" name="Oval 82">
                  <a:extLst>
                    <a:ext uri="{FF2B5EF4-FFF2-40B4-BE49-F238E27FC236}">
                      <a16:creationId xmlns:a16="http://schemas.microsoft.com/office/drawing/2014/main" id="{A71B4914-186A-409C-D4F9-F33853EAE83D}"/>
                    </a:ext>
                  </a:extLst>
                </p:cNvPr>
                <p:cNvSpPr/>
                <p:nvPr/>
              </p:nvSpPr>
              <p:spPr>
                <a:xfrm>
                  <a:off x="6536585" y="2812916"/>
                  <a:ext cx="217253" cy="223736"/>
                </a:xfrm>
                <a:prstGeom prst="ellipse">
                  <a:avLst/>
                </a:prstGeom>
                <a:solidFill>
                  <a:schemeClr val="accent2">
                    <a:lumMod val="75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pic>
            <p:nvPicPr>
              <p:cNvPr id="5122" name="Picture 2" descr="Wavy Path Icons - Free SVG &amp; PNG Wavy Path Images - Noun Project">
                <a:extLst>
                  <a:ext uri="{FF2B5EF4-FFF2-40B4-BE49-F238E27FC236}">
                    <a16:creationId xmlns:a16="http://schemas.microsoft.com/office/drawing/2014/main" id="{118666DB-30AF-DAC3-A7C4-4F58F6B78F86}"/>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732535">
                <a:off x="10945194" y="4444206"/>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 name="Picture 2" descr="Wavy Path Icons - Free SVG &amp; PNG Wavy Path Images - Noun Project">
                <a:extLst>
                  <a:ext uri="{FF2B5EF4-FFF2-40B4-BE49-F238E27FC236}">
                    <a16:creationId xmlns:a16="http://schemas.microsoft.com/office/drawing/2014/main" id="{2D4150D2-C3E1-C233-F27C-591515C8B383}"/>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558352">
                <a:off x="10467266" y="4100190"/>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4" name="Picture 2" descr="Wavy Path Icons - Free SVG &amp; PNG Wavy Path Images - Noun Project">
                <a:extLst>
                  <a:ext uri="{FF2B5EF4-FFF2-40B4-BE49-F238E27FC236}">
                    <a16:creationId xmlns:a16="http://schemas.microsoft.com/office/drawing/2014/main" id="{6F2CB277-45FE-5384-858F-19EC7D5BB4D7}"/>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3616911">
                <a:off x="10338422" y="3766185"/>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5" name="Picture 2" descr="Wavy Path Icons - Free SVG &amp; PNG Wavy Path Images - Noun Project">
                <a:extLst>
                  <a:ext uri="{FF2B5EF4-FFF2-40B4-BE49-F238E27FC236}">
                    <a16:creationId xmlns:a16="http://schemas.microsoft.com/office/drawing/2014/main" id="{7D798FB2-2F53-5A73-C30F-C2CD85CD1077}"/>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9367999">
                <a:off x="10408539" y="4347869"/>
                <a:ext cx="375756" cy="375756"/>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6" name="Picture 2" descr="Wavy Path Icons - Free SVG &amp; PNG Wavy Path Images - Noun Project">
                <a:extLst>
                  <a:ext uri="{FF2B5EF4-FFF2-40B4-BE49-F238E27FC236}">
                    <a16:creationId xmlns:a16="http://schemas.microsoft.com/office/drawing/2014/main" id="{8F696A30-955E-6974-E93E-1C05197C2A1E}"/>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652711">
                <a:off x="9901813" y="4709581"/>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107" name="Rectangle 106">
              <a:extLst>
                <a:ext uri="{FF2B5EF4-FFF2-40B4-BE49-F238E27FC236}">
                  <a16:creationId xmlns:a16="http://schemas.microsoft.com/office/drawing/2014/main" id="{4FB1C4C4-53BD-64B3-5144-4B6E02EE2E07}"/>
                </a:ext>
              </a:extLst>
            </p:cNvPr>
            <p:cNvSpPr/>
            <p:nvPr/>
          </p:nvSpPr>
          <p:spPr>
            <a:xfrm rot="5400000">
              <a:off x="9782061" y="1536329"/>
              <a:ext cx="1279257" cy="888154"/>
            </a:xfrm>
            <a:prstGeom prst="rect">
              <a:avLst/>
            </a:prstGeom>
            <a:solidFill>
              <a:srgbClr val="C00000"/>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09" name="Rectangle 108">
              <a:extLst>
                <a:ext uri="{FF2B5EF4-FFF2-40B4-BE49-F238E27FC236}">
                  <a16:creationId xmlns:a16="http://schemas.microsoft.com/office/drawing/2014/main" id="{9D5531E0-E955-CE1D-3993-4881B944823D}"/>
                </a:ext>
              </a:extLst>
            </p:cNvPr>
            <p:cNvSpPr/>
            <p:nvPr/>
          </p:nvSpPr>
          <p:spPr>
            <a:xfrm rot="5400000">
              <a:off x="10651221" y="1555322"/>
              <a:ext cx="1279257" cy="850168"/>
            </a:xfrm>
            <a:prstGeom prst="rect">
              <a:avLst/>
            </a:prstGeom>
            <a:solidFill>
              <a:srgbClr val="3F6AB7"/>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114" name="Rectangle 113">
              <a:extLst>
                <a:ext uri="{FF2B5EF4-FFF2-40B4-BE49-F238E27FC236}">
                  <a16:creationId xmlns:a16="http://schemas.microsoft.com/office/drawing/2014/main" id="{9316E432-ABE6-4694-4780-05165158C700}"/>
                </a:ext>
              </a:extLst>
            </p:cNvPr>
            <p:cNvSpPr/>
            <p:nvPr/>
          </p:nvSpPr>
          <p:spPr>
            <a:xfrm rot="5400000">
              <a:off x="10207932" y="1666624"/>
              <a:ext cx="1279260" cy="626152"/>
            </a:xfrm>
            <a:prstGeom prst="rect">
              <a:avLst/>
            </a:prstGeom>
            <a:gradFill>
              <a:gsLst>
                <a:gs pos="0">
                  <a:srgbClr val="CC0505"/>
                </a:gs>
                <a:gs pos="100000">
                  <a:srgbClr val="4673C3"/>
                </a:gs>
              </a:gsLst>
              <a:lin ang="1620000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cxnSp>
          <p:nvCxnSpPr>
            <p:cNvPr id="112" name="Straight Arrow Connector 111">
              <a:extLst>
                <a:ext uri="{FF2B5EF4-FFF2-40B4-BE49-F238E27FC236}">
                  <a16:creationId xmlns:a16="http://schemas.microsoft.com/office/drawing/2014/main" id="{EB28A40B-6C9C-BA89-4E70-2668889C21E6}"/>
                </a:ext>
              </a:extLst>
            </p:cNvPr>
            <p:cNvCxnSpPr/>
            <p:nvPr/>
          </p:nvCxnSpPr>
          <p:spPr>
            <a:xfrm>
              <a:off x="10466181" y="1982492"/>
              <a:ext cx="880659" cy="0"/>
            </a:xfrm>
            <a:prstGeom prst="straightConnector1">
              <a:avLst/>
            </a:prstGeom>
            <a:ln w="57150">
              <a:solidFill>
                <a:srgbClr val="FFFF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3" name="Isosceles Triangle 112">
              <a:extLst>
                <a:ext uri="{FF2B5EF4-FFF2-40B4-BE49-F238E27FC236}">
                  <a16:creationId xmlns:a16="http://schemas.microsoft.com/office/drawing/2014/main" id="{A7C3F369-C6C4-7C44-22F5-E665CB7A95F7}"/>
                </a:ext>
              </a:extLst>
            </p:cNvPr>
            <p:cNvSpPr/>
            <p:nvPr/>
          </p:nvSpPr>
          <p:spPr>
            <a:xfrm>
              <a:off x="9969573" y="2286952"/>
              <a:ext cx="1723357" cy="1109115"/>
            </a:xfrm>
            <a:prstGeom prst="triangle">
              <a:avLst>
                <a:gd name="adj" fmla="val 52238"/>
              </a:avLst>
            </a:prstGeom>
            <a:gradFill flip="none" rotWithShape="1">
              <a:gsLst>
                <a:gs pos="0">
                  <a:schemeClr val="bg1">
                    <a:shade val="30000"/>
                    <a:satMod val="115000"/>
                    <a:alpha val="64000"/>
                  </a:schemeClr>
                </a:gs>
                <a:gs pos="50000">
                  <a:schemeClr val="bg1">
                    <a:shade val="67500"/>
                    <a:satMod val="115000"/>
                  </a:schemeClr>
                </a:gs>
                <a:gs pos="100000">
                  <a:schemeClr val="bg1">
                    <a:shade val="100000"/>
                    <a:satMod val="115000"/>
                  </a:schemeClr>
                </a:gs>
              </a:gsLst>
              <a:lin ang="5400000" scaled="1"/>
              <a:tileRect/>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pic>
          <p:nvPicPr>
            <p:cNvPr id="117" name="Picture 2" descr="Wavy Path Icons - Free SVG &amp; PNG Wavy Path Images - Noun Project">
              <a:extLst>
                <a:ext uri="{FF2B5EF4-FFF2-40B4-BE49-F238E27FC236}">
                  <a16:creationId xmlns:a16="http://schemas.microsoft.com/office/drawing/2014/main" id="{F021345D-D0BE-0106-8065-837274D99935}"/>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022684">
              <a:off x="10261214" y="3005771"/>
              <a:ext cx="571950" cy="1154383"/>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1" name="Picture 2" descr="Wavy Path Icons - Free SVG &amp; PNG Wavy Path Images - Noun Project">
              <a:extLst>
                <a:ext uri="{FF2B5EF4-FFF2-40B4-BE49-F238E27FC236}">
                  <a16:creationId xmlns:a16="http://schemas.microsoft.com/office/drawing/2014/main" id="{83F095F5-6EFD-4482-A36D-6A15AE84032E}"/>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793938">
              <a:off x="10109058" y="4021792"/>
              <a:ext cx="571950" cy="571950"/>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102" name="TextBox 101">
            <a:extLst>
              <a:ext uri="{FF2B5EF4-FFF2-40B4-BE49-F238E27FC236}">
                <a16:creationId xmlns:a16="http://schemas.microsoft.com/office/drawing/2014/main" id="{362B5423-E8BE-4B29-A30E-34A42EE60216}"/>
              </a:ext>
            </a:extLst>
          </p:cNvPr>
          <p:cNvSpPr txBox="1"/>
          <p:nvPr/>
        </p:nvSpPr>
        <p:spPr>
          <a:xfrm>
            <a:off x="343658" y="5898477"/>
            <a:ext cx="9062989" cy="563231"/>
          </a:xfrm>
          <a:prstGeom prst="rect">
            <a:avLst/>
          </a:prstGeom>
          <a:noFill/>
        </p:spPr>
        <p:txBody>
          <a:bodyPr wrap="square" rtlCol="0">
            <a:spAutoFit/>
          </a:bodyPr>
          <a:lstStyle/>
          <a:p>
            <a:pPr algn="l">
              <a:lnSpc>
                <a:spcPct val="90000"/>
              </a:lnSpc>
            </a:pPr>
            <a:r>
              <a:rPr lang="en-US" sz="1700" dirty="0">
                <a:latin typeface="+mn-lt"/>
              </a:rPr>
              <a:t>Comparing latest attempts (</a:t>
            </a:r>
            <a:r>
              <a:rPr lang="en-US" sz="1700" dirty="0" err="1">
                <a:latin typeface="+mn-lt"/>
              </a:rPr>
              <a:t>Gheribi’s</a:t>
            </a:r>
            <a:r>
              <a:rPr lang="en-US" sz="1700" dirty="0">
                <a:latin typeface="+mn-lt"/>
              </a:rPr>
              <a:t> kinetic theory-derived model and Zhao’s phonon gas model) can provide insights into relationships and parameters that capture molten salt thermal conductivity. </a:t>
            </a:r>
          </a:p>
        </p:txBody>
      </p:sp>
      <p:sp>
        <p:nvSpPr>
          <p:cNvPr id="4" name="TextBox 3">
            <a:extLst>
              <a:ext uri="{FF2B5EF4-FFF2-40B4-BE49-F238E27FC236}">
                <a16:creationId xmlns:a16="http://schemas.microsoft.com/office/drawing/2014/main" id="{13B6E9F4-8CE5-7C5A-2642-4177F0841ED5}"/>
              </a:ext>
            </a:extLst>
          </p:cNvPr>
          <p:cNvSpPr txBox="1"/>
          <p:nvPr/>
        </p:nvSpPr>
        <p:spPr>
          <a:xfrm>
            <a:off x="6513983" y="1295506"/>
            <a:ext cx="1516833" cy="261610"/>
          </a:xfrm>
          <a:prstGeom prst="rect">
            <a:avLst/>
          </a:prstGeom>
          <a:noFill/>
        </p:spPr>
        <p:txBody>
          <a:bodyPr wrap="square">
            <a:spAutoFit/>
          </a:bodyPr>
          <a:lstStyle/>
          <a:p>
            <a:pPr algn="r"/>
            <a:r>
              <a:rPr lang="en-US" sz="1100" b="0" dirty="0">
                <a:solidFill>
                  <a:schemeClr val="bg1"/>
                </a:solidFill>
                <a:latin typeface="+mn-lt"/>
              </a:rPr>
              <a:t>Dilute Gas</a:t>
            </a:r>
          </a:p>
        </p:txBody>
      </p:sp>
      <p:sp>
        <p:nvSpPr>
          <p:cNvPr id="5" name="TextBox 4">
            <a:extLst>
              <a:ext uri="{FF2B5EF4-FFF2-40B4-BE49-F238E27FC236}">
                <a16:creationId xmlns:a16="http://schemas.microsoft.com/office/drawing/2014/main" id="{D12F2F74-1A58-E09D-8C3D-7EFF225F93FF}"/>
              </a:ext>
            </a:extLst>
          </p:cNvPr>
          <p:cNvSpPr txBox="1"/>
          <p:nvPr/>
        </p:nvSpPr>
        <p:spPr>
          <a:xfrm>
            <a:off x="819430" y="1295506"/>
            <a:ext cx="1327632" cy="261610"/>
          </a:xfrm>
          <a:prstGeom prst="rect">
            <a:avLst/>
          </a:prstGeom>
          <a:noFill/>
        </p:spPr>
        <p:txBody>
          <a:bodyPr wrap="square">
            <a:spAutoFit/>
          </a:bodyPr>
          <a:lstStyle/>
          <a:p>
            <a:r>
              <a:rPr lang="en-US" sz="1100" b="0" dirty="0">
                <a:solidFill>
                  <a:schemeClr val="bg1"/>
                </a:solidFill>
                <a:latin typeface="+mn-lt"/>
              </a:rPr>
              <a:t> Solids</a:t>
            </a:r>
          </a:p>
        </p:txBody>
      </p:sp>
      <p:cxnSp>
        <p:nvCxnSpPr>
          <p:cNvPr id="7" name="Straight Arrow Connector 6">
            <a:extLst>
              <a:ext uri="{FF2B5EF4-FFF2-40B4-BE49-F238E27FC236}">
                <a16:creationId xmlns:a16="http://schemas.microsoft.com/office/drawing/2014/main" id="{72EA5E81-F1BF-D45F-4A35-CE561BDA14AD}"/>
              </a:ext>
            </a:extLst>
          </p:cNvPr>
          <p:cNvCxnSpPr>
            <a:cxnSpLocks/>
          </p:cNvCxnSpPr>
          <p:nvPr/>
        </p:nvCxnSpPr>
        <p:spPr>
          <a:xfrm flipH="1">
            <a:off x="1483246" y="1426311"/>
            <a:ext cx="23035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125100-919A-F062-E8E0-FC4ADAE2B10D}"/>
              </a:ext>
            </a:extLst>
          </p:cNvPr>
          <p:cNvCxnSpPr>
            <a:cxnSpLocks/>
          </p:cNvCxnSpPr>
          <p:nvPr/>
        </p:nvCxnSpPr>
        <p:spPr>
          <a:xfrm>
            <a:off x="4989443" y="1421296"/>
            <a:ext cx="214685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683A8B8-0F08-6E24-533A-B8347D086410}"/>
              </a:ext>
            </a:extLst>
          </p:cNvPr>
          <p:cNvSpPr/>
          <p:nvPr/>
        </p:nvSpPr>
        <p:spPr>
          <a:xfrm>
            <a:off x="819430" y="1557116"/>
            <a:ext cx="4358857" cy="3988919"/>
          </a:xfrm>
          <a:prstGeom prst="rect">
            <a:avLst/>
          </a:prstGeom>
          <a:noFill/>
          <a:ln w="57150">
            <a:solidFill>
              <a:srgbClr val="66FF3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918085F-F5CA-2B3C-0604-20435CD41A86}"/>
              </a:ext>
            </a:extLst>
          </p:cNvPr>
          <p:cNvSpPr txBox="1"/>
          <p:nvPr/>
        </p:nvSpPr>
        <p:spPr>
          <a:xfrm>
            <a:off x="6204066" y="5520926"/>
            <a:ext cx="3021821"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references 21,22,23,24,25,26,27,28,</a:t>
            </a:r>
            <a:endParaRPr lang="en-US" sz="1600" dirty="0">
              <a:solidFill>
                <a:schemeClr val="bg2">
                  <a:lumMod val="25000"/>
                </a:schemeClr>
              </a:solidFill>
            </a:endParaRPr>
          </a:p>
        </p:txBody>
      </p:sp>
    </p:spTree>
    <p:extLst>
      <p:ext uri="{BB962C8B-B14F-4D97-AF65-F5344CB8AC3E}">
        <p14:creationId xmlns:p14="http://schemas.microsoft.com/office/powerpoint/2010/main" val="26914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609A946-F766-491E-B3E3-05546194F1E2}"/>
              </a:ext>
            </a:extLst>
          </p:cNvPr>
          <p:cNvSpPr/>
          <p:nvPr/>
        </p:nvSpPr>
        <p:spPr>
          <a:xfrm>
            <a:off x="481947" y="4457502"/>
            <a:ext cx="3384375" cy="1815882"/>
          </a:xfrm>
          <a:prstGeom prst="rect">
            <a:avLst/>
          </a:prstGeom>
        </p:spPr>
        <p:txBody>
          <a:bodyPr wrap="square">
            <a:spAutoFit/>
          </a:bodyPr>
          <a:lstStyle/>
          <a:p>
            <a:pPr marL="285750" indent="-285750">
              <a:buFont typeface="Arial" panose="020B0604020202020204" pitchFamily="34" charset="0"/>
              <a:buChar char="•"/>
            </a:pPr>
            <a:r>
              <a:rPr lang="en-US" sz="1600" dirty="0" err="1"/>
              <a:t>KT</a:t>
            </a:r>
            <a:r>
              <a:rPr lang="en-US" sz="1600" baseline="-25000" dirty="0" err="1"/>
              <a:t>emp</a:t>
            </a:r>
            <a:r>
              <a:rPr lang="en-US" sz="1600" dirty="0"/>
              <a:t> uses a fitting constant from </a:t>
            </a:r>
            <a:r>
              <a:rPr lang="en-US" sz="1600" dirty="0" err="1"/>
              <a:t>Nagasaka’s</a:t>
            </a:r>
            <a:r>
              <a:rPr lang="en-US" sz="1600" dirty="0"/>
              <a:t> </a:t>
            </a:r>
            <a:r>
              <a:rPr lang="en-US" sz="1600" dirty="0" err="1"/>
              <a:t>KCl</a:t>
            </a:r>
            <a:r>
              <a:rPr lang="en-US" sz="1600" dirty="0"/>
              <a:t> data to limit melting point thermal conductivity for ionic systems</a:t>
            </a:r>
          </a:p>
          <a:p>
            <a:pPr marL="285750" indent="-285750">
              <a:buFont typeface="Arial" panose="020B0604020202020204" pitchFamily="34" charset="0"/>
              <a:buChar char="•"/>
            </a:pPr>
            <a:r>
              <a:rPr lang="en-US" sz="1600" dirty="0"/>
              <a:t>KT</a:t>
            </a:r>
            <a:r>
              <a:rPr lang="en-US" sz="1600" baseline="-25000" dirty="0"/>
              <a:t>CP</a:t>
            </a:r>
            <a:r>
              <a:rPr lang="el-GR" sz="1600" baseline="-25000" dirty="0">
                <a:solidFill>
                  <a:srgbClr val="000000"/>
                </a:solidFill>
                <a:cs typeface="Arial" charset="0"/>
              </a:rPr>
              <a:t>λ</a:t>
            </a:r>
            <a:r>
              <a:rPr lang="en-US" sz="1600" dirty="0">
                <a:solidFill>
                  <a:srgbClr val="000000"/>
                </a:solidFill>
                <a:cs typeface="Arial" charset="0"/>
              </a:rPr>
              <a:t> scales the minimum </a:t>
            </a:r>
            <a:r>
              <a:rPr lang="el-GR" sz="1600" dirty="0">
                <a:solidFill>
                  <a:srgbClr val="000000"/>
                </a:solidFill>
                <a:cs typeface="Arial" charset="0"/>
              </a:rPr>
              <a:t>λ</a:t>
            </a:r>
            <a:r>
              <a:rPr lang="en-US" sz="1600" dirty="0">
                <a:solidFill>
                  <a:srgbClr val="000000"/>
                </a:solidFill>
                <a:cs typeface="Arial" charset="0"/>
              </a:rPr>
              <a:t> according to salt complexity, match closely for most systems</a:t>
            </a:r>
            <a:endParaRPr lang="en-US" sz="1600" dirty="0"/>
          </a:p>
        </p:txBody>
      </p:sp>
      <p:grpSp>
        <p:nvGrpSpPr>
          <p:cNvPr id="11" name="Group 10">
            <a:extLst>
              <a:ext uri="{FF2B5EF4-FFF2-40B4-BE49-F238E27FC236}">
                <a16:creationId xmlns:a16="http://schemas.microsoft.com/office/drawing/2014/main" id="{B0FBD6FF-5F31-C207-76CE-589834900EB6}"/>
              </a:ext>
            </a:extLst>
          </p:cNvPr>
          <p:cNvGrpSpPr/>
          <p:nvPr/>
        </p:nvGrpSpPr>
        <p:grpSpPr>
          <a:xfrm>
            <a:off x="98837" y="1249931"/>
            <a:ext cx="11994326" cy="3008417"/>
            <a:chOff x="98837" y="2668655"/>
            <a:chExt cx="11994326" cy="3008417"/>
          </a:xfrm>
        </p:grpSpPr>
        <p:pic>
          <p:nvPicPr>
            <p:cNvPr id="4" name="Picture 3" descr="A graph of a graph with numbers and a red line&#10;&#10;Description automatically generated with medium confidence">
              <a:extLst>
                <a:ext uri="{FF2B5EF4-FFF2-40B4-BE49-F238E27FC236}">
                  <a16:creationId xmlns:a16="http://schemas.microsoft.com/office/drawing/2014/main" id="{FC580F23-0F09-8BD6-9288-4D5A430DD27D}"/>
                </a:ext>
              </a:extLst>
            </p:cNvPr>
            <p:cNvPicPr>
              <a:picLocks noChangeAspect="1"/>
            </p:cNvPicPr>
            <p:nvPr/>
          </p:nvPicPr>
          <p:blipFill>
            <a:blip r:embed="rId3"/>
            <a:stretch>
              <a:fillRect/>
            </a:stretch>
          </p:blipFill>
          <p:spPr>
            <a:xfrm>
              <a:off x="8081940" y="2668655"/>
              <a:ext cx="4011223" cy="3008417"/>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9E7D080A-32E7-64E3-4F50-B28EA3F6EF3D}"/>
                </a:ext>
              </a:extLst>
            </p:cNvPr>
            <p:cNvPicPr>
              <a:picLocks noChangeAspect="1"/>
            </p:cNvPicPr>
            <p:nvPr/>
          </p:nvPicPr>
          <p:blipFill>
            <a:blip r:embed="rId4"/>
            <a:stretch>
              <a:fillRect/>
            </a:stretch>
          </p:blipFill>
          <p:spPr>
            <a:xfrm>
              <a:off x="98837" y="2668655"/>
              <a:ext cx="4011223" cy="3008417"/>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139BC8B6-22D9-9085-4E2C-DCEDCFEAC77B}"/>
                </a:ext>
              </a:extLst>
            </p:cNvPr>
            <p:cNvPicPr>
              <a:picLocks noChangeAspect="1"/>
            </p:cNvPicPr>
            <p:nvPr/>
          </p:nvPicPr>
          <p:blipFill>
            <a:blip r:embed="rId5"/>
            <a:stretch>
              <a:fillRect/>
            </a:stretch>
          </p:blipFill>
          <p:spPr>
            <a:xfrm>
              <a:off x="4090388" y="2668655"/>
              <a:ext cx="4011223" cy="3008417"/>
            </a:xfrm>
            <a:prstGeom prst="rect">
              <a:avLst/>
            </a:prstGeom>
          </p:spPr>
        </p:pic>
      </p:grpSp>
      <p:sp>
        <p:nvSpPr>
          <p:cNvPr id="12" name="Rectangle 11">
            <a:extLst>
              <a:ext uri="{FF2B5EF4-FFF2-40B4-BE49-F238E27FC236}">
                <a16:creationId xmlns:a16="http://schemas.microsoft.com/office/drawing/2014/main" id="{D747F335-E44E-8F1D-6F60-942FB9AB9746}"/>
              </a:ext>
            </a:extLst>
          </p:cNvPr>
          <p:cNvSpPr/>
          <p:nvPr/>
        </p:nvSpPr>
        <p:spPr>
          <a:xfrm>
            <a:off x="4473498" y="4405177"/>
            <a:ext cx="3497685" cy="2062103"/>
          </a:xfrm>
          <a:prstGeom prst="rect">
            <a:avLst/>
          </a:prstGeom>
        </p:spPr>
        <p:txBody>
          <a:bodyPr wrap="square">
            <a:spAutoFit/>
          </a:bodyPr>
          <a:lstStyle/>
          <a:p>
            <a:r>
              <a:rPr lang="en-US" sz="1600" dirty="0"/>
              <a:t>Are these models overly sensitive to ionic radius? </a:t>
            </a:r>
          </a:p>
          <a:p>
            <a:pPr marL="285750" indent="-285750">
              <a:buFont typeface="Arial" panose="020B0604020202020204" pitchFamily="34" charset="0"/>
              <a:buChar char="•"/>
            </a:pPr>
            <a:r>
              <a:rPr lang="en-US" sz="1600" dirty="0" err="1"/>
              <a:t>Gheribi</a:t>
            </a:r>
            <a:r>
              <a:rPr lang="en-US" sz="1600" dirty="0"/>
              <a:t> observed increasing degradation with increasing difference in radii for KT</a:t>
            </a:r>
          </a:p>
          <a:p>
            <a:pPr marL="285750" indent="-285750">
              <a:buFont typeface="Arial" panose="020B0604020202020204" pitchFamily="34" charset="0"/>
              <a:buChar char="•"/>
            </a:pPr>
            <a:r>
              <a:rPr lang="en-US" sz="1600" dirty="0"/>
              <a:t>Polyatomic nature of NaNO</a:t>
            </a:r>
            <a:r>
              <a:rPr lang="en-US" sz="1600" baseline="-25000" dirty="0"/>
              <a:t>3</a:t>
            </a:r>
            <a:r>
              <a:rPr lang="en-US" sz="1600" dirty="0"/>
              <a:t> structure may increase phonon scattering events</a:t>
            </a:r>
          </a:p>
        </p:txBody>
      </p:sp>
      <p:sp>
        <p:nvSpPr>
          <p:cNvPr id="13" name="Rectangle 12">
            <a:extLst>
              <a:ext uri="{FF2B5EF4-FFF2-40B4-BE49-F238E27FC236}">
                <a16:creationId xmlns:a16="http://schemas.microsoft.com/office/drawing/2014/main" id="{CCE80ED8-A3D8-6B7D-F990-8CE9D0F4AEF0}"/>
              </a:ext>
            </a:extLst>
          </p:cNvPr>
          <p:cNvSpPr/>
          <p:nvPr/>
        </p:nvSpPr>
        <p:spPr>
          <a:xfrm>
            <a:off x="8465049" y="4405177"/>
            <a:ext cx="3245001" cy="1323439"/>
          </a:xfrm>
          <a:prstGeom prst="rect">
            <a:avLst/>
          </a:prstGeom>
        </p:spPr>
        <p:txBody>
          <a:bodyPr wrap="square">
            <a:spAutoFit/>
          </a:bodyPr>
          <a:lstStyle/>
          <a:p>
            <a:r>
              <a:rPr lang="en-US" sz="1600" dirty="0"/>
              <a:t>Bridgman overestimates with increasing complexity—possibly failing to capture loss of momentum in phonon scattering events (non-momentum-conserving)</a:t>
            </a:r>
          </a:p>
        </p:txBody>
      </p:sp>
      <p:sp>
        <p:nvSpPr>
          <p:cNvPr id="6" name="Title 1">
            <a:extLst>
              <a:ext uri="{FF2B5EF4-FFF2-40B4-BE49-F238E27FC236}">
                <a16:creationId xmlns:a16="http://schemas.microsoft.com/office/drawing/2014/main" id="{CC04FC46-DAEE-3819-3FBA-18E2205E289F}"/>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 Analysis</a:t>
            </a:r>
          </a:p>
        </p:txBody>
      </p:sp>
      <p:sp>
        <p:nvSpPr>
          <p:cNvPr id="2" name="TextBox 1">
            <a:extLst>
              <a:ext uri="{FF2B5EF4-FFF2-40B4-BE49-F238E27FC236}">
                <a16:creationId xmlns:a16="http://schemas.microsoft.com/office/drawing/2014/main" id="{FDF998D0-ED4F-39C7-21F7-ECC855C040DE}"/>
              </a:ext>
            </a:extLst>
          </p:cNvPr>
          <p:cNvSpPr txBox="1"/>
          <p:nvPr/>
        </p:nvSpPr>
        <p:spPr>
          <a:xfrm>
            <a:off x="8237469" y="6481002"/>
            <a:ext cx="1648627"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references 1,29,30</a:t>
            </a:r>
            <a:endParaRPr lang="en-US" sz="1600" dirty="0">
              <a:solidFill>
                <a:schemeClr val="bg2">
                  <a:lumMod val="25000"/>
                </a:schemeClr>
              </a:solidFill>
            </a:endParaRPr>
          </a:p>
        </p:txBody>
      </p:sp>
    </p:spTree>
    <p:extLst>
      <p:ext uri="{BB962C8B-B14F-4D97-AF65-F5344CB8AC3E}">
        <p14:creationId xmlns:p14="http://schemas.microsoft.com/office/powerpoint/2010/main" val="3081717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8AD059A-6A3E-41A6-A5C0-6A34DCA70479}"/>
              </a:ext>
            </a:extLst>
          </p:cNvPr>
          <p:cNvSpPr txBox="1"/>
          <p:nvPr/>
        </p:nvSpPr>
        <p:spPr>
          <a:xfrm>
            <a:off x="365760" y="1130596"/>
            <a:ext cx="6894957" cy="584775"/>
          </a:xfrm>
          <a:prstGeom prst="rect">
            <a:avLst/>
          </a:prstGeom>
          <a:noFill/>
        </p:spPr>
        <p:txBody>
          <a:bodyPr wrap="square">
            <a:spAutoFit/>
          </a:bodyPr>
          <a:lstStyle/>
          <a:p>
            <a:r>
              <a:rPr lang="en-US" sz="1600" dirty="0"/>
              <a:t>Models attempt to describe thermal conductivity in terms of a </a:t>
            </a:r>
            <a:r>
              <a:rPr lang="en-US" sz="1600" dirty="0">
                <a:solidFill>
                  <a:schemeClr val="accent4">
                    <a:lumMod val="50000"/>
                  </a:schemeClr>
                </a:solidFill>
              </a:rPr>
              <a:t>scale factor </a:t>
            </a:r>
            <a:r>
              <a:rPr lang="en-US" sz="1600" dirty="0"/>
              <a:t>of </a:t>
            </a:r>
            <a:r>
              <a:rPr lang="en-US" sz="1600" dirty="0">
                <a:solidFill>
                  <a:schemeClr val="accent1">
                    <a:lumMod val="50000"/>
                  </a:schemeClr>
                </a:solidFill>
              </a:rPr>
              <a:t>energy</a:t>
            </a:r>
            <a:r>
              <a:rPr lang="en-US" sz="1600" dirty="0">
                <a:solidFill>
                  <a:schemeClr val="accent1">
                    <a:lumMod val="75000"/>
                  </a:schemeClr>
                </a:solidFill>
              </a:rPr>
              <a:t> </a:t>
            </a:r>
            <a:r>
              <a:rPr lang="en-US" sz="1600" dirty="0">
                <a:solidFill>
                  <a:schemeClr val="accent1">
                    <a:lumMod val="50000"/>
                  </a:schemeClr>
                </a:solidFill>
              </a:rPr>
              <a:t>storage</a:t>
            </a:r>
            <a:r>
              <a:rPr lang="en-US" sz="1600" dirty="0"/>
              <a:t>, </a:t>
            </a:r>
            <a:r>
              <a:rPr lang="en-US" sz="1600" dirty="0">
                <a:solidFill>
                  <a:srgbClr val="C00000"/>
                </a:solidFill>
              </a:rPr>
              <a:t>group velocity</a:t>
            </a:r>
            <a:r>
              <a:rPr lang="en-US" sz="1600" dirty="0"/>
              <a:t>, and </a:t>
            </a:r>
            <a:r>
              <a:rPr lang="en-US" sz="1600" dirty="0">
                <a:solidFill>
                  <a:schemeClr val="accent6">
                    <a:lumMod val="75000"/>
                  </a:schemeClr>
                </a:solidFill>
              </a:rPr>
              <a:t>MFP</a:t>
            </a:r>
            <a:r>
              <a:rPr lang="en-US" sz="1600" dirty="0"/>
              <a:t> of energy carriers</a:t>
            </a:r>
          </a:p>
        </p:txBody>
      </p:sp>
      <p:sp>
        <p:nvSpPr>
          <p:cNvPr id="38" name="Rectangle 37">
            <a:extLst>
              <a:ext uri="{FF2B5EF4-FFF2-40B4-BE49-F238E27FC236}">
                <a16:creationId xmlns:a16="http://schemas.microsoft.com/office/drawing/2014/main" id="{1609A946-F766-491E-B3E3-05546194F1E2}"/>
              </a:ext>
            </a:extLst>
          </p:cNvPr>
          <p:cNvSpPr/>
          <p:nvPr/>
        </p:nvSpPr>
        <p:spPr>
          <a:xfrm>
            <a:off x="8268359" y="4286456"/>
            <a:ext cx="3466239" cy="1200329"/>
          </a:xfrm>
          <a:prstGeom prst="rect">
            <a:avLst/>
          </a:prstGeom>
        </p:spPr>
        <p:txBody>
          <a:bodyPr wrap="square">
            <a:spAutoFit/>
          </a:bodyPr>
          <a:lstStyle/>
          <a:p>
            <a:r>
              <a:rPr lang="en-US" b="1" i="1" dirty="0"/>
              <a:t>Model performance relative to measurements can provide clues to extend modeling capability to actinide-bearing salts.</a:t>
            </a:r>
          </a:p>
        </p:txBody>
      </p:sp>
      <p:grpSp>
        <p:nvGrpSpPr>
          <p:cNvPr id="46" name="Group 45">
            <a:extLst>
              <a:ext uri="{FF2B5EF4-FFF2-40B4-BE49-F238E27FC236}">
                <a16:creationId xmlns:a16="http://schemas.microsoft.com/office/drawing/2014/main" id="{026BC4FE-98E9-4845-824D-3F0F88C2727E}"/>
              </a:ext>
            </a:extLst>
          </p:cNvPr>
          <p:cNvGrpSpPr/>
          <p:nvPr/>
        </p:nvGrpSpPr>
        <p:grpSpPr>
          <a:xfrm>
            <a:off x="392824" y="1747043"/>
            <a:ext cx="7478271" cy="2237918"/>
            <a:chOff x="264331" y="1771695"/>
            <a:chExt cx="7056546" cy="2237918"/>
          </a:xfrm>
        </p:grpSpPr>
        <p:grpSp>
          <p:nvGrpSpPr>
            <p:cNvPr id="42" name="Group 41">
              <a:extLst>
                <a:ext uri="{FF2B5EF4-FFF2-40B4-BE49-F238E27FC236}">
                  <a16:creationId xmlns:a16="http://schemas.microsoft.com/office/drawing/2014/main" id="{B24279A6-63FE-48D7-8ABB-C7C242F222C6}"/>
                </a:ext>
              </a:extLst>
            </p:cNvPr>
            <p:cNvGrpSpPr/>
            <p:nvPr/>
          </p:nvGrpSpPr>
          <p:grpSpPr>
            <a:xfrm>
              <a:off x="264331" y="2007872"/>
              <a:ext cx="7056546" cy="2001741"/>
              <a:chOff x="204697" y="1632689"/>
              <a:chExt cx="7056546" cy="2001741"/>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AD61133-B260-439C-99E7-3F0321B4BF6B}"/>
                      </a:ext>
                    </a:extLst>
                  </p:cNvPr>
                  <p:cNvSpPr/>
                  <p:nvPr/>
                </p:nvSpPr>
                <p:spPr>
                  <a:xfrm>
                    <a:off x="2572139" y="1632689"/>
                    <a:ext cx="4689104" cy="58432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sym typeface="Wingdings" panose="05000000000000000000" pitchFamily="2" charset="2"/>
                                </a:rPr>
                              </m:ctrlPr>
                            </m:sSubPr>
                            <m:e>
                              <m:r>
                                <m:rPr>
                                  <m:sty m:val="p"/>
                                </m:rPr>
                                <a:rPr lang="en-US" sz="1400">
                                  <a:latin typeface="Cambria Math" panose="02040503050406030204" pitchFamily="18" charset="0"/>
                                  <a:ea typeface="Cambria Math" panose="02040503050406030204" pitchFamily="18" charset="0"/>
                                  <a:sym typeface="Wingdings" panose="05000000000000000000" pitchFamily="2" charset="2"/>
                                </a:rPr>
                                <m:t>λ</m:t>
                              </m:r>
                            </m:e>
                            <m:sub>
                              <m:r>
                                <a:rPr lang="en-US" sz="1400" b="0" i="1" smtClean="0">
                                  <a:latin typeface="Cambria Math" panose="02040503050406030204" pitchFamily="18" charset="0"/>
                                  <a:ea typeface="Cambria Math" panose="02040503050406030204" pitchFamily="18" charset="0"/>
                                  <a:sym typeface="Wingdings" panose="05000000000000000000" pitchFamily="2" charset="2"/>
                                </a:rPr>
                                <m:t>𝑖</m:t>
                              </m:r>
                            </m:sub>
                          </m:sSub>
                          <m:r>
                            <a:rPr lang="en-US" sz="1400"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smtClean="0">
                                  <a:solidFill>
                                    <a:srgbClr val="C00000"/>
                                  </a:solidFill>
                                  <a:latin typeface="Cambria Math" panose="02040503050406030204" pitchFamily="18" charset="0"/>
                                  <a:ea typeface="Cambria Math" panose="02040503050406030204" pitchFamily="18" charset="0"/>
                                </a:rPr>
                              </m:ctrlPr>
                            </m:sSubPr>
                            <m:e>
                              <m:d>
                                <m:dPr>
                                  <m:ctrlPr>
                                    <a:rPr lang="en-US" sz="1400" i="1" smtClean="0">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dPr>
                                <m:e>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1+</m:t>
                                  </m:r>
                                  <m:box>
                                    <m:box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boxPr>
                                    <m:e>
                                      <m:argPr>
                                        <m:argSz m:val="-1"/>
                                      </m:argPr>
                                      <m:f>
                                        <m:f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fPr>
                                        <m:num>
                                          <m:sSub>
                                            <m:sSub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𝑛</m:t>
                                              </m:r>
                                            </m:e>
                                            <m:sub>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𝑐</m:t>
                                              </m:r>
                                            </m:sub>
                                          </m:sSub>
                                        </m:num>
                                        <m:den>
                                          <m:sSub>
                                            <m:sSubPr>
                                              <m:ctrlP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𝑛</m:t>
                                              </m:r>
                                            </m:e>
                                            <m:sub>
                                              <m:r>
                                                <a:rPr lang="en-US" sz="1400" i="1">
                                                  <a:solidFill>
                                                    <a:schemeClr val="accent4">
                                                      <a:lumMod val="50000"/>
                                                    </a:schemeClr>
                                                  </a:solidFill>
                                                  <a:latin typeface="Cambria Math" panose="02040503050406030204" pitchFamily="18" charset="0"/>
                                                  <a:ea typeface="Cambria Math" panose="02040503050406030204" pitchFamily="18" charset="0"/>
                                                  <a:sym typeface="Wingdings" panose="05000000000000000000" pitchFamily="2" charset="2"/>
                                                </a:rPr>
                                                <m:t>𝑎</m:t>
                                              </m:r>
                                            </m:sub>
                                          </m:sSub>
                                        </m:den>
                                      </m:f>
                                    </m:e>
                                  </m:box>
                                </m:e>
                              </m:d>
                              <m:sSub>
                                <m:sSubPr>
                                  <m:ctrlP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𝑘</m:t>
                                  </m:r>
                                </m:e>
                                <m:sub>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𝐵</m:t>
                                  </m:r>
                                </m:sub>
                              </m:sSub>
                              <m:r>
                                <a:rPr lang="en-US" sz="1400" i="1">
                                  <a:solidFill>
                                    <a:srgbClr val="C00000"/>
                                  </a:solidFill>
                                  <a:latin typeface="Cambria Math" panose="02040503050406030204" pitchFamily="18" charset="0"/>
                                  <a:ea typeface="Cambria Math" panose="02040503050406030204" pitchFamily="18" charset="0"/>
                                </a:rPr>
                                <m:t>𝜈</m:t>
                              </m:r>
                            </m:e>
                            <m:sub>
                              <m:r>
                                <a:rPr lang="en-US" sz="1400" b="0" i="1" smtClean="0">
                                  <a:solidFill>
                                    <a:srgbClr val="C00000"/>
                                  </a:solidFill>
                                  <a:latin typeface="Cambria Math" panose="02040503050406030204" pitchFamily="18" charset="0"/>
                                  <a:ea typeface="Cambria Math" panose="02040503050406030204" pitchFamily="18" charset="0"/>
                                </a:rPr>
                                <m:t>𝑠</m:t>
                              </m:r>
                              <m:r>
                                <a:rPr lang="en-US" sz="1400" b="0" i="1" smtClean="0">
                                  <a:solidFill>
                                    <a:srgbClr val="C00000"/>
                                  </a:solidFill>
                                  <a:latin typeface="Cambria Math" panose="02040503050406030204" pitchFamily="18" charset="0"/>
                                  <a:ea typeface="Cambria Math" panose="02040503050406030204" pitchFamily="18" charset="0"/>
                                </a:rPr>
                                <m:t>,0</m:t>
                              </m:r>
                            </m:sub>
                          </m:sSub>
                          <m:sSup>
                            <m:sSup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pPr>
                            <m:e>
                              <m:d>
                                <m:d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dPr>
                                <m:e>
                                  <m:f>
                                    <m:f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sSub>
                                        <m:sSub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𝜌</m:t>
                                          </m:r>
                                        </m:e>
                                        <m:sub>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0</m:t>
                                          </m:r>
                                        </m:sub>
                                      </m:s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𝑛</m:t>
                                      </m:r>
                                      <m:sSub>
                                        <m:sSub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𝑁</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𝐴</m:t>
                                          </m:r>
                                        </m:sub>
                                      </m:sSub>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𝑀</m:t>
                                      </m:r>
                                    </m:den>
                                  </m:f>
                                </m:e>
                              </m:d>
                            </m:e>
                            <m:sup>
                              <m:f>
                                <m:fPr>
                                  <m:type m:val="skw"/>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2</m:t>
                                  </m:r>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3</m:t>
                                  </m:r>
                                </m:den>
                              </m:f>
                            </m:sup>
                          </m:sSup>
                          <m:d>
                            <m:dPr>
                              <m:begChr m:val="["/>
                              <m:endChr m:val="]"/>
                              <m:ctrlPr>
                                <a:rPr lang="en-US"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b="0" i="0"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1+</m:t>
                                  </m:r>
                                  <m:r>
                                    <m:rPr>
                                      <m:sty m:val="p"/>
                                    </m:rPr>
                                    <a:rPr lang="el-GR"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α</m:t>
                                  </m:r>
                                </m:e>
                                <m:sub>
                                  <m:r>
                                    <a:rPr lang="en-US" sz="14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0</m:t>
                                  </m:r>
                                </m:sub>
                              </m:sSub>
                              <m:d>
                                <m:dPr>
                                  <m:ctrlPr>
                                    <a:rPr lang="en-US" sz="1400" i="1">
                                      <a:solidFill>
                                        <a:schemeClr val="tx1"/>
                                      </a:solidFill>
                                      <a:latin typeface="Cambria Math" panose="02040503050406030204" pitchFamily="18" charset="0"/>
                                    </a:rPr>
                                  </m:ctrlPr>
                                </m:dPr>
                                <m:e>
                                  <m:sSub>
                                    <m:sSubPr>
                                      <m:ctrlPr>
                                        <a:rPr lang="en-US" sz="1400" i="1" smtClean="0">
                                          <a:solidFill>
                                            <a:schemeClr val="tx1"/>
                                          </a:solidFill>
                                          <a:latin typeface="Cambria Math" panose="02040503050406030204" pitchFamily="18" charset="0"/>
                                        </a:rPr>
                                      </m:ctrlPr>
                                    </m:sSubPr>
                                    <m:e>
                                      <m:r>
                                        <m:rPr>
                                          <m:nor/>
                                        </m:rPr>
                                        <a:rPr lang="el-GR" sz="1400">
                                          <a:solidFill>
                                            <a:schemeClr val="tx1"/>
                                          </a:solidFill>
                                          <a:latin typeface="Cambria Math" panose="02040503050406030204" pitchFamily="18" charset="0"/>
                                          <a:ea typeface="Cambria Math" panose="02040503050406030204" pitchFamily="18" charset="0"/>
                                        </a:rPr>
                                        <m:t>γ</m:t>
                                      </m:r>
                                    </m:e>
                                    <m:sub>
                                      <m:r>
                                        <a:rPr lang="en-US" sz="1400" b="0" i="1" smtClean="0">
                                          <a:solidFill>
                                            <a:schemeClr val="tx1"/>
                                          </a:solidFill>
                                          <a:latin typeface="Cambria Math" panose="02040503050406030204" pitchFamily="18" charset="0"/>
                                        </a:rPr>
                                        <m:t>0</m:t>
                                      </m:r>
                                    </m:sub>
                                  </m:sSub>
                                  <m:r>
                                    <a:rPr lang="en-US" sz="1400">
                                      <a:solidFill>
                                        <a:schemeClr val="tx1"/>
                                      </a:solidFill>
                                      <a:latin typeface="Cambria Math" panose="02040503050406030204" pitchFamily="18" charset="0"/>
                                    </a:rPr>
                                    <m:t>+</m:t>
                                  </m:r>
                                  <m:box>
                                    <m:boxPr>
                                      <m:ctrlPr>
                                        <a:rPr lang="en-US" sz="1400" i="1" smtClean="0">
                                          <a:solidFill>
                                            <a:schemeClr val="tx1"/>
                                          </a:solidFill>
                                          <a:latin typeface="Cambria Math" panose="02040503050406030204" pitchFamily="18" charset="0"/>
                                        </a:rPr>
                                      </m:ctrlPr>
                                    </m:boxPr>
                                    <m:e>
                                      <m:argPr>
                                        <m:argSz m:val="-1"/>
                                      </m:argPr>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3</m:t>
                                          </m:r>
                                        </m:den>
                                      </m:f>
                                    </m:e>
                                  </m:box>
                                </m:e>
                              </m:d>
                              <m:r>
                                <a:rPr lang="en-US" sz="1400" b="0" i="0" smtClean="0">
                                  <a:solidFill>
                                    <a:schemeClr val="tx1"/>
                                  </a:solidFill>
                                  <a:latin typeface="Cambria Math" panose="02040503050406030204" pitchFamily="18" charset="0"/>
                                </a:rPr>
                                <m:t>(</m:t>
                              </m:r>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𝑇</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𝑇</m:t>
                                  </m:r>
                                </m:e>
                                <m:sub>
                                  <m:r>
                                    <a:rPr lang="en-US" sz="1400" b="0" i="1"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m:t>
                              </m:r>
                            </m:e>
                          </m:d>
                        </m:oMath>
                      </m:oMathPara>
                    </a14:m>
                    <a:endParaRPr lang="en-US" sz="1400" dirty="0"/>
                  </a:p>
                </p:txBody>
              </p:sp>
            </mc:Choice>
            <mc:Fallback xmlns="">
              <p:sp>
                <p:nvSpPr>
                  <p:cNvPr id="7" name="Rectangle 6">
                    <a:extLst>
                      <a:ext uri="{FF2B5EF4-FFF2-40B4-BE49-F238E27FC236}">
                        <a16:creationId xmlns:a16="http://schemas.microsoft.com/office/drawing/2014/main" id="{BAD61133-B260-439C-99E7-3F0321B4BF6B}"/>
                      </a:ext>
                    </a:extLst>
                  </p:cNvPr>
                  <p:cNvSpPr>
                    <a:spLocks noRot="1" noChangeAspect="1" noMove="1" noResize="1" noEditPoints="1" noAdjustHandles="1" noChangeArrowheads="1" noChangeShapeType="1" noTextEdit="1"/>
                  </p:cNvSpPr>
                  <p:nvPr/>
                </p:nvSpPr>
                <p:spPr>
                  <a:xfrm>
                    <a:off x="2572139" y="1632689"/>
                    <a:ext cx="4689104" cy="5843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D364858-E94C-448B-A924-E462E924178D}"/>
                      </a:ext>
                    </a:extLst>
                  </p:cNvPr>
                  <p:cNvSpPr txBox="1"/>
                  <p:nvPr/>
                </p:nvSpPr>
                <p:spPr>
                  <a:xfrm>
                    <a:off x="2567308" y="2374734"/>
                    <a:ext cx="3105179" cy="5352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ea typeface="Cambria Math" panose="02040503050406030204" pitchFamily="18" charset="0"/>
                                  <a:sym typeface="Wingdings" panose="05000000000000000000" pitchFamily="2" charset="2"/>
                                </a:rPr>
                              </m:ctrlPr>
                            </m:sSubPr>
                            <m:e>
                              <m:r>
                                <m:rPr>
                                  <m:sty m:val="p"/>
                                </m:rPr>
                                <a:rPr lang="en-US" sz="1400">
                                  <a:latin typeface="Cambria Math" panose="02040503050406030204" pitchFamily="18" charset="0"/>
                                  <a:ea typeface="Cambria Math" panose="02040503050406030204" pitchFamily="18" charset="0"/>
                                  <a:sym typeface="Wingdings" panose="05000000000000000000" pitchFamily="2" charset="2"/>
                                </a:rPr>
                                <m:t>λ</m:t>
                              </m:r>
                            </m:e>
                            <m:sub>
                              <m:r>
                                <a:rPr lang="en-US" sz="1400" i="1">
                                  <a:latin typeface="Cambria Math" panose="02040503050406030204" pitchFamily="18" charset="0"/>
                                  <a:ea typeface="Cambria Math" panose="02040503050406030204" pitchFamily="18" charset="0"/>
                                  <a:sym typeface="Wingdings" panose="05000000000000000000" pitchFamily="2" charset="2"/>
                                </a:rPr>
                                <m:t>𝑖</m:t>
                              </m:r>
                            </m:sub>
                          </m:sSub>
                          <m:r>
                            <a:rPr lang="en-US" sz="1400">
                              <a:latin typeface="Cambria Math" panose="02040503050406030204" pitchFamily="18" charset="0"/>
                              <a:ea typeface="Cambria Math" panose="02040503050406030204" pitchFamily="18" charset="0"/>
                              <a:sym typeface="Wingdings" panose="05000000000000000000" pitchFamily="2" charset="2"/>
                            </a:rPr>
                            <m:t>=</m:t>
                          </m:r>
                          <m:f>
                            <m:fPr>
                              <m:ctrlPr>
                                <a:rPr lang="en-US" sz="1400" b="0" i="1" smtClean="0">
                                  <a:solidFill>
                                    <a:schemeClr val="accent4">
                                      <a:lumMod val="50000"/>
                                    </a:schemeClr>
                                  </a:solidFill>
                                  <a:latin typeface="Cambria Math" panose="02040503050406030204" pitchFamily="18" charset="0"/>
                                  <a:ea typeface="Cambria Math" panose="02040503050406030204" pitchFamily="18" charset="0"/>
                                </a:rPr>
                              </m:ctrlPr>
                            </m:fPr>
                            <m:num>
                              <m:r>
                                <a:rPr lang="en-US" sz="1400" b="0" i="1" smtClean="0">
                                  <a:solidFill>
                                    <a:schemeClr val="accent4">
                                      <a:lumMod val="50000"/>
                                    </a:schemeClr>
                                  </a:solidFill>
                                  <a:latin typeface="Cambria Math" panose="02040503050406030204" pitchFamily="18" charset="0"/>
                                  <a:ea typeface="Cambria Math" panose="02040503050406030204" pitchFamily="18" charset="0"/>
                                </a:rPr>
                                <m:t>1</m:t>
                              </m:r>
                            </m:num>
                            <m:den>
                              <m:r>
                                <a:rPr lang="en-US" sz="1400" b="0" i="1" smtClean="0">
                                  <a:solidFill>
                                    <a:schemeClr val="accent4">
                                      <a:lumMod val="50000"/>
                                    </a:schemeClr>
                                  </a:solidFill>
                                  <a:latin typeface="Cambria Math" panose="02040503050406030204" pitchFamily="18" charset="0"/>
                                  <a:ea typeface="Cambria Math" panose="02040503050406030204" pitchFamily="18" charset="0"/>
                                </a:rPr>
                                <m:t>3</m:t>
                              </m:r>
                            </m:den>
                          </m:f>
                          <m:sSub>
                            <m:sSubPr>
                              <m:ctrlPr>
                                <a:rPr lang="en-US" sz="1400" i="1">
                                  <a:solidFill>
                                    <a:srgbClr val="C00000"/>
                                  </a:solidFill>
                                  <a:latin typeface="Cambria Math" panose="02040503050406030204" pitchFamily="18" charset="0"/>
                                  <a:ea typeface="Cambria Math" panose="02040503050406030204" pitchFamily="18" charset="0"/>
                                </a:rPr>
                              </m:ctrlPr>
                            </m:sSubPr>
                            <m:e>
                              <m:f>
                                <m:fPr>
                                  <m:ctrlPr>
                                    <a:rPr lang="en-US" sz="1400" i="1" smtClean="0">
                                      <a:solidFill>
                                        <a:schemeClr val="accent1">
                                          <a:lumMod val="50000"/>
                                        </a:schemeClr>
                                      </a:solidFill>
                                      <a:latin typeface="Cambria Math" panose="02040503050406030204" pitchFamily="18" charset="0"/>
                                      <a:ea typeface="Cambria Math" panose="02040503050406030204" pitchFamily="18" charset="0"/>
                                    </a:rPr>
                                  </m:ctrlPr>
                                </m:fPr>
                                <m:num>
                                  <m:sSub>
                                    <m:sSubPr>
                                      <m:ctrlPr>
                                        <a:rPr lang="en-US" sz="1400" i="1">
                                          <a:solidFill>
                                            <a:schemeClr val="accent1">
                                              <a:lumMod val="50000"/>
                                            </a:schemeClr>
                                          </a:solidFill>
                                          <a:latin typeface="Cambria Math" panose="02040503050406030204" pitchFamily="18" charset="0"/>
                                          <a:ea typeface="Cambria Math" panose="02040503050406030204" pitchFamily="18" charset="0"/>
                                        </a:rPr>
                                      </m:ctrlPr>
                                    </m:sSubPr>
                                    <m:e>
                                      <m:r>
                                        <a:rPr lang="en-US" sz="1400" i="1">
                                          <a:solidFill>
                                            <a:schemeClr val="accent1">
                                              <a:lumMod val="50000"/>
                                            </a:schemeClr>
                                          </a:solidFill>
                                          <a:latin typeface="Cambria Math" panose="02040503050406030204" pitchFamily="18" charset="0"/>
                                          <a:ea typeface="Cambria Math" panose="02040503050406030204" pitchFamily="18" charset="0"/>
                                        </a:rPr>
                                        <m:t>𝐶</m:t>
                                      </m:r>
                                    </m:e>
                                    <m:sub>
                                      <m:r>
                                        <a:rPr lang="en-US" sz="1400" i="1">
                                          <a:solidFill>
                                            <a:schemeClr val="accent1">
                                              <a:lumMod val="50000"/>
                                            </a:schemeClr>
                                          </a:solidFill>
                                          <a:latin typeface="Cambria Math" panose="02040503050406030204" pitchFamily="18" charset="0"/>
                                          <a:ea typeface="Cambria Math" panose="02040503050406030204" pitchFamily="18" charset="0"/>
                                        </a:rPr>
                                        <m:t>𝑃</m:t>
                                      </m:r>
                                      <m:r>
                                        <a:rPr lang="en-US" sz="1400" b="0" i="1" smtClean="0">
                                          <a:solidFill>
                                            <a:schemeClr val="accent1">
                                              <a:lumMod val="50000"/>
                                            </a:schemeClr>
                                          </a:solidFill>
                                          <a:latin typeface="Cambria Math" panose="02040503050406030204" pitchFamily="18" charset="0"/>
                                          <a:ea typeface="Cambria Math" panose="02040503050406030204" pitchFamily="18" charset="0"/>
                                        </a:rPr>
                                        <m:t>,0</m:t>
                                      </m:r>
                                    </m:sub>
                                  </m:sSub>
                                  <m:r>
                                    <a:rPr lang="en-US" sz="1400" i="1">
                                      <a:solidFill>
                                        <a:schemeClr val="accent1">
                                          <a:lumMod val="50000"/>
                                        </a:schemeClr>
                                      </a:solidFill>
                                      <a:latin typeface="Cambria Math" panose="02040503050406030204" pitchFamily="18" charset="0"/>
                                      <a:ea typeface="Cambria Math" panose="02040503050406030204" pitchFamily="18" charset="0"/>
                                    </a:rPr>
                                    <m:t>𝑀</m:t>
                                  </m:r>
                                </m:num>
                                <m:den>
                                  <m:r>
                                    <a:rPr lang="en-US" sz="1400" i="1">
                                      <a:solidFill>
                                        <a:schemeClr val="accent1">
                                          <a:lumMod val="50000"/>
                                        </a:schemeClr>
                                      </a:solidFill>
                                      <a:latin typeface="Cambria Math" panose="02040503050406030204" pitchFamily="18" charset="0"/>
                                      <a:ea typeface="Cambria Math" panose="02040503050406030204" pitchFamily="18" charset="0"/>
                                    </a:rPr>
                                    <m:t>𝜌</m:t>
                                  </m:r>
                                  <m:r>
                                    <a:rPr lang="en-US" sz="1400" i="1">
                                      <a:solidFill>
                                        <a:schemeClr val="accent1">
                                          <a:lumMod val="50000"/>
                                        </a:schemeClr>
                                      </a:solidFill>
                                      <a:latin typeface="Cambria Math" panose="02040503050406030204" pitchFamily="18" charset="0"/>
                                      <a:ea typeface="Cambria Math" panose="02040503050406030204" pitchFamily="18" charset="0"/>
                                    </a:rPr>
                                    <m:t>(</m:t>
                                  </m:r>
                                  <m:r>
                                    <a:rPr lang="en-US" sz="1400" i="1">
                                      <a:solidFill>
                                        <a:schemeClr val="accent1">
                                          <a:lumMod val="50000"/>
                                        </a:schemeClr>
                                      </a:solidFill>
                                      <a:latin typeface="Cambria Math" panose="02040503050406030204" pitchFamily="18" charset="0"/>
                                      <a:ea typeface="Cambria Math" panose="02040503050406030204" pitchFamily="18" charset="0"/>
                                    </a:rPr>
                                    <m:t>𝑇</m:t>
                                  </m:r>
                                  <m:r>
                                    <a:rPr lang="en-US" sz="1400" i="1">
                                      <a:solidFill>
                                        <a:schemeClr val="accent1">
                                          <a:lumMod val="50000"/>
                                        </a:schemeClr>
                                      </a:solidFill>
                                      <a:latin typeface="Cambria Math" panose="02040503050406030204" pitchFamily="18" charset="0"/>
                                      <a:ea typeface="Cambria Math" panose="02040503050406030204" pitchFamily="18" charset="0"/>
                                    </a:rPr>
                                    <m:t>)</m:t>
                                  </m:r>
                                </m:den>
                              </m:f>
                              <m:r>
                                <a:rPr lang="en-US" sz="1400" i="1">
                                  <a:solidFill>
                                    <a:srgbClr val="C00000"/>
                                  </a:solidFill>
                                  <a:latin typeface="Cambria Math" panose="02040503050406030204" pitchFamily="18" charset="0"/>
                                  <a:ea typeface="Cambria Math" panose="02040503050406030204" pitchFamily="18" charset="0"/>
                                </a:rPr>
                                <m:t>𝜈</m:t>
                              </m:r>
                            </m:e>
                            <m:sub>
                              <m:r>
                                <a:rPr lang="en-US" sz="1400" b="0" i="1" smtClean="0">
                                  <a:solidFill>
                                    <a:srgbClr val="C00000"/>
                                  </a:solidFill>
                                  <a:latin typeface="Cambria Math" panose="02040503050406030204" pitchFamily="18" charset="0"/>
                                  <a:ea typeface="Cambria Math" panose="02040503050406030204" pitchFamily="18" charset="0"/>
                                </a:rPr>
                                <m:t>𝑠</m:t>
                              </m:r>
                            </m:sub>
                          </m:sSub>
                          <m:r>
                            <a:rPr lang="en-US" sz="1400" b="0" i="1" smtClean="0">
                              <a:solidFill>
                                <a:srgbClr val="C00000"/>
                              </a:solidFill>
                              <a:latin typeface="Cambria Math" panose="02040503050406030204" pitchFamily="18" charset="0"/>
                              <a:ea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𝑇</m:t>
                          </m:r>
                          <m:r>
                            <a:rPr lang="en-US" sz="1400" b="0" i="1" smtClean="0">
                              <a:solidFill>
                                <a:srgbClr val="C00000"/>
                              </a:solidFill>
                              <a:latin typeface="Cambria Math" panose="02040503050406030204" pitchFamily="18" charset="0"/>
                              <a:ea typeface="Cambria Math" panose="02040503050406030204" pitchFamily="18" charset="0"/>
                            </a:rPr>
                            <m:t>)</m:t>
                          </m:r>
                          <m:sSub>
                            <m:sSub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𝑟</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𝑎</m:t>
                              </m:r>
                            </m:sub>
                          </m:s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𝑟</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𝑐</m:t>
                              </m:r>
                            </m:sub>
                          </m:sSub>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oMath>
                      </m:oMathPara>
                    </a14:m>
                    <a:endParaRPr lang="en-US" sz="1400" dirty="0"/>
                  </a:p>
                </p:txBody>
              </p:sp>
            </mc:Choice>
            <mc:Fallback xmlns="">
              <p:sp>
                <p:nvSpPr>
                  <p:cNvPr id="23" name="TextBox 22">
                    <a:extLst>
                      <a:ext uri="{FF2B5EF4-FFF2-40B4-BE49-F238E27FC236}">
                        <a16:creationId xmlns:a16="http://schemas.microsoft.com/office/drawing/2014/main" id="{9D364858-E94C-448B-A924-E462E924178D}"/>
                      </a:ext>
                    </a:extLst>
                  </p:cNvPr>
                  <p:cNvSpPr txBox="1">
                    <a:spLocks noRot="1" noChangeAspect="1" noMove="1" noResize="1" noEditPoints="1" noAdjustHandles="1" noChangeArrowheads="1" noChangeShapeType="1" noTextEdit="1"/>
                  </p:cNvSpPr>
                  <p:nvPr/>
                </p:nvSpPr>
                <p:spPr>
                  <a:xfrm>
                    <a:off x="2567308" y="2374734"/>
                    <a:ext cx="3105179" cy="535275"/>
                  </a:xfrm>
                  <a:prstGeom prst="rect">
                    <a:avLst/>
                  </a:prstGeom>
                  <a:blipFill>
                    <a:blip r:embed="rId4"/>
                    <a:stretch>
                      <a:fillRect b="-454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014A603-ADDA-4126-843D-45FA0727976F}"/>
                  </a:ext>
                </a:extLst>
              </p:cNvPr>
              <p:cNvSpPr txBox="1"/>
              <p:nvPr/>
            </p:nvSpPr>
            <p:spPr>
              <a:xfrm>
                <a:off x="204697" y="1688825"/>
                <a:ext cx="2321101" cy="584775"/>
              </a:xfrm>
              <a:prstGeom prst="rect">
                <a:avLst/>
              </a:prstGeom>
              <a:noFill/>
            </p:spPr>
            <p:txBody>
              <a:bodyPr wrap="square" rtlCol="0">
                <a:spAutoFit/>
              </a:bodyPr>
              <a:lstStyle/>
              <a:p>
                <a:pPr algn="ctr"/>
                <a:r>
                  <a:rPr lang="en-US" sz="1600" dirty="0"/>
                  <a:t>Gheribi Kinetic Theory, Cahill-Poll </a:t>
                </a:r>
                <a:r>
                  <a:rPr lang="el-GR" sz="1600" dirty="0">
                    <a:solidFill>
                      <a:srgbClr val="000000"/>
                    </a:solidFill>
                    <a:cs typeface="Arial" charset="0"/>
                  </a:rPr>
                  <a:t>λ</a:t>
                </a:r>
                <a:r>
                  <a:rPr lang="en-US" sz="1600" baseline="-25000" dirty="0">
                    <a:solidFill>
                      <a:srgbClr val="000000"/>
                    </a:solidFill>
                    <a:cs typeface="Arial" charset="0"/>
                  </a:rPr>
                  <a:t>min </a:t>
                </a:r>
                <a:r>
                  <a:rPr lang="en-US" sz="1600" dirty="0">
                    <a:latin typeface="+mn-lt"/>
                  </a:rPr>
                  <a:t>(</a:t>
                </a:r>
                <a:r>
                  <a:rPr lang="en-US" sz="1600" dirty="0"/>
                  <a:t>KT</a:t>
                </a:r>
                <a:r>
                  <a:rPr lang="en-US" sz="1600" baseline="-25000" dirty="0"/>
                  <a:t>CP</a:t>
                </a:r>
                <a:r>
                  <a:rPr lang="el-GR" sz="1600" baseline="-25000" dirty="0">
                    <a:cs typeface="Arial" charset="0"/>
                  </a:rPr>
                  <a:t>λ</a:t>
                </a:r>
                <a:r>
                  <a:rPr lang="en-US" sz="1600" dirty="0">
                    <a:latin typeface="+mn-lt"/>
                  </a:rPr>
                  <a:t>):</a:t>
                </a:r>
                <a:endParaRPr lang="en-US" sz="1600" dirty="0"/>
              </a:p>
            </p:txBody>
          </p:sp>
          <p:sp>
            <p:nvSpPr>
              <p:cNvPr id="25" name="TextBox 24">
                <a:extLst>
                  <a:ext uri="{FF2B5EF4-FFF2-40B4-BE49-F238E27FC236}">
                    <a16:creationId xmlns:a16="http://schemas.microsoft.com/office/drawing/2014/main" id="{342B89CF-46FD-4EA8-A6DF-044C965DD538}"/>
                  </a:ext>
                </a:extLst>
              </p:cNvPr>
              <p:cNvSpPr txBox="1"/>
              <p:nvPr/>
            </p:nvSpPr>
            <p:spPr>
              <a:xfrm>
                <a:off x="264331" y="2420576"/>
                <a:ext cx="2321101" cy="584775"/>
              </a:xfrm>
              <a:prstGeom prst="rect">
                <a:avLst/>
              </a:prstGeom>
              <a:noFill/>
            </p:spPr>
            <p:txBody>
              <a:bodyPr wrap="square" rtlCol="0">
                <a:spAutoFit/>
              </a:bodyPr>
              <a:lstStyle/>
              <a:p>
                <a:pPr algn="ctr"/>
                <a:r>
                  <a:rPr lang="en-US" sz="1600" dirty="0"/>
                  <a:t>Zhao Phonon Gas Model (PGM):</a:t>
                </a:r>
              </a:p>
            </p:txBody>
          </p:sp>
          <p:sp>
            <p:nvSpPr>
              <p:cNvPr id="26" name="TextBox 25">
                <a:extLst>
                  <a:ext uri="{FF2B5EF4-FFF2-40B4-BE49-F238E27FC236}">
                    <a16:creationId xmlns:a16="http://schemas.microsoft.com/office/drawing/2014/main" id="{EEA21DB9-F507-4511-810D-CEE8144F1155}"/>
                  </a:ext>
                </a:extLst>
              </p:cNvPr>
              <p:cNvSpPr txBox="1"/>
              <p:nvPr/>
            </p:nvSpPr>
            <p:spPr>
              <a:xfrm>
                <a:off x="609023" y="3117750"/>
                <a:ext cx="1631715" cy="338554"/>
              </a:xfrm>
              <a:prstGeom prst="rect">
                <a:avLst/>
              </a:prstGeom>
              <a:noFill/>
            </p:spPr>
            <p:txBody>
              <a:bodyPr wrap="square" rtlCol="0">
                <a:spAutoFit/>
              </a:bodyPr>
              <a:lstStyle/>
              <a:p>
                <a:r>
                  <a:rPr lang="en-US" sz="1600" dirty="0"/>
                  <a:t>Bridgeman-type: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54CFF23-BB98-4E1A-979F-A064DE175DE9}"/>
                      </a:ext>
                    </a:extLst>
                  </p:cNvPr>
                  <p:cNvSpPr txBox="1"/>
                  <p:nvPr/>
                </p:nvSpPr>
                <p:spPr>
                  <a:xfrm>
                    <a:off x="2585432" y="2939624"/>
                    <a:ext cx="3245001" cy="69480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ea typeface="Cambria Math" panose="02040503050406030204" pitchFamily="18" charset="0"/>
                                  <a:sym typeface="Wingdings" panose="05000000000000000000" pitchFamily="2" charset="2"/>
                                </a:rPr>
                              </m:ctrlPr>
                            </m:sSubPr>
                            <m:e>
                              <m:r>
                                <m:rPr>
                                  <m:sty m:val="p"/>
                                </m:rPr>
                                <a:rPr lang="en-US" sz="1400">
                                  <a:latin typeface="Cambria Math" panose="02040503050406030204" pitchFamily="18" charset="0"/>
                                  <a:ea typeface="Cambria Math" panose="02040503050406030204" pitchFamily="18" charset="0"/>
                                  <a:sym typeface="Wingdings" panose="05000000000000000000" pitchFamily="2" charset="2"/>
                                </a:rPr>
                                <m:t>λ</m:t>
                              </m:r>
                            </m:e>
                            <m:sub>
                              <m:r>
                                <a:rPr lang="en-US" sz="1400" i="1">
                                  <a:latin typeface="Cambria Math" panose="02040503050406030204" pitchFamily="18" charset="0"/>
                                  <a:ea typeface="Cambria Math" panose="02040503050406030204" pitchFamily="18" charset="0"/>
                                  <a:sym typeface="Wingdings" panose="05000000000000000000" pitchFamily="2" charset="2"/>
                                </a:rPr>
                                <m:t>𝑖</m:t>
                              </m:r>
                            </m:sub>
                          </m:sSub>
                          <m:r>
                            <a:rPr lang="en-US" sz="1400">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smtClean="0">
                                  <a:solidFill>
                                    <a:schemeClr val="accent4">
                                      <a:lumMod val="50000"/>
                                    </a:schemeClr>
                                  </a:solidFill>
                                  <a:latin typeface="Cambria Math" panose="02040503050406030204" pitchFamily="18" charset="0"/>
                                  <a:ea typeface="Cambria Math" panose="02040503050406030204" pitchFamily="18" charset="0"/>
                                </a:rPr>
                                <m:t>3</m:t>
                              </m:r>
                              <m:f>
                                <m:fPr>
                                  <m:ctrlPr>
                                    <a:rPr lang="en-US" sz="1400" i="1">
                                      <a:solidFill>
                                        <a:schemeClr val="accent4">
                                          <a:lumMod val="50000"/>
                                        </a:schemeClr>
                                      </a:solidFill>
                                      <a:latin typeface="Cambria Math" panose="02040503050406030204" pitchFamily="18" charset="0"/>
                                      <a:ea typeface="Cambria Math" panose="02040503050406030204" pitchFamily="18" charset="0"/>
                                    </a:rPr>
                                  </m:ctrlPr>
                                </m:fPr>
                                <m:num>
                                  <m:r>
                                    <a:rPr lang="en-US" sz="1400" i="1">
                                      <a:solidFill>
                                        <a:schemeClr val="accent4">
                                          <a:lumMod val="50000"/>
                                        </a:schemeClr>
                                      </a:solidFill>
                                      <a:latin typeface="Cambria Math" panose="02040503050406030204" pitchFamily="18" charset="0"/>
                                      <a:ea typeface="Cambria Math" panose="02040503050406030204" pitchFamily="18" charset="0"/>
                                    </a:rPr>
                                    <m:t>0.931</m:t>
                                  </m:r>
                                </m:num>
                                <m:den>
                                  <m:rad>
                                    <m:radPr>
                                      <m:degHide m:val="on"/>
                                      <m:ctrlPr>
                                        <a:rPr lang="en-US" sz="1400" i="1">
                                          <a:solidFill>
                                            <a:schemeClr val="accent4">
                                              <a:lumMod val="50000"/>
                                            </a:schemeClr>
                                          </a:solidFill>
                                          <a:latin typeface="Cambria Math" panose="02040503050406030204" pitchFamily="18" charset="0"/>
                                          <a:ea typeface="Cambria Math" panose="02040503050406030204" pitchFamily="18" charset="0"/>
                                        </a:rPr>
                                      </m:ctrlPr>
                                    </m:radPr>
                                    <m:deg/>
                                    <m:e>
                                      <m:f>
                                        <m:fPr>
                                          <m:type m:val="lin"/>
                                          <m:ctrlPr>
                                            <a:rPr lang="en-US" sz="1400" i="1">
                                              <a:solidFill>
                                                <a:schemeClr val="accent4">
                                                  <a:lumMod val="50000"/>
                                                </a:schemeClr>
                                              </a:solidFill>
                                              <a:latin typeface="Cambria Math" panose="02040503050406030204" pitchFamily="18" charset="0"/>
                                              <a:ea typeface="Cambria Math" panose="02040503050406030204" pitchFamily="18" charset="0"/>
                                            </a:rPr>
                                          </m:ctrlPr>
                                        </m:fPr>
                                        <m:num>
                                          <m:sSub>
                                            <m:sSubPr>
                                              <m:ctrlPr>
                                                <a:rPr lang="en-US" sz="1400" i="1">
                                                  <a:solidFill>
                                                    <a:schemeClr val="accent4">
                                                      <a:lumMod val="50000"/>
                                                    </a:schemeClr>
                                                  </a:solidFill>
                                                  <a:latin typeface="Cambria Math" panose="02040503050406030204" pitchFamily="18" charset="0"/>
                                                  <a:ea typeface="Cambria Math" panose="02040503050406030204" pitchFamily="18" charset="0"/>
                                                </a:rPr>
                                              </m:ctrlPr>
                                            </m:sSubPr>
                                            <m:e>
                                              <m:r>
                                                <a:rPr lang="en-US" sz="1400" i="1">
                                                  <a:solidFill>
                                                    <a:schemeClr val="accent4">
                                                      <a:lumMod val="50000"/>
                                                    </a:schemeClr>
                                                  </a:solidFill>
                                                  <a:latin typeface="Cambria Math" panose="02040503050406030204" pitchFamily="18" charset="0"/>
                                                  <a:ea typeface="Cambria Math" panose="02040503050406030204" pitchFamily="18" charset="0"/>
                                                </a:rPr>
                                                <m:t>𝐶</m:t>
                                              </m:r>
                                            </m:e>
                                            <m:sub>
                                              <m:r>
                                                <a:rPr lang="en-US" sz="1400" i="1">
                                                  <a:solidFill>
                                                    <a:schemeClr val="accent4">
                                                      <a:lumMod val="50000"/>
                                                    </a:schemeClr>
                                                  </a:solidFill>
                                                  <a:latin typeface="Cambria Math" panose="02040503050406030204" pitchFamily="18" charset="0"/>
                                                  <a:ea typeface="Cambria Math" panose="02040503050406030204" pitchFamily="18" charset="0"/>
                                                </a:rPr>
                                                <m:t>𝑃</m:t>
                                              </m:r>
                                            </m:sub>
                                          </m:sSub>
                                        </m:num>
                                        <m:den>
                                          <m:sSub>
                                            <m:sSubPr>
                                              <m:ctrlPr>
                                                <a:rPr lang="en-US" sz="1400" i="1">
                                                  <a:solidFill>
                                                    <a:schemeClr val="accent4">
                                                      <a:lumMod val="50000"/>
                                                    </a:schemeClr>
                                                  </a:solidFill>
                                                  <a:latin typeface="Cambria Math" panose="02040503050406030204" pitchFamily="18" charset="0"/>
                                                  <a:ea typeface="Cambria Math" panose="02040503050406030204" pitchFamily="18" charset="0"/>
                                                </a:rPr>
                                              </m:ctrlPr>
                                            </m:sSubPr>
                                            <m:e>
                                              <m:r>
                                                <a:rPr lang="en-US" sz="1400" i="1">
                                                  <a:solidFill>
                                                    <a:schemeClr val="accent4">
                                                      <a:lumMod val="50000"/>
                                                    </a:schemeClr>
                                                  </a:solidFill>
                                                  <a:latin typeface="Cambria Math" panose="02040503050406030204" pitchFamily="18" charset="0"/>
                                                  <a:ea typeface="Cambria Math" panose="02040503050406030204" pitchFamily="18" charset="0"/>
                                                </a:rPr>
                                                <m:t>𝐶</m:t>
                                              </m:r>
                                            </m:e>
                                            <m:sub>
                                              <m:r>
                                                <a:rPr lang="en-US" sz="1400" i="1" strike="sngStrike">
                                                  <a:solidFill>
                                                    <a:schemeClr val="accent4">
                                                      <a:lumMod val="50000"/>
                                                    </a:schemeClr>
                                                  </a:solidFill>
                                                  <a:latin typeface="Cambria Math" panose="02040503050406030204" pitchFamily="18" charset="0"/>
                                                  <a:ea typeface="Cambria Math" panose="02040503050406030204" pitchFamily="18" charset="0"/>
                                                </a:rPr>
                                                <m:t>𝑉</m:t>
                                              </m:r>
                                            </m:sub>
                                          </m:sSub>
                                        </m:den>
                                      </m:f>
                                    </m:e>
                                  </m:rad>
                                </m:den>
                              </m:f>
                              <m:sSub>
                                <m:sSubPr>
                                  <m:ctrlP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b="0" i="1" smtClean="0">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 </m:t>
                                  </m:r>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𝑘</m:t>
                                  </m:r>
                                </m:e>
                                <m:sub>
                                  <m:r>
                                    <a:rPr lang="en-US" sz="1400" i="1">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𝐵</m:t>
                                  </m:r>
                                </m:sub>
                              </m:sSub>
                              <m:r>
                                <a:rPr lang="en-US" sz="1400" b="0" i="1" smtClean="0">
                                  <a:solidFill>
                                    <a:schemeClr val="accent1">
                                      <a:lumMod val="50000"/>
                                    </a:schemeClr>
                                  </a:solidFill>
                                  <a:latin typeface="Cambria Math" panose="02040503050406030204" pitchFamily="18" charset="0"/>
                                  <a:ea typeface="Cambria Math" panose="02040503050406030204" pitchFamily="18" charset="0"/>
                                  <a:sym typeface="Wingdings" panose="05000000000000000000" pitchFamily="2" charset="2"/>
                                </a:rPr>
                                <m:t> </m:t>
                              </m:r>
                              <m:r>
                                <a:rPr lang="en-US" sz="1400" i="1">
                                  <a:solidFill>
                                    <a:srgbClr val="C00000"/>
                                  </a:solidFill>
                                  <a:latin typeface="Cambria Math" panose="02040503050406030204" pitchFamily="18" charset="0"/>
                                  <a:ea typeface="Cambria Math" panose="02040503050406030204" pitchFamily="18" charset="0"/>
                                </a:rPr>
                                <m:t>𝜈</m:t>
                              </m:r>
                            </m:e>
                            <m:sub>
                              <m:r>
                                <a:rPr lang="en-US" sz="1400" b="0" i="1" smtClean="0">
                                  <a:solidFill>
                                    <a:srgbClr val="C00000"/>
                                  </a:solidFill>
                                  <a:latin typeface="Cambria Math" panose="02040503050406030204" pitchFamily="18" charset="0"/>
                                  <a:ea typeface="Cambria Math" panose="02040503050406030204" pitchFamily="18" charset="0"/>
                                </a:rPr>
                                <m:t>𝑠</m:t>
                              </m:r>
                            </m:sub>
                          </m:sSub>
                          <m:d>
                            <m:dPr>
                              <m:ctrlPr>
                                <a:rPr lang="en-US" sz="1400" b="0" i="1" smtClean="0">
                                  <a:solidFill>
                                    <a:srgbClr val="C00000"/>
                                  </a:solidFill>
                                  <a:latin typeface="Cambria Math" panose="02040503050406030204" pitchFamily="18" charset="0"/>
                                  <a:ea typeface="Cambria Math" panose="02040503050406030204" pitchFamily="18" charset="0"/>
                                </a:rPr>
                              </m:ctrlPr>
                            </m:dPr>
                            <m:e>
                              <m:r>
                                <a:rPr lang="en-US" sz="1400" b="0" i="1" smtClean="0">
                                  <a:solidFill>
                                    <a:srgbClr val="C00000"/>
                                  </a:solidFill>
                                  <a:latin typeface="Cambria Math" panose="02040503050406030204" pitchFamily="18" charset="0"/>
                                  <a:ea typeface="Cambria Math" panose="02040503050406030204" pitchFamily="18" charset="0"/>
                                </a:rPr>
                                <m:t>𝑇</m:t>
                              </m:r>
                            </m:e>
                          </m:d>
                          <m:sSup>
                            <m:sSupPr>
                              <m:ctrlPr>
                                <a:rPr lang="en-US" sz="140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pPr>
                            <m:e>
                              <m:d>
                                <m:d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dPr>
                                <m:e>
                                  <m:f>
                                    <m:f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𝜌</m:t>
                                      </m:r>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𝑇</m:t>
                                      </m:r>
                                      <m:r>
                                        <a:rPr lang="en-US" sz="1400" b="0" i="1" smtClean="0">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m:t>
                                      </m:r>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𝑛</m:t>
                                      </m:r>
                                      <m:sSub>
                                        <m:sSubPr>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𝑁</m:t>
                                          </m:r>
                                        </m:e>
                                        <m:sub>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𝐴</m:t>
                                          </m:r>
                                        </m:sub>
                                      </m:sSub>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𝑀</m:t>
                                      </m:r>
                                    </m:den>
                                  </m:f>
                                </m:e>
                              </m:d>
                            </m:e>
                            <m:sup>
                              <m:f>
                                <m:fPr>
                                  <m:type m:val="skw"/>
                                  <m:ctrlP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ctrlPr>
                                </m:fPr>
                                <m:num>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2</m:t>
                                  </m:r>
                                </m:num>
                                <m:den>
                                  <m:r>
                                    <a:rPr lang="en-US" sz="1400" i="1">
                                      <a:solidFill>
                                        <a:schemeClr val="accent6">
                                          <a:lumMod val="75000"/>
                                        </a:schemeClr>
                                      </a:solidFill>
                                      <a:latin typeface="Cambria Math" panose="02040503050406030204" pitchFamily="18" charset="0"/>
                                      <a:ea typeface="Cambria Math" panose="02040503050406030204" pitchFamily="18" charset="0"/>
                                      <a:sym typeface="Wingdings" panose="05000000000000000000" pitchFamily="2" charset="2"/>
                                    </a:rPr>
                                    <m:t>3</m:t>
                                  </m:r>
                                </m:den>
                              </m:f>
                            </m:sup>
                          </m:sSup>
                        </m:oMath>
                      </m:oMathPara>
                    </a14:m>
                    <a:endParaRPr lang="en-US" sz="1400" dirty="0"/>
                  </a:p>
                </p:txBody>
              </p:sp>
            </mc:Choice>
            <mc:Fallback xmlns="">
              <p:sp>
                <p:nvSpPr>
                  <p:cNvPr id="41" name="TextBox 40">
                    <a:extLst>
                      <a:ext uri="{FF2B5EF4-FFF2-40B4-BE49-F238E27FC236}">
                        <a16:creationId xmlns:a16="http://schemas.microsoft.com/office/drawing/2014/main" id="{754CFF23-BB98-4E1A-979F-A064DE175DE9}"/>
                      </a:ext>
                    </a:extLst>
                  </p:cNvPr>
                  <p:cNvSpPr txBox="1">
                    <a:spLocks noRot="1" noChangeAspect="1" noMove="1" noResize="1" noEditPoints="1" noAdjustHandles="1" noChangeArrowheads="1" noChangeShapeType="1" noTextEdit="1"/>
                  </p:cNvSpPr>
                  <p:nvPr/>
                </p:nvSpPr>
                <p:spPr>
                  <a:xfrm>
                    <a:off x="2585432" y="2939624"/>
                    <a:ext cx="3245001" cy="694806"/>
                  </a:xfrm>
                  <a:prstGeom prst="rect">
                    <a:avLst/>
                  </a:prstGeom>
                  <a:blipFill>
                    <a:blip r:embed="rId5"/>
                    <a:stretch>
                      <a:fillRect/>
                    </a:stretch>
                  </a:blipFill>
                </p:spPr>
                <p:txBody>
                  <a:bodyPr/>
                  <a:lstStyle/>
                  <a:p>
                    <a:r>
                      <a:rPr lang="en-US">
                        <a:noFill/>
                      </a:rPr>
                      <a:t> </a:t>
                    </a:r>
                  </a:p>
                </p:txBody>
              </p:sp>
            </mc:Fallback>
          </mc:AlternateContent>
        </p:grpSp>
        <p:sp>
          <p:nvSpPr>
            <p:cNvPr id="43" name="Left Brace 42">
              <a:extLst>
                <a:ext uri="{FF2B5EF4-FFF2-40B4-BE49-F238E27FC236}">
                  <a16:creationId xmlns:a16="http://schemas.microsoft.com/office/drawing/2014/main" id="{129B4932-9969-40F1-BB10-F63E37A690AA}"/>
                </a:ext>
              </a:extLst>
            </p:cNvPr>
            <p:cNvSpPr/>
            <p:nvPr/>
          </p:nvSpPr>
          <p:spPr>
            <a:xfrm rot="5400000">
              <a:off x="5829162" y="1242006"/>
              <a:ext cx="155596" cy="1764338"/>
            </a:xfrm>
            <a:prstGeom prst="leftBrace">
              <a:avLst>
                <a:gd name="adj1" fmla="val 10273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0BF87214-9613-4D33-A0AF-0291D18076D6}"/>
                </a:ext>
              </a:extLst>
            </p:cNvPr>
            <p:cNvSpPr txBox="1"/>
            <p:nvPr/>
          </p:nvSpPr>
          <p:spPr>
            <a:xfrm>
              <a:off x="5232476" y="1771695"/>
              <a:ext cx="1481852" cy="253916"/>
            </a:xfrm>
            <a:prstGeom prst="rect">
              <a:avLst/>
            </a:prstGeom>
            <a:noFill/>
          </p:spPr>
          <p:txBody>
            <a:bodyPr wrap="square" rtlCol="0">
              <a:spAutoFit/>
            </a:bodyPr>
            <a:lstStyle/>
            <a:p>
              <a:r>
                <a:rPr lang="en-US" sz="1050" dirty="0"/>
                <a:t>Temp-varying modifier</a:t>
              </a:r>
            </a:p>
          </p:txBody>
        </p:sp>
      </p:grpSp>
      <p:sp>
        <p:nvSpPr>
          <p:cNvPr id="48" name="Rectangle 47">
            <a:extLst>
              <a:ext uri="{FF2B5EF4-FFF2-40B4-BE49-F238E27FC236}">
                <a16:creationId xmlns:a16="http://schemas.microsoft.com/office/drawing/2014/main" id="{950DE348-4315-4F6D-8151-A9D9D3A27E63}"/>
              </a:ext>
            </a:extLst>
          </p:cNvPr>
          <p:cNvSpPr/>
          <p:nvPr/>
        </p:nvSpPr>
        <p:spPr>
          <a:xfrm>
            <a:off x="361227" y="4192493"/>
            <a:ext cx="7509867" cy="830997"/>
          </a:xfrm>
          <a:prstGeom prst="rect">
            <a:avLst/>
          </a:prstGeom>
        </p:spPr>
        <p:txBody>
          <a:bodyPr wrap="square">
            <a:spAutoFit/>
          </a:bodyPr>
          <a:lstStyle/>
          <a:p>
            <a:r>
              <a:rPr lang="en-US" sz="1600" dirty="0"/>
              <a:t>While Bridgman-type methods simulate pure salts better than Zhao’s PGM, the latter is studied because of its approximation of the </a:t>
            </a:r>
            <a:r>
              <a:rPr lang="en-US" sz="1600" b="1" dirty="0"/>
              <a:t>description of phonon frequency-dependent thermal conductivity</a:t>
            </a:r>
            <a:r>
              <a:rPr lang="en-US" sz="1600" dirty="0"/>
              <a:t>:</a:t>
            </a:r>
          </a:p>
        </p:txBody>
      </p:sp>
      <p:grpSp>
        <p:nvGrpSpPr>
          <p:cNvPr id="20" name="Group 19">
            <a:extLst>
              <a:ext uri="{FF2B5EF4-FFF2-40B4-BE49-F238E27FC236}">
                <a16:creationId xmlns:a16="http://schemas.microsoft.com/office/drawing/2014/main" id="{89D07F2C-3F7D-4675-8D46-CC901682D854}"/>
              </a:ext>
            </a:extLst>
          </p:cNvPr>
          <p:cNvGrpSpPr/>
          <p:nvPr/>
        </p:nvGrpSpPr>
        <p:grpSpPr>
          <a:xfrm>
            <a:off x="949751" y="5209580"/>
            <a:ext cx="5373459" cy="1241172"/>
            <a:chOff x="978377" y="4009633"/>
            <a:chExt cx="5373459" cy="124117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577E33-3422-4E68-B14E-7B4C0E786F7A}"/>
                    </a:ext>
                  </a:extLst>
                </p:cNvPr>
                <p:cNvSpPr txBox="1"/>
                <p:nvPr/>
              </p:nvSpPr>
              <p:spPr>
                <a:xfrm>
                  <a:off x="978377" y="4618003"/>
                  <a:ext cx="5373459" cy="632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ea typeface="Cambria Math" panose="02040503050406030204" pitchFamily="18" charset="0"/>
                          </a:rPr>
                          <m:t>λ</m:t>
                        </m:r>
                        <m:r>
                          <a:rPr lang="en-US" i="1" smtClean="0">
                            <a:latin typeface="Cambria Math" panose="02040503050406030204" pitchFamily="18" charset="0"/>
                          </a:rPr>
                          <m:t>=</m:t>
                        </m:r>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𝐷𝑙</m:t>
                                </m:r>
                              </m:sub>
                            </m:sSub>
                          </m:sup>
                          <m:e>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b>
                                  <m:sSubPr>
                                    <m:ctrlPr>
                                      <a:rPr lang="en-US" i="1" smtClean="0">
                                        <a:solidFill>
                                          <a:schemeClr val="accent1">
                                            <a:lumMod val="50000"/>
                                          </a:schemeClr>
                                        </a:solidFill>
                                        <a:latin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rPr>
                                      <m:t>𝐶</m:t>
                                    </m:r>
                                  </m:e>
                                  <m:sub>
                                    <m:r>
                                      <a:rPr lang="en-US" b="0" i="1" smtClean="0">
                                        <a:solidFill>
                                          <a:schemeClr val="accent1">
                                            <a:lumMod val="50000"/>
                                          </a:schemeClr>
                                        </a:solidFill>
                                        <a:latin typeface="Cambria Math" panose="02040503050406030204" pitchFamily="18" charset="0"/>
                                      </a:rPr>
                                      <m:t>𝑙</m:t>
                                    </m:r>
                                  </m:sub>
                                </m:sSub>
                                <m:d>
                                  <m:dPr>
                                    <m:ctrlPr>
                                      <a:rPr lang="en-US" i="1" smtClean="0">
                                        <a:solidFill>
                                          <a:schemeClr val="accent1">
                                            <a:lumMod val="50000"/>
                                          </a:schemeClr>
                                        </a:solidFill>
                                        <a:latin typeface="Cambria Math" panose="02040503050406030204" pitchFamily="18" charset="0"/>
                                      </a:rPr>
                                    </m:ctrlPr>
                                  </m:dPr>
                                  <m:e>
                                    <m:r>
                                      <a:rPr lang="en-US" i="1">
                                        <a:solidFill>
                                          <a:schemeClr val="accent1">
                                            <a:lumMod val="50000"/>
                                          </a:schemeClr>
                                        </a:solidFill>
                                        <a:latin typeface="Cambria Math" panose="02040503050406030204" pitchFamily="18" charset="0"/>
                                        <a:ea typeface="Cambria Math" panose="02040503050406030204" pitchFamily="18" charset="0"/>
                                      </a:rPr>
                                      <m:t>𝜔</m:t>
                                    </m:r>
                                  </m:e>
                                </m:d>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𝑙</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𝜔</m:t>
                                    </m:r>
                                  </m:e>
                                </m:d>
                                <m:sSub>
                                  <m:sSubPr>
                                    <m:ctrlPr>
                                      <a:rPr lang="en-US" i="1" smtClean="0">
                                        <a:solidFill>
                                          <a:schemeClr val="accent6">
                                            <a:lumMod val="75000"/>
                                          </a:schemeClr>
                                        </a:solidFill>
                                        <a:latin typeface="Cambria Math" panose="02040503050406030204" pitchFamily="18" charset="0"/>
                                      </a:rPr>
                                    </m:ctrlPr>
                                  </m:sSubPr>
                                  <m:e>
                                    <m:r>
                                      <m:rPr>
                                        <m:sty m:val="p"/>
                                      </m:rPr>
                                      <a:rPr lang="el-GR" i="1" smtClean="0">
                                        <a:solidFill>
                                          <a:schemeClr val="accent6">
                                            <a:lumMod val="75000"/>
                                          </a:schemeClr>
                                        </a:solidFill>
                                        <a:latin typeface="Cambria Math" panose="02040503050406030204" pitchFamily="18" charset="0"/>
                                        <a:ea typeface="Cambria Math" panose="02040503050406030204" pitchFamily="18" charset="0"/>
                                      </a:rPr>
                                      <m:t>Λ</m:t>
                                    </m:r>
                                  </m:e>
                                  <m:sub>
                                    <m:r>
                                      <a:rPr lang="en-US" i="1">
                                        <a:solidFill>
                                          <a:schemeClr val="accent6">
                                            <a:lumMod val="75000"/>
                                          </a:schemeClr>
                                        </a:solidFill>
                                        <a:latin typeface="Cambria Math" panose="02040503050406030204" pitchFamily="18" charset="0"/>
                                      </a:rPr>
                                      <m:t>𝑙</m:t>
                                    </m:r>
                                  </m:sub>
                                </m:sSub>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ea typeface="Cambria Math" panose="02040503050406030204" pitchFamily="18" charset="0"/>
                                      </a:rPr>
                                      <m:t>𝜔</m:t>
                                    </m:r>
                                  </m:e>
                                </m:d>
                              </m:e>
                            </m:box>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𝐷</m:t>
                                    </m:r>
                                    <m:r>
                                      <a:rPr lang="en-US" b="0" i="1" smtClean="0">
                                        <a:latin typeface="Cambria Math" panose="02040503050406030204" pitchFamily="18" charset="0"/>
                                      </a:rPr>
                                      <m:t>𝐹</m:t>
                                    </m:r>
                                  </m:sub>
                                </m:sSub>
                              </m:sub>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𝐷</m:t>
                                    </m:r>
                                    <m:r>
                                      <a:rPr lang="en-US" b="0" i="1" smtClean="0">
                                        <a:latin typeface="Cambria Math" panose="02040503050406030204" pitchFamily="18" charset="0"/>
                                      </a:rPr>
                                      <m:t>𝑡</m:t>
                                    </m:r>
                                  </m:sub>
                                </m:sSub>
                              </m:sup>
                              <m:e>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3</m:t>
                                        </m:r>
                                      </m:den>
                                    </m:f>
                                    <m:sSub>
                                      <m:sSubPr>
                                        <m:ctrlPr>
                                          <a:rPr lang="en-US" i="1" smtClean="0">
                                            <a:solidFill>
                                              <a:schemeClr val="accent1">
                                                <a:lumMod val="50000"/>
                                              </a:schemeClr>
                                            </a:solidFill>
                                            <a:latin typeface="Cambria Math" panose="02040503050406030204" pitchFamily="18" charset="0"/>
                                          </a:rPr>
                                        </m:ctrlPr>
                                      </m:sSubPr>
                                      <m:e>
                                        <m:r>
                                          <a:rPr lang="en-US" i="1">
                                            <a:solidFill>
                                              <a:schemeClr val="accent1">
                                                <a:lumMod val="50000"/>
                                              </a:schemeClr>
                                            </a:solidFill>
                                            <a:latin typeface="Cambria Math" panose="02040503050406030204" pitchFamily="18" charset="0"/>
                                          </a:rPr>
                                          <m:t>𝐶</m:t>
                                        </m:r>
                                      </m:e>
                                      <m:sub>
                                        <m:r>
                                          <a:rPr lang="en-US" b="0" i="1" smtClean="0">
                                            <a:solidFill>
                                              <a:schemeClr val="accent1">
                                                <a:lumMod val="50000"/>
                                              </a:schemeClr>
                                            </a:solidFill>
                                            <a:latin typeface="Cambria Math" panose="02040503050406030204" pitchFamily="18" charset="0"/>
                                          </a:rPr>
                                          <m:t>𝑡</m:t>
                                        </m:r>
                                      </m:sub>
                                    </m:sSub>
                                    <m:d>
                                      <m:dPr>
                                        <m:ctrlPr>
                                          <a:rPr lang="en-US" i="1">
                                            <a:solidFill>
                                              <a:schemeClr val="accent1">
                                                <a:lumMod val="50000"/>
                                              </a:schemeClr>
                                            </a:solidFill>
                                            <a:latin typeface="Cambria Math" panose="02040503050406030204" pitchFamily="18" charset="0"/>
                                          </a:rPr>
                                        </m:ctrlPr>
                                      </m:dPr>
                                      <m:e>
                                        <m:r>
                                          <a:rPr lang="en-US" i="1">
                                            <a:solidFill>
                                              <a:schemeClr val="accent1">
                                                <a:lumMod val="50000"/>
                                              </a:schemeClr>
                                            </a:solidFill>
                                            <a:latin typeface="Cambria Math" panose="02040503050406030204" pitchFamily="18" charset="0"/>
                                            <a:ea typeface="Cambria Math" panose="02040503050406030204" pitchFamily="18" charset="0"/>
                                          </a:rPr>
                                          <m:t>𝜔</m:t>
                                        </m:r>
                                      </m:e>
                                    </m:d>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𝑡</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𝜔</m:t>
                                        </m:r>
                                      </m:e>
                                    </m:d>
                                    <m:sSub>
                                      <m:sSubPr>
                                        <m:ctrlPr>
                                          <a:rPr lang="en-US" i="1" smtClean="0">
                                            <a:solidFill>
                                              <a:schemeClr val="accent6">
                                                <a:lumMod val="75000"/>
                                              </a:schemeClr>
                                            </a:solidFill>
                                            <a:latin typeface="Cambria Math" panose="02040503050406030204" pitchFamily="18" charset="0"/>
                                          </a:rPr>
                                        </m:ctrlPr>
                                      </m:sSubPr>
                                      <m:e>
                                        <m:r>
                                          <m:rPr>
                                            <m:sty m:val="p"/>
                                          </m:rPr>
                                          <a:rPr lang="el-GR" i="1">
                                            <a:solidFill>
                                              <a:schemeClr val="accent6">
                                                <a:lumMod val="75000"/>
                                              </a:schemeClr>
                                            </a:solidFill>
                                            <a:latin typeface="Cambria Math" panose="02040503050406030204" pitchFamily="18" charset="0"/>
                                            <a:ea typeface="Cambria Math" panose="02040503050406030204" pitchFamily="18" charset="0"/>
                                          </a:rPr>
                                          <m:t>Λ</m:t>
                                        </m:r>
                                      </m:e>
                                      <m:sub>
                                        <m:r>
                                          <a:rPr lang="en-US" b="0" i="1" smtClean="0">
                                            <a:solidFill>
                                              <a:schemeClr val="accent6">
                                                <a:lumMod val="75000"/>
                                              </a:schemeClr>
                                            </a:solidFill>
                                            <a:latin typeface="Cambria Math" panose="02040503050406030204" pitchFamily="18" charset="0"/>
                                            <a:ea typeface="Cambria Math" panose="02040503050406030204" pitchFamily="18" charset="0"/>
                                          </a:rPr>
                                          <m:t>𝑡</m:t>
                                        </m:r>
                                      </m:sub>
                                    </m:sSub>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ea typeface="Cambria Math" panose="02040503050406030204" pitchFamily="18" charset="0"/>
                                          </a:rPr>
                                          <m:t>𝜔</m:t>
                                        </m:r>
                                      </m:e>
                                    </m:d>
                                  </m:e>
                                </m:box>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e>
                            </m:nary>
                          </m:e>
                        </m:nary>
                      </m:oMath>
                    </m:oMathPara>
                  </a14:m>
                  <a:endParaRPr lang="en-US" dirty="0"/>
                </a:p>
              </p:txBody>
            </p:sp>
          </mc:Choice>
          <mc:Fallback xmlns="">
            <p:sp>
              <p:nvSpPr>
                <p:cNvPr id="21" name="TextBox 20">
                  <a:extLst>
                    <a:ext uri="{FF2B5EF4-FFF2-40B4-BE49-F238E27FC236}">
                      <a16:creationId xmlns:a16="http://schemas.microsoft.com/office/drawing/2014/main" id="{A6577E33-3422-4E68-B14E-7B4C0E786F7A}"/>
                    </a:ext>
                  </a:extLst>
                </p:cNvPr>
                <p:cNvSpPr txBox="1">
                  <a:spLocks noRot="1" noChangeAspect="1" noMove="1" noResize="1" noEditPoints="1" noAdjustHandles="1" noChangeArrowheads="1" noChangeShapeType="1" noTextEdit="1"/>
                </p:cNvSpPr>
                <p:nvPr/>
              </p:nvSpPr>
              <p:spPr>
                <a:xfrm>
                  <a:off x="978377" y="4618003"/>
                  <a:ext cx="5373459" cy="632802"/>
                </a:xfrm>
                <a:prstGeom prst="rect">
                  <a:avLst/>
                </a:prstGeom>
                <a:blipFill>
                  <a:blip r:embed="rId6"/>
                  <a:stretch>
                    <a:fillRect b="-962"/>
                  </a:stretch>
                </a:blipFill>
              </p:spPr>
              <p:txBody>
                <a:bodyPr/>
                <a:lstStyle/>
                <a:p>
                  <a:r>
                    <a:rPr lang="en-US">
                      <a:noFill/>
                    </a:rPr>
                    <a:t> </a:t>
                  </a:r>
                </a:p>
              </p:txBody>
            </p:sp>
          </mc:Fallback>
        </mc:AlternateContent>
        <p:sp>
          <p:nvSpPr>
            <p:cNvPr id="22" name="Left Brace 21">
              <a:extLst>
                <a:ext uri="{FF2B5EF4-FFF2-40B4-BE49-F238E27FC236}">
                  <a16:creationId xmlns:a16="http://schemas.microsoft.com/office/drawing/2014/main" id="{45329204-F007-42AF-BCE5-B5664CF59459}"/>
                </a:ext>
              </a:extLst>
            </p:cNvPr>
            <p:cNvSpPr/>
            <p:nvPr/>
          </p:nvSpPr>
          <p:spPr>
            <a:xfrm rot="5400000">
              <a:off x="5051049" y="3424188"/>
              <a:ext cx="151513" cy="2236120"/>
            </a:xfrm>
            <a:prstGeom prst="leftBrace">
              <a:avLst>
                <a:gd name="adj1" fmla="val 10273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9197C2F-907D-4693-AF03-25E1AEFE9EAA}"/>
                </a:ext>
              </a:extLst>
            </p:cNvPr>
            <p:cNvSpPr txBox="1"/>
            <p:nvPr/>
          </p:nvSpPr>
          <p:spPr>
            <a:xfrm>
              <a:off x="1698458" y="4166663"/>
              <a:ext cx="1793649" cy="253916"/>
            </a:xfrm>
            <a:prstGeom prst="rect">
              <a:avLst/>
            </a:prstGeom>
            <a:noFill/>
          </p:spPr>
          <p:txBody>
            <a:bodyPr wrap="square" rtlCol="0">
              <a:spAutoFit/>
            </a:bodyPr>
            <a:lstStyle/>
            <a:p>
              <a:pPr algn="ctr"/>
              <a:r>
                <a:rPr lang="en-US" sz="1050" dirty="0"/>
                <a:t>1 longitudinal phonon mode</a:t>
              </a:r>
            </a:p>
          </p:txBody>
        </p:sp>
        <p:sp>
          <p:nvSpPr>
            <p:cNvPr id="27" name="TextBox 26">
              <a:extLst>
                <a:ext uri="{FF2B5EF4-FFF2-40B4-BE49-F238E27FC236}">
                  <a16:creationId xmlns:a16="http://schemas.microsoft.com/office/drawing/2014/main" id="{7B0739C2-8AB3-4578-B593-4DF8C33F6708}"/>
                </a:ext>
              </a:extLst>
            </p:cNvPr>
            <p:cNvSpPr txBox="1"/>
            <p:nvPr/>
          </p:nvSpPr>
          <p:spPr>
            <a:xfrm>
              <a:off x="4115714" y="4009633"/>
              <a:ext cx="2129152" cy="415498"/>
            </a:xfrm>
            <a:prstGeom prst="rect">
              <a:avLst/>
            </a:prstGeom>
            <a:noFill/>
          </p:spPr>
          <p:txBody>
            <a:bodyPr wrap="square" rtlCol="0">
              <a:spAutoFit/>
            </a:bodyPr>
            <a:lstStyle/>
            <a:p>
              <a:pPr algn="ctr"/>
              <a:r>
                <a:rPr lang="en-US" sz="1050" dirty="0"/>
                <a:t>2 transverse phonon modes (generally negligible in liquids)</a:t>
              </a:r>
            </a:p>
          </p:txBody>
        </p:sp>
        <p:sp>
          <p:nvSpPr>
            <p:cNvPr id="28" name="Left Brace 27">
              <a:extLst>
                <a:ext uri="{FF2B5EF4-FFF2-40B4-BE49-F238E27FC236}">
                  <a16:creationId xmlns:a16="http://schemas.microsoft.com/office/drawing/2014/main" id="{1E510FFE-1E28-49FE-9629-A9F057DA9036}"/>
                </a:ext>
              </a:extLst>
            </p:cNvPr>
            <p:cNvSpPr/>
            <p:nvPr/>
          </p:nvSpPr>
          <p:spPr>
            <a:xfrm rot="5400000">
              <a:off x="2519527" y="3419634"/>
              <a:ext cx="151513" cy="2236122"/>
            </a:xfrm>
            <a:prstGeom prst="leftBrace">
              <a:avLst>
                <a:gd name="adj1" fmla="val 10273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2250FACF-A3F0-4E01-8CCB-7A4D569E23F7}"/>
              </a:ext>
            </a:extLst>
          </p:cNvPr>
          <p:cNvPicPr>
            <a:picLocks noChangeAspect="1"/>
          </p:cNvPicPr>
          <p:nvPr/>
        </p:nvPicPr>
        <p:blipFill rotWithShape="1">
          <a:blip r:embed="rId7"/>
          <a:srcRect b="4303"/>
          <a:stretch/>
        </p:blipFill>
        <p:spPr>
          <a:xfrm>
            <a:off x="7871095" y="54308"/>
            <a:ext cx="4258263" cy="3609833"/>
          </a:xfrm>
          <a:prstGeom prst="rect">
            <a:avLst/>
          </a:prstGeom>
        </p:spPr>
      </p:pic>
      <p:sp>
        <p:nvSpPr>
          <p:cNvPr id="5" name="Title 1">
            <a:extLst>
              <a:ext uri="{FF2B5EF4-FFF2-40B4-BE49-F238E27FC236}">
                <a16:creationId xmlns:a16="http://schemas.microsoft.com/office/drawing/2014/main" id="{AF427374-AB03-C2E1-3777-3F7130F133C1}"/>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 Analysis</a:t>
            </a:r>
          </a:p>
        </p:txBody>
      </p:sp>
    </p:spTree>
    <p:extLst>
      <p:ext uri="{BB962C8B-B14F-4D97-AF65-F5344CB8AC3E}">
        <p14:creationId xmlns:p14="http://schemas.microsoft.com/office/powerpoint/2010/main" val="2514106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DD260B7-EFD7-4EBC-B65E-1426025F82C6}"/>
              </a:ext>
            </a:extLst>
          </p:cNvPr>
          <p:cNvSpPr txBox="1">
            <a:spLocks/>
          </p:cNvSpPr>
          <p:nvPr/>
        </p:nvSpPr>
        <p:spPr>
          <a:xfrm>
            <a:off x="365760" y="914400"/>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Compositional Variation </a:t>
            </a:r>
          </a:p>
        </p:txBody>
      </p:sp>
      <p:grpSp>
        <p:nvGrpSpPr>
          <p:cNvPr id="15" name="Group 14">
            <a:extLst>
              <a:ext uri="{FF2B5EF4-FFF2-40B4-BE49-F238E27FC236}">
                <a16:creationId xmlns:a16="http://schemas.microsoft.com/office/drawing/2014/main" id="{5B797722-07DF-BD5D-EE22-A2CF75D6A903}"/>
              </a:ext>
            </a:extLst>
          </p:cNvPr>
          <p:cNvGrpSpPr>
            <a:grpSpLocks noChangeAspect="1"/>
          </p:cNvGrpSpPr>
          <p:nvPr/>
        </p:nvGrpSpPr>
        <p:grpSpPr>
          <a:xfrm>
            <a:off x="8120779" y="0"/>
            <a:ext cx="4071220" cy="6858000"/>
            <a:chOff x="7573618" y="0"/>
            <a:chExt cx="4618382" cy="7779697"/>
          </a:xfrm>
        </p:grpSpPr>
        <p:pic>
          <p:nvPicPr>
            <p:cNvPr id="10" name="Picture 9" descr="A graph of a graph showing the temperature&#10;&#10;Description automatically generated with medium confidence">
              <a:extLst>
                <a:ext uri="{FF2B5EF4-FFF2-40B4-BE49-F238E27FC236}">
                  <a16:creationId xmlns:a16="http://schemas.microsoft.com/office/drawing/2014/main" id="{6D350F26-C480-C7E1-A141-8198784344E8}"/>
                </a:ext>
              </a:extLst>
            </p:cNvPr>
            <p:cNvPicPr>
              <a:picLocks noChangeAspect="1"/>
            </p:cNvPicPr>
            <p:nvPr/>
          </p:nvPicPr>
          <p:blipFill>
            <a:blip r:embed="rId3"/>
            <a:stretch>
              <a:fillRect/>
            </a:stretch>
          </p:blipFill>
          <p:spPr>
            <a:xfrm>
              <a:off x="7573618" y="2601905"/>
              <a:ext cx="4618382" cy="2588896"/>
            </a:xfrm>
            <a:prstGeom prst="rect">
              <a:avLst/>
            </a:prstGeom>
          </p:spPr>
        </p:pic>
        <p:pic>
          <p:nvPicPr>
            <p:cNvPr id="12" name="Picture 11" descr="A graph of a graph showing the temperature&#10;&#10;Description automatically generated with medium confidence">
              <a:extLst>
                <a:ext uri="{FF2B5EF4-FFF2-40B4-BE49-F238E27FC236}">
                  <a16:creationId xmlns:a16="http://schemas.microsoft.com/office/drawing/2014/main" id="{89B5EB3E-ED06-3FBB-A93E-CB5A04EFF36A}"/>
                </a:ext>
              </a:extLst>
            </p:cNvPr>
            <p:cNvPicPr>
              <a:picLocks noChangeAspect="1"/>
            </p:cNvPicPr>
            <p:nvPr/>
          </p:nvPicPr>
          <p:blipFill>
            <a:blip r:embed="rId4"/>
            <a:stretch>
              <a:fillRect/>
            </a:stretch>
          </p:blipFill>
          <p:spPr>
            <a:xfrm>
              <a:off x="7573618" y="5190801"/>
              <a:ext cx="4618382" cy="2588896"/>
            </a:xfrm>
            <a:prstGeom prst="rect">
              <a:avLst/>
            </a:prstGeom>
          </p:spPr>
        </p:pic>
        <p:pic>
          <p:nvPicPr>
            <p:cNvPr id="14" name="Picture 13" descr="A graph of different colored lines&#10;&#10;Description automatically generated">
              <a:extLst>
                <a:ext uri="{FF2B5EF4-FFF2-40B4-BE49-F238E27FC236}">
                  <a16:creationId xmlns:a16="http://schemas.microsoft.com/office/drawing/2014/main" id="{B717EED1-D377-AD17-F99B-ED3944AD5CC0}"/>
                </a:ext>
              </a:extLst>
            </p:cNvPr>
            <p:cNvPicPr>
              <a:picLocks noChangeAspect="1"/>
            </p:cNvPicPr>
            <p:nvPr/>
          </p:nvPicPr>
          <p:blipFill>
            <a:blip r:embed="rId5"/>
            <a:stretch>
              <a:fillRect/>
            </a:stretch>
          </p:blipFill>
          <p:spPr>
            <a:xfrm>
              <a:off x="7573618" y="0"/>
              <a:ext cx="4618382" cy="2601905"/>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288326-B26E-5115-6C03-DD2DBCAE68E9}"/>
                  </a:ext>
                </a:extLst>
              </p:cNvPr>
              <p:cNvSpPr txBox="1"/>
              <p:nvPr/>
            </p:nvSpPr>
            <p:spPr>
              <a:xfrm>
                <a:off x="4515516" y="1513434"/>
                <a:ext cx="2942792" cy="282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𝜎</m:t>
                          </m:r>
                        </m:sub>
                      </m:sSub>
                      <m:r>
                        <a:rPr lang="en-US" sz="1600" b="0" i="0"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𝑿</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𝑀</m:t>
                              </m:r>
                            </m:sub>
                            <m:sup>
                              <m:r>
                                <a:rPr lang="en-US" sz="1600" b="0" i="1" smtClean="0">
                                  <a:latin typeface="Cambria Math" panose="02040503050406030204" pitchFamily="18" charset="0"/>
                                  <a:ea typeface="Cambria Math" panose="02040503050406030204" pitchFamily="18" charset="0"/>
                                </a:rPr>
                                <m:t>𝜆</m:t>
                              </m:r>
                            </m:sup>
                          </m:sSubSup>
                          <m:r>
                            <a:rPr lang="en-US" sz="1600" b="0"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𝑿</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e>
                      </m:d>
                    </m:oMath>
                  </m:oMathPara>
                </a14:m>
                <a:endParaRPr lang="en-US" dirty="0">
                  <a:latin typeface="Franklin Gothic Book" panose="020B0503020102020204" pitchFamily="34" charset="0"/>
                </a:endParaRPr>
              </a:p>
            </p:txBody>
          </p:sp>
        </mc:Choice>
        <mc:Fallback xmlns="">
          <p:sp>
            <p:nvSpPr>
              <p:cNvPr id="3" name="TextBox 2">
                <a:extLst>
                  <a:ext uri="{FF2B5EF4-FFF2-40B4-BE49-F238E27FC236}">
                    <a16:creationId xmlns:a16="http://schemas.microsoft.com/office/drawing/2014/main" id="{96288326-B26E-5115-6C03-DD2DBCAE68E9}"/>
                  </a:ext>
                </a:extLst>
              </p:cNvPr>
              <p:cNvSpPr txBox="1">
                <a:spLocks noRot="1" noChangeAspect="1" noMove="1" noResize="1" noEditPoints="1" noAdjustHandles="1" noChangeArrowheads="1" noChangeShapeType="1" noTextEdit="1"/>
              </p:cNvSpPr>
              <p:nvPr/>
            </p:nvSpPr>
            <p:spPr>
              <a:xfrm>
                <a:off x="4515516" y="1513434"/>
                <a:ext cx="2942792" cy="282129"/>
              </a:xfrm>
              <a:prstGeom prst="rect">
                <a:avLst/>
              </a:prstGeom>
              <a:blipFill>
                <a:blip r:embed="rId6"/>
                <a:stretch>
                  <a:fillRect l="-1245"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F2A7F1-6B27-1ACA-5602-AFD8C9B0967F}"/>
                  </a:ext>
                </a:extLst>
              </p:cNvPr>
              <p:cNvSpPr txBox="1"/>
              <p:nvPr/>
            </p:nvSpPr>
            <p:spPr>
              <a:xfrm>
                <a:off x="5145175" y="2242355"/>
                <a:ext cx="2354812" cy="692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𝑚𝑎𝑠𝑠</m:t>
                          </m:r>
                        </m:sub>
                      </m:sSub>
                      <m:r>
                        <a:rPr lang="en-US" sz="1600" b="0" i="1" smtClean="0">
                          <a:latin typeface="Cambria Math" panose="02040503050406030204" pitchFamily="18" charset="0"/>
                          <a:ea typeface="Cambria Math" panose="02040503050406030204" pitchFamily="18" charset="0"/>
                        </a:rPr>
                        <m:t>=</m:t>
                      </m:r>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=0</m:t>
                          </m:r>
                        </m:sub>
                        <m:sup>
                          <m:r>
                            <a:rPr lang="en-US" sz="1600" b="0" i="1" smtClean="0">
                              <a:latin typeface="Cambria Math" panose="02040503050406030204" pitchFamily="18" charset="0"/>
                              <a:ea typeface="Cambria Math" panose="02040503050406030204" pitchFamily="18" charset="0"/>
                            </a:rPr>
                            <m:t>𝑁</m:t>
                          </m:r>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d>
                                <m:dPr>
                                  <m:begChr m:val="["/>
                                  <m:endChr m:val="]"/>
                                  <m:ctrlPr>
                                    <a:rPr lang="en-US" sz="1600" i="1">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𝑖</m:t>
                                          </m:r>
                                        </m:sub>
                                      </m:sSub>
                                    </m:num>
                                    <m:den>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𝑚</m:t>
                                          </m:r>
                                        </m:e>
                                      </m:acc>
                                    </m:den>
                                  </m:f>
                                  <m:r>
                                    <a:rPr lang="en-US" sz="1600" i="1">
                                      <a:latin typeface="Cambria Math" panose="02040503050406030204" pitchFamily="18" charset="0"/>
                                      <a:ea typeface="Cambria Math" panose="02040503050406030204" pitchFamily="18" charset="0"/>
                                    </a:rPr>
                                    <m:t>−1</m:t>
                                  </m:r>
                                </m:e>
                              </m:d>
                            </m:e>
                            <m:sup>
                              <m:r>
                                <a:rPr lang="en-US" sz="1600" b="0" i="1" smtClean="0">
                                  <a:latin typeface="Cambria Math" panose="02040503050406030204" pitchFamily="18" charset="0"/>
                                  <a:ea typeface="Cambria Math" panose="02040503050406030204" pitchFamily="18" charset="0"/>
                                </a:rPr>
                                <m:t>2</m:t>
                              </m:r>
                            </m:sup>
                          </m:sSup>
                        </m:e>
                      </m:nary>
                    </m:oMath>
                  </m:oMathPara>
                </a14:m>
                <a:endParaRPr lang="en-US" sz="1600" dirty="0">
                  <a:latin typeface="Franklin Gothic Book" panose="020B0503020102020204" pitchFamily="34" charset="0"/>
                </a:endParaRPr>
              </a:p>
            </p:txBody>
          </p:sp>
        </mc:Choice>
        <mc:Fallback xmlns="">
          <p:sp>
            <p:nvSpPr>
              <p:cNvPr id="4" name="TextBox 3">
                <a:extLst>
                  <a:ext uri="{FF2B5EF4-FFF2-40B4-BE49-F238E27FC236}">
                    <a16:creationId xmlns:a16="http://schemas.microsoft.com/office/drawing/2014/main" id="{6DF2A7F1-6B27-1ACA-5602-AFD8C9B0967F}"/>
                  </a:ext>
                </a:extLst>
              </p:cNvPr>
              <p:cNvSpPr txBox="1">
                <a:spLocks noRot="1" noChangeAspect="1" noMove="1" noResize="1" noEditPoints="1" noAdjustHandles="1" noChangeArrowheads="1" noChangeShapeType="1" noTextEdit="1"/>
              </p:cNvSpPr>
              <p:nvPr/>
            </p:nvSpPr>
            <p:spPr>
              <a:xfrm>
                <a:off x="5145175" y="2242355"/>
                <a:ext cx="2354812" cy="692562"/>
              </a:xfrm>
              <a:prstGeom prst="rect">
                <a:avLst/>
              </a:prstGeom>
              <a:blipFill>
                <a:blip r:embed="rId7"/>
                <a:stretch>
                  <a:fillRect b="-88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5EA0F75-193B-EC0B-7D60-D4D498EE1C53}"/>
              </a:ext>
            </a:extLst>
          </p:cNvPr>
          <p:cNvSpPr/>
          <p:nvPr/>
        </p:nvSpPr>
        <p:spPr>
          <a:xfrm rot="16200000">
            <a:off x="6107826" y="894504"/>
            <a:ext cx="455969" cy="2354812"/>
          </a:xfrm>
          <a:prstGeom prst="rightBrace">
            <a:avLst>
              <a:gd name="adj1" fmla="val 31368"/>
              <a:gd name="adj2" fmla="val 6537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B8015FA-7A05-48FD-AFC8-090369ADB927}"/>
              </a:ext>
            </a:extLst>
          </p:cNvPr>
          <p:cNvSpPr txBox="1"/>
          <p:nvPr/>
        </p:nvSpPr>
        <p:spPr>
          <a:xfrm>
            <a:off x="368347" y="1628925"/>
            <a:ext cx="4071220" cy="830997"/>
          </a:xfrm>
          <a:prstGeom prst="rect">
            <a:avLst/>
          </a:prstGeom>
          <a:noFill/>
        </p:spPr>
        <p:txBody>
          <a:bodyPr wrap="square">
            <a:spAutoFit/>
          </a:bodyPr>
          <a:lstStyle/>
          <a:p>
            <a:r>
              <a:rPr lang="en-US" sz="1600" dirty="0"/>
              <a:t>KT methods build compositional dependency using a modifier to ideal conductivity, with a factor of mass fluctuation</a:t>
            </a:r>
          </a:p>
        </p:txBody>
      </p:sp>
      <p:cxnSp>
        <p:nvCxnSpPr>
          <p:cNvPr id="11" name="Straight Arrow Connector 10">
            <a:extLst>
              <a:ext uri="{FF2B5EF4-FFF2-40B4-BE49-F238E27FC236}">
                <a16:creationId xmlns:a16="http://schemas.microsoft.com/office/drawing/2014/main" id="{A6E75328-5B0A-C36A-2800-AB526D8ED2EC}"/>
              </a:ext>
            </a:extLst>
          </p:cNvPr>
          <p:cNvCxnSpPr>
            <a:cxnSpLocks/>
            <a:endCxn id="4" idx="1"/>
          </p:cNvCxnSpPr>
          <p:nvPr/>
        </p:nvCxnSpPr>
        <p:spPr>
          <a:xfrm>
            <a:off x="2732880" y="2303983"/>
            <a:ext cx="2412295" cy="284653"/>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FA92F-95E4-FF9B-DB54-83219A28A469}"/>
              </a:ext>
            </a:extLst>
          </p:cNvPr>
          <p:cNvSpPr txBox="1"/>
          <p:nvPr/>
        </p:nvSpPr>
        <p:spPr>
          <a:xfrm>
            <a:off x="368347" y="2726858"/>
            <a:ext cx="4609893" cy="830997"/>
          </a:xfrm>
          <a:prstGeom prst="rect">
            <a:avLst/>
          </a:prstGeom>
          <a:noFill/>
        </p:spPr>
        <p:txBody>
          <a:bodyPr wrap="square">
            <a:spAutoFit/>
          </a:bodyPr>
          <a:lstStyle/>
          <a:p>
            <a:pPr>
              <a:spcBef>
                <a:spcPts val="600"/>
              </a:spcBef>
            </a:pPr>
            <a:r>
              <a:rPr lang="en-US" sz="1600" dirty="0"/>
              <a:t>KT performs well with ions of similar molar masses, but degrades with increasing disparity of molar mass, </a:t>
            </a:r>
            <a:r>
              <a:rPr lang="en-US" sz="1600" b="1" dirty="0"/>
              <a:t>providing unrealistic estimations for actinides</a:t>
            </a:r>
            <a:endParaRPr lang="en-US" sz="1600" dirty="0"/>
          </a:p>
        </p:txBody>
      </p:sp>
      <p:sp>
        <p:nvSpPr>
          <p:cNvPr id="21" name="TextBox 20">
            <a:extLst>
              <a:ext uri="{FF2B5EF4-FFF2-40B4-BE49-F238E27FC236}">
                <a16:creationId xmlns:a16="http://schemas.microsoft.com/office/drawing/2014/main" id="{30E0E94D-704D-199E-2126-12BEB55F3CCC}"/>
              </a:ext>
            </a:extLst>
          </p:cNvPr>
          <p:cNvSpPr txBox="1"/>
          <p:nvPr/>
        </p:nvSpPr>
        <p:spPr>
          <a:xfrm>
            <a:off x="5652064" y="4490976"/>
            <a:ext cx="1709844" cy="338554"/>
          </a:xfrm>
          <a:prstGeom prst="rect">
            <a:avLst/>
          </a:prstGeom>
          <a:noFill/>
        </p:spPr>
        <p:txBody>
          <a:bodyPr wrap="square">
            <a:spAutoFit/>
          </a:bodyPr>
          <a:lstStyle/>
          <a:p>
            <a:r>
              <a:rPr lang="en-US" sz="1600" dirty="0">
                <a:latin typeface="Franklin Gothic Book" panose="020B0503020102020204" pitchFamily="34" charset="0"/>
              </a:rPr>
              <a:t>M</a:t>
            </a:r>
            <a:r>
              <a:rPr lang="en-US" sz="1600" baseline="-25000" dirty="0">
                <a:latin typeface="Franklin Gothic Book" panose="020B0503020102020204" pitchFamily="34" charset="0"/>
              </a:rPr>
              <a:t>UF4</a:t>
            </a:r>
            <a:r>
              <a:rPr lang="en-US" sz="1600" dirty="0">
                <a:latin typeface="Franklin Gothic Book" panose="020B0503020102020204" pitchFamily="34" charset="0"/>
              </a:rPr>
              <a:t> = 314 g/mol</a:t>
            </a:r>
          </a:p>
        </p:txBody>
      </p:sp>
      <p:sp>
        <p:nvSpPr>
          <p:cNvPr id="22" name="TextBox 21">
            <a:extLst>
              <a:ext uri="{FF2B5EF4-FFF2-40B4-BE49-F238E27FC236}">
                <a16:creationId xmlns:a16="http://schemas.microsoft.com/office/drawing/2014/main" id="{AC5F079B-2710-4707-F8DF-473FED488E1A}"/>
              </a:ext>
            </a:extLst>
          </p:cNvPr>
          <p:cNvSpPr txBox="1"/>
          <p:nvPr/>
        </p:nvSpPr>
        <p:spPr>
          <a:xfrm>
            <a:off x="5652064" y="4948610"/>
            <a:ext cx="1709844" cy="338554"/>
          </a:xfrm>
          <a:prstGeom prst="rect">
            <a:avLst/>
          </a:prstGeom>
          <a:noFill/>
        </p:spPr>
        <p:txBody>
          <a:bodyPr wrap="square">
            <a:spAutoFit/>
          </a:bodyPr>
          <a:lstStyle/>
          <a:p>
            <a:r>
              <a:rPr lang="en-US" sz="1600" dirty="0" err="1">
                <a:latin typeface="Franklin Gothic Book" panose="020B0503020102020204" pitchFamily="34" charset="0"/>
              </a:rPr>
              <a:t>M</a:t>
            </a:r>
            <a:r>
              <a:rPr lang="en-US" sz="1600" baseline="-25000" dirty="0" err="1">
                <a:latin typeface="Franklin Gothic Book" panose="020B0503020102020204" pitchFamily="34" charset="0"/>
              </a:rPr>
              <a:t>LiF</a:t>
            </a:r>
            <a:r>
              <a:rPr lang="en-US" sz="1600" dirty="0">
                <a:latin typeface="Franklin Gothic Book" panose="020B0503020102020204" pitchFamily="34" charset="0"/>
              </a:rPr>
              <a:t> = 25.9 g/mol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83AEFA6-418E-9783-967C-546220D7E453}"/>
                  </a:ext>
                </a:extLst>
              </p:cNvPr>
              <p:cNvSpPr txBox="1"/>
              <p:nvPr/>
            </p:nvSpPr>
            <p:spPr>
              <a:xfrm>
                <a:off x="6497970" y="3541486"/>
                <a:ext cx="10971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𝑔</m:t>
                      </m:r>
                      <m:r>
                        <a:rPr lang="en-US" sz="1800" b="0" i="1" smtClean="0">
                          <a:latin typeface="Cambria Math" panose="02040503050406030204" pitchFamily="18" charset="0"/>
                          <a:ea typeface="Cambria Math" panose="02040503050406030204" pitchFamily="18" charset="0"/>
                        </a:rPr>
                        <m:t>=1.45</m:t>
                      </m:r>
                    </m:oMath>
                  </m:oMathPara>
                </a14:m>
                <a:endParaRPr lang="en-US" dirty="0">
                  <a:latin typeface="Franklin Gothic Book" panose="020B0503020102020204" pitchFamily="34" charset="0"/>
                </a:endParaRPr>
              </a:p>
            </p:txBody>
          </p:sp>
        </mc:Choice>
        <mc:Fallback xmlns="">
          <p:sp>
            <p:nvSpPr>
              <p:cNvPr id="23" name="TextBox 22">
                <a:extLst>
                  <a:ext uri="{FF2B5EF4-FFF2-40B4-BE49-F238E27FC236}">
                    <a16:creationId xmlns:a16="http://schemas.microsoft.com/office/drawing/2014/main" id="{C83AEFA6-418E-9783-967C-546220D7E453}"/>
                  </a:ext>
                </a:extLst>
              </p:cNvPr>
              <p:cNvSpPr txBox="1">
                <a:spLocks noRot="1" noChangeAspect="1" noMove="1" noResize="1" noEditPoints="1" noAdjustHandles="1" noChangeArrowheads="1" noChangeShapeType="1" noTextEdit="1"/>
              </p:cNvSpPr>
              <p:nvPr/>
            </p:nvSpPr>
            <p:spPr>
              <a:xfrm>
                <a:off x="6497970" y="3541486"/>
                <a:ext cx="1097133"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D4DB731-EF34-1B80-C9B7-78716600C2C0}"/>
                  </a:ext>
                </a:extLst>
              </p:cNvPr>
              <p:cNvSpPr txBox="1"/>
              <p:nvPr/>
            </p:nvSpPr>
            <p:spPr>
              <a:xfrm>
                <a:off x="5021236" y="3541486"/>
                <a:ext cx="10971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𝑔</m:t>
                      </m:r>
                      <m:r>
                        <a:rPr lang="en-US" sz="1800" b="0" i="1" smtClean="0">
                          <a:latin typeface="Cambria Math" panose="02040503050406030204" pitchFamily="18" charset="0"/>
                          <a:ea typeface="Cambria Math" panose="02040503050406030204" pitchFamily="18" charset="0"/>
                        </a:rPr>
                        <m:t>=0.09</m:t>
                      </m:r>
                    </m:oMath>
                  </m:oMathPara>
                </a14:m>
                <a:endParaRPr lang="en-US" dirty="0">
                  <a:latin typeface="Franklin Gothic Book" panose="020B0503020102020204" pitchFamily="34" charset="0"/>
                </a:endParaRPr>
              </a:p>
            </p:txBody>
          </p:sp>
        </mc:Choice>
        <mc:Fallback xmlns="">
          <p:sp>
            <p:nvSpPr>
              <p:cNvPr id="24" name="TextBox 23">
                <a:extLst>
                  <a:ext uri="{FF2B5EF4-FFF2-40B4-BE49-F238E27FC236}">
                    <a16:creationId xmlns:a16="http://schemas.microsoft.com/office/drawing/2014/main" id="{FD4DB731-EF34-1B80-C9B7-78716600C2C0}"/>
                  </a:ext>
                </a:extLst>
              </p:cNvPr>
              <p:cNvSpPr txBox="1">
                <a:spLocks noRot="1" noChangeAspect="1" noMove="1" noResize="1" noEditPoints="1" noAdjustHandles="1" noChangeArrowheads="1" noChangeShapeType="1" noTextEdit="1"/>
              </p:cNvSpPr>
              <p:nvPr/>
            </p:nvSpPr>
            <p:spPr>
              <a:xfrm>
                <a:off x="5021236" y="3541486"/>
                <a:ext cx="1097133" cy="369332"/>
              </a:xfrm>
              <a:prstGeom prst="rect">
                <a:avLst/>
              </a:prstGeom>
              <a:blipFill>
                <a:blip r:embed="rId9"/>
                <a:stretch>
                  <a:fillRect b="-6557"/>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B621CEF0-0204-BD47-1969-6B7926BD5271}"/>
              </a:ext>
            </a:extLst>
          </p:cNvPr>
          <p:cNvCxnSpPr>
            <a:cxnSpLocks/>
            <a:stCxn id="4" idx="2"/>
            <a:endCxn id="23" idx="0"/>
          </p:cNvCxnSpPr>
          <p:nvPr/>
        </p:nvCxnSpPr>
        <p:spPr>
          <a:xfrm>
            <a:off x="6322581" y="2934917"/>
            <a:ext cx="723956" cy="60656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589A2A-BFF3-F8B6-3844-6737D1E0174C}"/>
              </a:ext>
            </a:extLst>
          </p:cNvPr>
          <p:cNvCxnSpPr>
            <a:cxnSpLocks/>
            <a:stCxn id="4" idx="2"/>
            <a:endCxn id="24" idx="0"/>
          </p:cNvCxnSpPr>
          <p:nvPr/>
        </p:nvCxnSpPr>
        <p:spPr>
          <a:xfrm flipH="1">
            <a:off x="5569803" y="2934917"/>
            <a:ext cx="752778" cy="60656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54E20AE-FC6C-84E4-BAB2-0AB00F3612E7}"/>
              </a:ext>
            </a:extLst>
          </p:cNvPr>
          <p:cNvSpPr txBox="1"/>
          <p:nvPr/>
        </p:nvSpPr>
        <p:spPr>
          <a:xfrm>
            <a:off x="6709601" y="3067700"/>
            <a:ext cx="1272523" cy="307777"/>
          </a:xfrm>
          <a:prstGeom prst="rect">
            <a:avLst/>
          </a:prstGeom>
          <a:noFill/>
        </p:spPr>
        <p:txBody>
          <a:bodyPr wrap="square">
            <a:spAutoFit/>
          </a:bodyPr>
          <a:lstStyle/>
          <a:p>
            <a:r>
              <a:rPr lang="en-US" sz="1400" i="1" dirty="0">
                <a:latin typeface="Franklin Gothic Book" panose="020B0503020102020204" pitchFamily="34" charset="0"/>
              </a:rPr>
              <a:t>FLiBe+2%UF</a:t>
            </a:r>
            <a:r>
              <a:rPr lang="en-US" sz="1400" i="1" baseline="-25000" dirty="0">
                <a:latin typeface="Franklin Gothic Book" panose="020B0503020102020204" pitchFamily="34" charset="0"/>
              </a:rPr>
              <a:t>4</a:t>
            </a:r>
            <a:endParaRPr lang="en-US" sz="1400" i="1" dirty="0">
              <a:latin typeface="Franklin Gothic Book" panose="020B0503020102020204" pitchFamily="34" charset="0"/>
            </a:endParaRPr>
          </a:p>
        </p:txBody>
      </p:sp>
      <p:sp>
        <p:nvSpPr>
          <p:cNvPr id="34" name="TextBox 33">
            <a:extLst>
              <a:ext uri="{FF2B5EF4-FFF2-40B4-BE49-F238E27FC236}">
                <a16:creationId xmlns:a16="http://schemas.microsoft.com/office/drawing/2014/main" id="{69B59751-AA3E-7E9F-7B5A-D0CD5D61DE69}"/>
              </a:ext>
            </a:extLst>
          </p:cNvPr>
          <p:cNvSpPr txBox="1"/>
          <p:nvPr/>
        </p:nvSpPr>
        <p:spPr>
          <a:xfrm>
            <a:off x="5235349" y="3087360"/>
            <a:ext cx="668907" cy="307777"/>
          </a:xfrm>
          <a:prstGeom prst="rect">
            <a:avLst/>
          </a:prstGeom>
          <a:noFill/>
        </p:spPr>
        <p:txBody>
          <a:bodyPr wrap="square">
            <a:spAutoFit/>
          </a:bodyPr>
          <a:lstStyle/>
          <a:p>
            <a:r>
              <a:rPr lang="en-US" sz="1400" i="1" dirty="0" err="1">
                <a:latin typeface="Franklin Gothic Book" panose="020B0503020102020204" pitchFamily="34" charset="0"/>
              </a:rPr>
              <a:t>FLiBe</a:t>
            </a:r>
            <a:endParaRPr lang="en-US" sz="1400" i="1" dirty="0">
              <a:latin typeface="Franklin Gothic Book" panose="020B0503020102020204" pitchFamily="34" charset="0"/>
            </a:endParaRPr>
          </a:p>
        </p:txBody>
      </p:sp>
      <p:sp>
        <p:nvSpPr>
          <p:cNvPr id="36" name="TextBox 35">
            <a:extLst>
              <a:ext uri="{FF2B5EF4-FFF2-40B4-BE49-F238E27FC236}">
                <a16:creationId xmlns:a16="http://schemas.microsoft.com/office/drawing/2014/main" id="{F9EA728F-A5E6-391A-2469-896B2443132D}"/>
              </a:ext>
            </a:extLst>
          </p:cNvPr>
          <p:cNvSpPr txBox="1"/>
          <p:nvPr/>
        </p:nvSpPr>
        <p:spPr>
          <a:xfrm>
            <a:off x="378807" y="4347987"/>
            <a:ext cx="5031651" cy="2670420"/>
          </a:xfrm>
          <a:prstGeom prst="rect">
            <a:avLst/>
          </a:prstGeom>
          <a:noFill/>
        </p:spPr>
        <p:txBody>
          <a:bodyPr wrap="square">
            <a:spAutoFit/>
          </a:bodyPr>
          <a:lstStyle/>
          <a:p>
            <a:r>
              <a:rPr lang="en-US" sz="1600" dirty="0"/>
              <a:t>PGM underpredicts most </a:t>
            </a:r>
            <a:r>
              <a:rPr lang="el-GR" sz="1600" dirty="0">
                <a:solidFill>
                  <a:srgbClr val="000000"/>
                </a:solidFill>
                <a:cs typeface="Arial" charset="0"/>
              </a:rPr>
              <a:t>λ</a:t>
            </a:r>
            <a:r>
              <a:rPr lang="en-US" sz="1600" dirty="0">
                <a:solidFill>
                  <a:srgbClr val="000000"/>
                </a:solidFill>
                <a:cs typeface="Arial" charset="0"/>
              </a:rPr>
              <a:t>, but </a:t>
            </a:r>
            <a:r>
              <a:rPr lang="en-US" sz="1600" b="1" dirty="0">
                <a:solidFill>
                  <a:srgbClr val="000000"/>
                </a:solidFill>
                <a:cs typeface="Arial" charset="0"/>
              </a:rPr>
              <a:t>approa</a:t>
            </a:r>
            <a:r>
              <a:rPr lang="en-US" sz="1600" b="1" dirty="0"/>
              <a:t>ches measured value with increased actinide presence. </a:t>
            </a:r>
            <a:r>
              <a:rPr lang="en-US" sz="1600" b="1" i="1" dirty="0"/>
              <a:t>Why?</a:t>
            </a:r>
          </a:p>
          <a:p>
            <a:endParaRPr lang="en-US" sz="1600" b="1" dirty="0"/>
          </a:p>
          <a:p>
            <a:endParaRPr lang="en-US" sz="1600" b="1" dirty="0"/>
          </a:p>
          <a:p>
            <a:r>
              <a:rPr lang="en-US" sz="1600" b="1" dirty="0"/>
              <a:t>What we need:</a:t>
            </a:r>
          </a:p>
          <a:p>
            <a:pPr marL="285750" indent="-285750">
              <a:buFont typeface="Arial" panose="020B0604020202020204" pitchFamily="34" charset="0"/>
              <a:buChar char="•"/>
            </a:pPr>
            <a:r>
              <a:rPr lang="en-US" sz="1600" dirty="0"/>
              <a:t>More actinide data with compositional/temperature variation</a:t>
            </a:r>
          </a:p>
          <a:p>
            <a:pPr marL="285750" indent="-285750">
              <a:buFont typeface="Arial" panose="020B0604020202020204" pitchFamily="34" charset="0"/>
              <a:buChar char="•"/>
            </a:pPr>
            <a:r>
              <a:rPr lang="en-US" sz="1600" dirty="0"/>
              <a:t>Develop modeling ability for actinides </a:t>
            </a:r>
          </a:p>
          <a:p>
            <a:endParaRPr lang="en-US" sz="1600" dirty="0"/>
          </a:p>
          <a:p>
            <a:pPr>
              <a:spcBef>
                <a:spcPts val="600"/>
              </a:spcBef>
            </a:pPr>
            <a:endParaRPr lang="en-US" sz="1600" dirty="0"/>
          </a:p>
        </p:txBody>
      </p:sp>
      <p:sp>
        <p:nvSpPr>
          <p:cNvPr id="9" name="Title 1">
            <a:extLst>
              <a:ext uri="{FF2B5EF4-FFF2-40B4-BE49-F238E27FC236}">
                <a16:creationId xmlns:a16="http://schemas.microsoft.com/office/drawing/2014/main" id="{17D37545-6050-31E9-310B-4166FB135363}"/>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Modeling Actinides</a:t>
            </a:r>
          </a:p>
        </p:txBody>
      </p:sp>
      <p:sp>
        <p:nvSpPr>
          <p:cNvPr id="2" name="TextBox 1">
            <a:extLst>
              <a:ext uri="{FF2B5EF4-FFF2-40B4-BE49-F238E27FC236}">
                <a16:creationId xmlns:a16="http://schemas.microsoft.com/office/drawing/2014/main" id="{2AF882F7-6047-3574-95EC-9E4FB1F2C872}"/>
              </a:ext>
            </a:extLst>
          </p:cNvPr>
          <p:cNvSpPr txBox="1"/>
          <p:nvPr/>
        </p:nvSpPr>
        <p:spPr>
          <a:xfrm>
            <a:off x="7157810" y="6500135"/>
            <a:ext cx="1648627"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Reference 31</a:t>
            </a:r>
            <a:endParaRPr lang="en-US" sz="1600" dirty="0">
              <a:solidFill>
                <a:schemeClr val="bg2">
                  <a:lumMod val="25000"/>
                </a:schemeClr>
              </a:solidFill>
            </a:endParaRPr>
          </a:p>
        </p:txBody>
      </p:sp>
    </p:spTree>
    <p:extLst>
      <p:ext uri="{BB962C8B-B14F-4D97-AF65-F5344CB8AC3E}">
        <p14:creationId xmlns:p14="http://schemas.microsoft.com/office/powerpoint/2010/main" val="256390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20"/>
            <a:ext cx="6467990" cy="539496"/>
          </a:xfrm>
        </p:spPr>
        <p:txBody>
          <a:bodyPr>
            <a:normAutofit/>
          </a:bodyPr>
          <a:lstStyle/>
          <a:p>
            <a:r>
              <a:rPr lang="en-US" dirty="0">
                <a:solidFill>
                  <a:schemeClr val="accent1">
                    <a:lumMod val="50000"/>
                  </a:schemeClr>
                </a:solidFill>
              </a:rPr>
              <a:t>Actinide Measurements and Models</a:t>
            </a:r>
          </a:p>
        </p:txBody>
      </p:sp>
      <p:sp>
        <p:nvSpPr>
          <p:cNvPr id="37" name="TextBox 36">
            <a:extLst>
              <a:ext uri="{FF2B5EF4-FFF2-40B4-BE49-F238E27FC236}">
                <a16:creationId xmlns:a16="http://schemas.microsoft.com/office/drawing/2014/main" id="{78AD059A-6A3E-41A6-A5C0-6A34DCA70479}"/>
              </a:ext>
            </a:extLst>
          </p:cNvPr>
          <p:cNvSpPr txBox="1"/>
          <p:nvPr/>
        </p:nvSpPr>
        <p:spPr>
          <a:xfrm>
            <a:off x="429766" y="1309742"/>
            <a:ext cx="5666234" cy="4524315"/>
          </a:xfrm>
          <a:prstGeom prst="rect">
            <a:avLst/>
          </a:prstGeom>
          <a:noFill/>
        </p:spPr>
        <p:txBody>
          <a:bodyPr wrap="square">
            <a:spAutoFit/>
          </a:bodyPr>
          <a:lstStyle/>
          <a:p>
            <a:r>
              <a:rPr lang="en-US" sz="1600" dirty="0"/>
              <a:t>Measurements of NaCl-UCl3 (63-37mol%) were recently conducted at ORNL using the Variable Gap Apparatus</a:t>
            </a:r>
            <a:r>
              <a:rPr lang="en-US" sz="1600" baseline="30000" dirty="0">
                <a:solidFill>
                  <a:srgbClr val="000000"/>
                </a:solidFill>
                <a:latin typeface="Calibri" panose="020F0502020204030204" pitchFamily="34" charset="0"/>
              </a:rPr>
              <a:t>33</a:t>
            </a:r>
            <a:r>
              <a:rPr lang="en-US" sz="1600" dirty="0"/>
              <a:t>. Laser flash analysis measurements at Argonne National Laboratory obtained similar reference values at melting temperature</a:t>
            </a:r>
            <a:r>
              <a:rPr lang="en-US" sz="1600" baseline="30000" dirty="0">
                <a:solidFill>
                  <a:srgbClr val="000000"/>
                </a:solidFill>
                <a:latin typeface="Calibri" panose="020F0502020204030204" pitchFamily="34" charset="0"/>
              </a:rPr>
              <a:t>32</a:t>
            </a:r>
            <a:r>
              <a:rPr lang="en-US" sz="1600" dirty="0"/>
              <a:t>.</a:t>
            </a:r>
          </a:p>
          <a:p>
            <a:endParaRPr lang="en-US" sz="1600" dirty="0"/>
          </a:p>
          <a:p>
            <a:r>
              <a:rPr lang="en-US" sz="1600" dirty="0"/>
              <a:t>KT methods underestimate measured values due to mass fluctuation term</a:t>
            </a:r>
          </a:p>
          <a:p>
            <a:endParaRPr lang="en-US" sz="1600" dirty="0"/>
          </a:p>
          <a:p>
            <a:r>
              <a:rPr lang="en-US" sz="1600" dirty="0"/>
              <a:t>PGM matches measurements most closely</a:t>
            </a:r>
          </a:p>
          <a:p>
            <a:pPr marL="285750" indent="-285750">
              <a:buFont typeface="Arial" panose="020B0604020202020204" pitchFamily="34" charset="0"/>
              <a:buChar char="•"/>
            </a:pPr>
            <a:r>
              <a:rPr lang="en-US" sz="1600" dirty="0"/>
              <a:t>Why does PGM underestimate alkali halides but approach measured values for nitrates and actinide-bearing salts?</a:t>
            </a:r>
          </a:p>
          <a:p>
            <a:pPr marL="285750" indent="-285750">
              <a:buFont typeface="Arial" panose="020B0604020202020204" pitchFamily="34" charset="0"/>
              <a:buChar char="•"/>
            </a:pPr>
            <a:r>
              <a:rPr lang="en-US" sz="1600" dirty="0"/>
              <a:t>What effect does ion dissociation and complexing have on effective thermal conductivity?</a:t>
            </a:r>
          </a:p>
          <a:p>
            <a:pPr marL="285750" indent="-285750">
              <a:buFont typeface="Arial" panose="020B0604020202020204" pitchFamily="34" charset="0"/>
              <a:buChar char="•"/>
            </a:pPr>
            <a:r>
              <a:rPr lang="en-US" sz="1600" dirty="0"/>
              <a:t>How should we develop these models to capture molten salt thermal conductivity for actinides?</a:t>
            </a:r>
          </a:p>
          <a:p>
            <a:pPr marL="285750" indent="-285750">
              <a:buFont typeface="Arial" panose="020B0604020202020204" pitchFamily="34" charset="0"/>
              <a:buChar char="•"/>
            </a:pPr>
            <a:r>
              <a:rPr lang="en-US" sz="1600" dirty="0"/>
              <a:t>Measured C</a:t>
            </a:r>
            <a:r>
              <a:rPr lang="en-US" sz="1600" baseline="-25000" dirty="0"/>
              <a:t>P</a:t>
            </a:r>
            <a:r>
              <a:rPr lang="en-US" sz="1600" dirty="0"/>
              <a:t>, </a:t>
            </a:r>
            <a:r>
              <a:rPr lang="en-US" sz="1600" dirty="0" err="1"/>
              <a:t>v</a:t>
            </a:r>
            <a:r>
              <a:rPr lang="en-US" sz="1600" baseline="-25000" dirty="0" err="1"/>
              <a:t>sound</a:t>
            </a:r>
            <a:r>
              <a:rPr lang="en-US" sz="1600" dirty="0"/>
              <a:t> similar uncertainty across salts—</a:t>
            </a:r>
            <a:r>
              <a:rPr lang="en-US" sz="1600" b="1" dirty="0"/>
              <a:t>is the MFP ≈ sum of ionic radii for actinides/complexing salts, but greater for dissociating alkali-halides?</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NaCl-UCl3</a:t>
            </a:r>
          </a:p>
        </p:txBody>
      </p:sp>
      <p:pic>
        <p:nvPicPr>
          <p:cNvPr id="4" name="Picture 3" descr="A graph of different types of objects&#10;&#10;Description automatically generated with medium confidence">
            <a:extLst>
              <a:ext uri="{FF2B5EF4-FFF2-40B4-BE49-F238E27FC236}">
                <a16:creationId xmlns:a16="http://schemas.microsoft.com/office/drawing/2014/main" id="{249D06BF-69E1-AD0A-21D4-92A6C0466428}"/>
              </a:ext>
            </a:extLst>
          </p:cNvPr>
          <p:cNvPicPr>
            <a:picLocks noChangeAspect="1"/>
          </p:cNvPicPr>
          <p:nvPr/>
        </p:nvPicPr>
        <p:blipFill>
          <a:blip r:embed="rId3"/>
          <a:stretch>
            <a:fillRect/>
          </a:stretch>
        </p:blipFill>
        <p:spPr>
          <a:xfrm>
            <a:off x="6198865" y="987179"/>
            <a:ext cx="5852172" cy="4389129"/>
          </a:xfrm>
          <a:prstGeom prst="rect">
            <a:avLst/>
          </a:prstGeom>
        </p:spPr>
      </p:pic>
      <p:sp>
        <p:nvSpPr>
          <p:cNvPr id="5" name="TextBox 4">
            <a:extLst>
              <a:ext uri="{FF2B5EF4-FFF2-40B4-BE49-F238E27FC236}">
                <a16:creationId xmlns:a16="http://schemas.microsoft.com/office/drawing/2014/main" id="{91FDEBC1-C40B-991D-CB54-CC171CB4476F}"/>
              </a:ext>
            </a:extLst>
          </p:cNvPr>
          <p:cNvSpPr txBox="1"/>
          <p:nvPr/>
        </p:nvSpPr>
        <p:spPr>
          <a:xfrm>
            <a:off x="429766" y="5960651"/>
            <a:ext cx="9628633" cy="369332"/>
          </a:xfrm>
          <a:prstGeom prst="rect">
            <a:avLst/>
          </a:prstGeom>
          <a:noFill/>
        </p:spPr>
        <p:txBody>
          <a:bodyPr wrap="square">
            <a:spAutoFit/>
          </a:bodyPr>
          <a:lstStyle/>
          <a:p>
            <a:r>
              <a:rPr lang="en-US" sz="1800" i="1" dirty="0"/>
              <a:t>We need more </a:t>
            </a:r>
            <a:r>
              <a:rPr lang="en-US" sz="1800" b="1" i="1" dirty="0"/>
              <a:t>actinide</a:t>
            </a:r>
            <a:r>
              <a:rPr lang="en-US" sz="1800" i="1" dirty="0"/>
              <a:t> salt measurements that capture </a:t>
            </a:r>
            <a:r>
              <a:rPr lang="en-US" sz="1800" b="1" i="1" dirty="0"/>
              <a:t>composition</a:t>
            </a:r>
            <a:r>
              <a:rPr lang="en-US" sz="1800" i="1" dirty="0"/>
              <a:t> and </a:t>
            </a:r>
            <a:r>
              <a:rPr lang="en-US" sz="1800" b="1" i="1" dirty="0"/>
              <a:t>temperature</a:t>
            </a:r>
            <a:r>
              <a:rPr lang="en-US" sz="1800" i="1" dirty="0"/>
              <a:t> dependency</a:t>
            </a:r>
          </a:p>
        </p:txBody>
      </p:sp>
    </p:spTree>
    <p:extLst>
      <p:ext uri="{BB962C8B-B14F-4D97-AF65-F5344CB8AC3E}">
        <p14:creationId xmlns:p14="http://schemas.microsoft.com/office/powerpoint/2010/main" val="2565203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17DC-CA5B-B9E0-0823-DD8342BC6E7D}"/>
              </a:ext>
            </a:extLst>
          </p:cNvPr>
          <p:cNvSpPr>
            <a:spLocks noGrp="1"/>
          </p:cNvSpPr>
          <p:nvPr>
            <p:ph type="title"/>
          </p:nvPr>
        </p:nvSpPr>
        <p:spPr>
          <a:xfrm>
            <a:off x="429767" y="274319"/>
            <a:ext cx="11430000" cy="782693"/>
          </a:xfrm>
        </p:spPr>
        <p:txBody>
          <a:bodyPr>
            <a:normAutofit/>
          </a:bodyPr>
          <a:lstStyle/>
          <a:p>
            <a:r>
              <a:rPr lang="en-US" sz="3600" dirty="0">
                <a:solidFill>
                  <a:schemeClr val="accent1">
                    <a:lumMod val="50000"/>
                  </a:schemeClr>
                </a:solidFill>
              </a:rPr>
              <a:t>Presentation Outline</a:t>
            </a:r>
          </a:p>
        </p:txBody>
      </p:sp>
      <p:graphicFrame>
        <p:nvGraphicFramePr>
          <p:cNvPr id="4" name="Content Placeholder 3">
            <a:extLst>
              <a:ext uri="{FF2B5EF4-FFF2-40B4-BE49-F238E27FC236}">
                <a16:creationId xmlns:a16="http://schemas.microsoft.com/office/drawing/2014/main" id="{214D8E43-6079-3627-7454-BB6D87D2D623}"/>
              </a:ext>
            </a:extLst>
          </p:cNvPr>
          <p:cNvGraphicFramePr>
            <a:graphicFrameLocks noGrp="1"/>
          </p:cNvGraphicFramePr>
          <p:nvPr>
            <p:ph idx="1"/>
            <p:extLst>
              <p:ext uri="{D42A27DB-BD31-4B8C-83A1-F6EECF244321}">
                <p14:modId xmlns:p14="http://schemas.microsoft.com/office/powerpoint/2010/main" val="292936266"/>
              </p:ext>
            </p:extLst>
          </p:nvPr>
        </p:nvGraphicFramePr>
        <p:xfrm>
          <a:off x="447674" y="1057013"/>
          <a:ext cx="8981551" cy="5167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B8583C1-EF82-47FC-85A4-180EE029C8DC}"/>
              </a:ext>
            </a:extLst>
          </p:cNvPr>
          <p:cNvGrpSpPr/>
          <p:nvPr/>
        </p:nvGrpSpPr>
        <p:grpSpPr>
          <a:xfrm>
            <a:off x="7937538" y="0"/>
            <a:ext cx="6504469" cy="7923708"/>
            <a:chOff x="323556" y="-162524"/>
            <a:chExt cx="6504469" cy="7923708"/>
          </a:xfrm>
        </p:grpSpPr>
        <p:pic>
          <p:nvPicPr>
            <p:cNvPr id="6" name="Picture 5">
              <a:extLst>
                <a:ext uri="{FF2B5EF4-FFF2-40B4-BE49-F238E27FC236}">
                  <a16:creationId xmlns:a16="http://schemas.microsoft.com/office/drawing/2014/main" id="{879752E9-5CA6-4420-A050-F66D4A72C563}"/>
                </a:ext>
              </a:extLst>
            </p:cNvPr>
            <p:cNvPicPr>
              <a:picLocks noChangeAspect="1"/>
            </p:cNvPicPr>
            <p:nvPr/>
          </p:nvPicPr>
          <p:blipFill rotWithShape="1">
            <a:blip r:embed="rId8"/>
            <a:srcRect l="1" r="-50860"/>
            <a:stretch/>
          </p:blipFill>
          <p:spPr>
            <a:xfrm>
              <a:off x="2213981" y="-162524"/>
              <a:ext cx="4614044" cy="6862868"/>
            </a:xfrm>
            <a:prstGeom prst="rect">
              <a:avLst/>
            </a:prstGeom>
          </p:spPr>
        </p:pic>
        <p:sp>
          <p:nvSpPr>
            <p:cNvPr id="7" name="Isosceles Triangle 6">
              <a:extLst>
                <a:ext uri="{FF2B5EF4-FFF2-40B4-BE49-F238E27FC236}">
                  <a16:creationId xmlns:a16="http://schemas.microsoft.com/office/drawing/2014/main" id="{B447D2F7-8469-41EA-9E32-D28B5C32A2AF}"/>
                </a:ext>
              </a:extLst>
            </p:cNvPr>
            <p:cNvSpPr>
              <a:spLocks noChangeAspect="1"/>
            </p:cNvSpPr>
            <p:nvPr/>
          </p:nvSpPr>
          <p:spPr>
            <a:xfrm rot="10800000">
              <a:off x="323556" y="-162524"/>
              <a:ext cx="3570223" cy="7923708"/>
            </a:xfrm>
            <a:prstGeom prst="triangle">
              <a:avLst>
                <a:gd name="adj" fmla="val 386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526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New PDF-informed Thermal Conductivity Model</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20</a:t>
            </a:fld>
            <a:endParaRPr lang="en-US"/>
          </a:p>
        </p:txBody>
      </p:sp>
    </p:spTree>
    <p:extLst>
      <p:ext uri="{BB962C8B-B14F-4D97-AF65-F5344CB8AC3E}">
        <p14:creationId xmlns:p14="http://schemas.microsoft.com/office/powerpoint/2010/main" val="1261912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4424335" cy="568517"/>
          </a:xfrm>
        </p:spPr>
        <p:txBody>
          <a:bodyPr anchor="t">
            <a:normAutofit/>
          </a:bodyPr>
          <a:lstStyle/>
          <a:p>
            <a:r>
              <a:rPr lang="en-US" dirty="0">
                <a:solidFill>
                  <a:schemeClr val="accent1">
                    <a:lumMod val="50000"/>
                  </a:schemeClr>
                </a:solidFill>
              </a:rPr>
              <a:t>Phonon Gas Model</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Characterizing Energy Carriers</a:t>
            </a:r>
          </a:p>
        </p:txBody>
      </p: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8B75406B-6215-4DFE-9D5C-CCF7CB59548A}"/>
                  </a:ext>
                </a:extLst>
              </p:cNvPr>
              <p:cNvSpPr txBox="1"/>
              <p:nvPr/>
            </p:nvSpPr>
            <p:spPr>
              <a:xfrm>
                <a:off x="7298114" y="1833467"/>
                <a:ext cx="1413336"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ea typeface="Cambria Math" panose="02040503050406030204" pitchFamily="18" charset="0"/>
                            </a:rPr>
                            <m:t>𝑐</m:t>
                          </m:r>
                        </m:e>
                        <m:sub>
                          <m:r>
                            <a:rPr lang="en-US" b="0" i="1" smtClean="0">
                              <a:solidFill>
                                <a:schemeClr val="accent1">
                                  <a:lumMod val="75000"/>
                                </a:schemeClr>
                              </a:solidFill>
                              <a:latin typeface="Cambria Math" panose="02040503050406030204" pitchFamily="18" charset="0"/>
                              <a:ea typeface="Cambria Math" panose="02040503050406030204" pitchFamily="18" charset="0"/>
                            </a:rPr>
                            <m:t>𝑝</m:t>
                          </m:r>
                          <m:r>
                            <a:rPr lang="en-US" b="0" i="1" smtClean="0">
                              <a:solidFill>
                                <a:schemeClr val="accent1">
                                  <a:lumMod val="75000"/>
                                </a:schemeClr>
                              </a:solidFill>
                              <a:latin typeface="Cambria Math" panose="02040503050406030204" pitchFamily="18" charset="0"/>
                              <a:ea typeface="Cambria Math" panose="02040503050406030204" pitchFamily="18" charset="0"/>
                            </a:rPr>
                            <m:t>,</m:t>
                          </m:r>
                          <m:r>
                            <a:rPr lang="en-US" b="0" i="1" smtClean="0">
                              <a:solidFill>
                                <a:schemeClr val="accent1">
                                  <a:lumMod val="75000"/>
                                </a:schemeClr>
                              </a:solidFill>
                              <a:latin typeface="Cambria Math" panose="02040503050406030204" pitchFamily="18" charset="0"/>
                              <a:ea typeface="Cambria Math" panose="02040503050406030204" pitchFamily="18" charset="0"/>
                            </a:rPr>
                            <m:t>𝑣𝑜𝑙</m:t>
                          </m:r>
                        </m:sub>
                      </m:sSub>
                      <m:r>
                        <a:rPr lang="en-US" b="0" i="1" smtClean="0">
                          <a:solidFill>
                            <a:srgbClr val="C00000"/>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1" name="TextBox 290">
                <a:extLst>
                  <a:ext uri="{FF2B5EF4-FFF2-40B4-BE49-F238E27FC236}">
                    <a16:creationId xmlns:a16="http://schemas.microsoft.com/office/drawing/2014/main" id="{8B75406B-6215-4DFE-9D5C-CCF7CB59548A}"/>
                  </a:ext>
                </a:extLst>
              </p:cNvPr>
              <p:cNvSpPr txBox="1">
                <a:spLocks noRot="1" noChangeAspect="1" noMove="1" noResize="1" noEditPoints="1" noAdjustHandles="1" noChangeArrowheads="1" noChangeShapeType="1" noTextEdit="1"/>
              </p:cNvSpPr>
              <p:nvPr/>
            </p:nvSpPr>
            <p:spPr>
              <a:xfrm>
                <a:off x="7298114" y="1833467"/>
                <a:ext cx="1413336" cy="520399"/>
              </a:xfrm>
              <a:prstGeom prst="rect">
                <a:avLst/>
              </a:prstGeom>
              <a:blipFill>
                <a:blip r:embed="rId3"/>
                <a:stretch>
                  <a:fillRect/>
                </a:stretch>
              </a:blipFill>
            </p:spPr>
            <p:txBody>
              <a:bodyPr/>
              <a:lstStyle/>
              <a:p>
                <a:r>
                  <a:rPr lang="en-US">
                    <a:noFill/>
                  </a:rPr>
                  <a:t> </a:t>
                </a:r>
              </a:p>
            </p:txBody>
          </p:sp>
        </mc:Fallback>
      </mc:AlternateContent>
      <p:sp>
        <p:nvSpPr>
          <p:cNvPr id="301" name="TextBox 300">
            <a:extLst>
              <a:ext uri="{FF2B5EF4-FFF2-40B4-BE49-F238E27FC236}">
                <a16:creationId xmlns:a16="http://schemas.microsoft.com/office/drawing/2014/main" id="{3ABA23AC-22B9-46D6-B509-7189A474A546}"/>
              </a:ext>
            </a:extLst>
          </p:cNvPr>
          <p:cNvSpPr txBox="1">
            <a:spLocks noChangeAspect="1"/>
          </p:cNvSpPr>
          <p:nvPr/>
        </p:nvSpPr>
        <p:spPr>
          <a:xfrm>
            <a:off x="8937038" y="1892201"/>
            <a:ext cx="2721562" cy="461665"/>
          </a:xfrm>
          <a:prstGeom prst="rect">
            <a:avLst/>
          </a:prstGeom>
          <a:noFill/>
        </p:spPr>
        <p:txBody>
          <a:bodyPr wrap="square" rtlCol="0">
            <a:spAutoFit/>
          </a:bodyPr>
          <a:lstStyle/>
          <a:p>
            <a:pPr lvl="0">
              <a:defRPr/>
            </a:pPr>
            <a:r>
              <a:rPr lang="en-US" sz="1200" dirty="0">
                <a:solidFill>
                  <a:prstClr val="black"/>
                </a:solidFill>
              </a:rPr>
              <a:t>Assuming effective properties of energy carriers, neglecting transverse modes</a:t>
            </a:r>
            <a:endParaRPr lang="en-US" sz="1200" i="1" dirty="0">
              <a:solidFill>
                <a:prstClr val="black"/>
              </a:solidFill>
            </a:endParaRPr>
          </a:p>
        </p:txBody>
      </p:sp>
      <p:grpSp>
        <p:nvGrpSpPr>
          <p:cNvPr id="21" name="Group 20">
            <a:extLst>
              <a:ext uri="{FF2B5EF4-FFF2-40B4-BE49-F238E27FC236}">
                <a16:creationId xmlns:a16="http://schemas.microsoft.com/office/drawing/2014/main" id="{28B7231A-D0BF-4E4C-8D6A-95123911AEE6}"/>
              </a:ext>
            </a:extLst>
          </p:cNvPr>
          <p:cNvGrpSpPr/>
          <p:nvPr/>
        </p:nvGrpSpPr>
        <p:grpSpPr>
          <a:xfrm>
            <a:off x="5356215" y="124867"/>
            <a:ext cx="5266489" cy="1381677"/>
            <a:chOff x="978377" y="3869128"/>
            <a:chExt cx="5266489" cy="138167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26ADC4-E3F4-441B-90C2-2754AE6CA6B4}"/>
                    </a:ext>
                  </a:extLst>
                </p:cNvPr>
                <p:cNvSpPr txBox="1"/>
                <p:nvPr/>
              </p:nvSpPr>
              <p:spPr>
                <a:xfrm>
                  <a:off x="978377" y="4618003"/>
                  <a:ext cx="5131469" cy="6328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𝜅</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0</m:t>
                            </m:r>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𝐷𝑙</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𝑙</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ary>
                              <m:nary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𝐷𝐹</m:t>
                                    </m:r>
                                  </m:sub>
                                </m:sSub>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𝐷𝑡</m:t>
                                    </m:r>
                                  </m:sub>
                                </m:sSub>
                              </m:sup>
                              <m:e>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3</m:t>
                                        </m:r>
                                      </m:den>
                                    </m:f>
                                    <m:sSub>
                                      <m:sSub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𝑐</m:t>
                                        </m:r>
                                      </m:e>
                                      <m:sub>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𝜔</m:t>
                                        </m:r>
                                      </m:e>
                                    </m:d>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𝑣</m:t>
                                        </m:r>
                                      </m:e>
                                      <m:sub>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t>𝑡</m:t>
                                        </m:r>
                                      </m:sub>
                                    </m:sSub>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rPr>
                                          <m:t>𝜔</m:t>
                                        </m:r>
                                      </m:e>
                                    </m:d>
                                    <m:r>
                                      <a:rPr lang="en-US" i="1" kern="0" smtClean="0">
                                        <a:solidFill>
                                          <a:schemeClr val="accent6">
                                            <a:lumMod val="75000"/>
                                          </a:schemeClr>
                                        </a:solidFill>
                                        <a:latin typeface="Cambria Math" panose="02040503050406030204" pitchFamily="18" charset="0"/>
                                      </a:rPr>
                                      <m:t>𝜆</m:t>
                                    </m:r>
                                    <m:d>
                                      <m:dPr>
                                        <m:ctrlP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chemeClr val="accent6">
                                                <a:lumMod val="75000"/>
                                              </a:schemeClr>
                                            </a:solidFill>
                                            <a:effectLst/>
                                            <a:uLnTx/>
                                            <a:uFillTx/>
                                            <a:latin typeface="Cambria Math" panose="02040503050406030204" pitchFamily="18" charset="0"/>
                                            <a:ea typeface="Cambria Math" panose="02040503050406030204" pitchFamily="18" charset="0"/>
                                          </a:rPr>
                                          <m:t>𝜔</m:t>
                                        </m:r>
                                      </m:e>
                                    </m:d>
                                  </m:e>
                                </m:box>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𝑑</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e>
                            </m:nary>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2" name="TextBox 21">
                  <a:extLst>
                    <a:ext uri="{FF2B5EF4-FFF2-40B4-BE49-F238E27FC236}">
                      <a16:creationId xmlns:a16="http://schemas.microsoft.com/office/drawing/2014/main" id="{B626ADC4-E3F4-441B-90C2-2754AE6CA6B4}"/>
                    </a:ext>
                  </a:extLst>
                </p:cNvPr>
                <p:cNvSpPr txBox="1">
                  <a:spLocks noRot="1" noChangeAspect="1" noMove="1" noResize="1" noEditPoints="1" noAdjustHandles="1" noChangeArrowheads="1" noChangeShapeType="1" noTextEdit="1"/>
                </p:cNvSpPr>
                <p:nvPr/>
              </p:nvSpPr>
              <p:spPr>
                <a:xfrm>
                  <a:off x="978377" y="4618003"/>
                  <a:ext cx="5131469" cy="632802"/>
                </a:xfrm>
                <a:prstGeom prst="rect">
                  <a:avLst/>
                </a:prstGeom>
                <a:blipFill>
                  <a:blip r:embed="rId4"/>
                  <a:stretch>
                    <a:fillRect b="-962"/>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83D3ADCB-C84F-43CC-9494-9BF9F82E9096}"/>
                </a:ext>
              </a:extLst>
            </p:cNvPr>
            <p:cNvSpPr/>
            <p:nvPr/>
          </p:nvSpPr>
          <p:spPr>
            <a:xfrm rot="5400000">
              <a:off x="5051049" y="3424188"/>
              <a:ext cx="151513" cy="2236120"/>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9960DB7E-CD89-4002-80DB-66FE64EA9AFF}"/>
                </a:ext>
              </a:extLst>
            </p:cNvPr>
            <p:cNvSpPr txBox="1"/>
            <p:nvPr/>
          </p:nvSpPr>
          <p:spPr>
            <a:xfrm>
              <a:off x="1698458" y="4166663"/>
              <a:ext cx="179364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1 longitudinal phonon mode</a:t>
              </a:r>
            </a:p>
          </p:txBody>
        </p:sp>
        <p:sp>
          <p:nvSpPr>
            <p:cNvPr id="25" name="TextBox 24">
              <a:extLst>
                <a:ext uri="{FF2B5EF4-FFF2-40B4-BE49-F238E27FC236}">
                  <a16:creationId xmlns:a16="http://schemas.microsoft.com/office/drawing/2014/main" id="{294B3E1A-FCD7-4E2F-A9A8-2FF29AB16EC4}"/>
                </a:ext>
              </a:extLst>
            </p:cNvPr>
            <p:cNvSpPr txBox="1"/>
            <p:nvPr/>
          </p:nvSpPr>
          <p:spPr>
            <a:xfrm>
              <a:off x="4115711" y="3869128"/>
              <a:ext cx="2129152" cy="57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2 transverse phonon modes (generally negligible in liquids, high Frenkel frequency)</a:t>
              </a:r>
            </a:p>
          </p:txBody>
        </p:sp>
        <p:sp>
          <p:nvSpPr>
            <p:cNvPr id="27" name="Left Brace 26">
              <a:extLst>
                <a:ext uri="{FF2B5EF4-FFF2-40B4-BE49-F238E27FC236}">
                  <a16:creationId xmlns:a16="http://schemas.microsoft.com/office/drawing/2014/main" id="{FE334F3D-0050-4F98-8720-7D0CF1C5BFB5}"/>
                </a:ext>
              </a:extLst>
            </p:cNvPr>
            <p:cNvSpPr/>
            <p:nvPr/>
          </p:nvSpPr>
          <p:spPr>
            <a:xfrm rot="5400000">
              <a:off x="2519527" y="3419634"/>
              <a:ext cx="151513" cy="2236122"/>
            </a:xfrm>
            <a:prstGeom prst="leftBrace">
              <a:avLst>
                <a:gd name="adj1" fmla="val 102735"/>
                <a:gd name="adj2" fmla="val 50000"/>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aphicFrame>
        <p:nvGraphicFramePr>
          <p:cNvPr id="8" name="Table 7">
            <a:extLst>
              <a:ext uri="{FF2B5EF4-FFF2-40B4-BE49-F238E27FC236}">
                <a16:creationId xmlns:a16="http://schemas.microsoft.com/office/drawing/2014/main" id="{66BDF737-5ADA-4E1C-8B7F-F6D6DB54F2B4}"/>
              </a:ext>
            </a:extLst>
          </p:cNvPr>
          <p:cNvGraphicFramePr>
            <a:graphicFrameLocks noGrp="1"/>
          </p:cNvGraphicFramePr>
          <p:nvPr>
            <p:extLst>
              <p:ext uri="{D42A27DB-BD31-4B8C-83A1-F6EECF244321}">
                <p14:modId xmlns:p14="http://schemas.microsoft.com/office/powerpoint/2010/main" val="3489394426"/>
              </p:ext>
            </p:extLst>
          </p:nvPr>
        </p:nvGraphicFramePr>
        <p:xfrm>
          <a:off x="402756" y="2643254"/>
          <a:ext cx="11386488" cy="3153954"/>
        </p:xfrm>
        <a:graphic>
          <a:graphicData uri="http://schemas.openxmlformats.org/drawingml/2006/table">
            <a:tbl>
              <a:tblPr firstRow="1" bandRow="1">
                <a:tableStyleId>{C083E6E3-FA7D-4D7B-A595-EF9225AFEA82}</a:tableStyleId>
              </a:tblPr>
              <a:tblGrid>
                <a:gridCol w="402380">
                  <a:extLst>
                    <a:ext uri="{9D8B030D-6E8A-4147-A177-3AD203B41FA5}">
                      <a16:colId xmlns:a16="http://schemas.microsoft.com/office/drawing/2014/main" val="2446529951"/>
                    </a:ext>
                  </a:extLst>
                </a:gridCol>
                <a:gridCol w="3466185">
                  <a:extLst>
                    <a:ext uri="{9D8B030D-6E8A-4147-A177-3AD203B41FA5}">
                      <a16:colId xmlns:a16="http://schemas.microsoft.com/office/drawing/2014/main" val="3029333929"/>
                    </a:ext>
                  </a:extLst>
                </a:gridCol>
                <a:gridCol w="3466185">
                  <a:extLst>
                    <a:ext uri="{9D8B030D-6E8A-4147-A177-3AD203B41FA5}">
                      <a16:colId xmlns:a16="http://schemas.microsoft.com/office/drawing/2014/main" val="1014736312"/>
                    </a:ext>
                  </a:extLst>
                </a:gridCol>
                <a:gridCol w="4051738">
                  <a:extLst>
                    <a:ext uri="{9D8B030D-6E8A-4147-A177-3AD203B41FA5}">
                      <a16:colId xmlns:a16="http://schemas.microsoft.com/office/drawing/2014/main" val="3519343834"/>
                    </a:ext>
                  </a:extLst>
                </a:gridCol>
              </a:tblGrid>
              <a:tr h="316143">
                <a:tc>
                  <a:txBody>
                    <a:bodyPr/>
                    <a:lstStyle/>
                    <a:p>
                      <a:pPr algn="ctr"/>
                      <a:endParaRPr lang="en-US" sz="1600" dirty="0">
                        <a:solidFill>
                          <a:schemeClr val="accent1">
                            <a:lumMod val="75000"/>
                          </a:schemeClr>
                        </a:solidFill>
                      </a:endParaRPr>
                    </a:p>
                  </a:txBody>
                  <a:tcPr/>
                </a:tc>
                <a:tc>
                  <a:txBody>
                    <a:bodyPr/>
                    <a:lstStyle/>
                    <a:p>
                      <a:pPr algn="ctr"/>
                      <a:r>
                        <a:rPr lang="en-US" sz="1600" dirty="0">
                          <a:solidFill>
                            <a:schemeClr val="accent1">
                              <a:lumMod val="75000"/>
                            </a:schemeClr>
                          </a:solidFill>
                        </a:rPr>
                        <a:t>Specific Heat Capacity</a:t>
                      </a:r>
                    </a:p>
                  </a:txBody>
                  <a:tcPr/>
                </a:tc>
                <a:tc>
                  <a:txBody>
                    <a:bodyPr/>
                    <a:lstStyle/>
                    <a:p>
                      <a:pPr algn="ctr"/>
                      <a:r>
                        <a:rPr lang="en-US" sz="1600" dirty="0">
                          <a:solidFill>
                            <a:srgbClr val="C00000"/>
                          </a:solidFill>
                        </a:rPr>
                        <a:t>Group Velocity</a:t>
                      </a:r>
                    </a:p>
                  </a:txBody>
                  <a:tcPr/>
                </a:tc>
                <a:tc>
                  <a:txBody>
                    <a:bodyPr/>
                    <a:lstStyle/>
                    <a:p>
                      <a:pPr algn="ctr"/>
                      <a:r>
                        <a:rPr lang="en-US" sz="1600" dirty="0">
                          <a:solidFill>
                            <a:schemeClr val="accent6">
                              <a:lumMod val="75000"/>
                            </a:schemeClr>
                          </a:solidFill>
                        </a:rPr>
                        <a:t>Mean Free Path</a:t>
                      </a:r>
                    </a:p>
                  </a:txBody>
                  <a:tcPr/>
                </a:tc>
                <a:extLst>
                  <a:ext uri="{0D108BD9-81ED-4DB2-BD59-A6C34878D82A}">
                    <a16:rowId xmlns:a16="http://schemas.microsoft.com/office/drawing/2014/main" val="3409638148"/>
                  </a:ext>
                </a:extLst>
              </a:tr>
              <a:tr h="573595">
                <a:tc>
                  <a:txBody>
                    <a:bodyPr/>
                    <a:lstStyle/>
                    <a:p>
                      <a:pPr algn="ctr"/>
                      <a:r>
                        <a:rPr lang="en-US" sz="1400" dirty="0"/>
                        <a:t>Metric</a:t>
                      </a:r>
                      <a:endParaRPr lang="en-US" sz="1100" dirty="0"/>
                    </a:p>
                  </a:txBody>
                  <a:tcPr vert="vert270" anchor="ctr"/>
                </a:tc>
                <a:tc>
                  <a:txBody>
                    <a:bodyPr/>
                    <a:lstStyle/>
                    <a:p>
                      <a:pPr algn="ctr"/>
                      <a:r>
                        <a:rPr lang="en-US" sz="1600" dirty="0"/>
                        <a:t>Measured bulk volumetric specific heat</a:t>
                      </a:r>
                    </a:p>
                  </a:txBody>
                  <a:tcPr anchor="ctr"/>
                </a:tc>
                <a:tc>
                  <a:txBody>
                    <a:bodyPr/>
                    <a:lstStyle/>
                    <a:p>
                      <a:pPr algn="ctr"/>
                      <a:r>
                        <a:rPr lang="en-US" sz="1600" dirty="0"/>
                        <a:t>Measured adiabatic speed of sound</a:t>
                      </a:r>
                    </a:p>
                  </a:txBody>
                  <a:tcPr anchor="ctr"/>
                </a:tc>
                <a:tc>
                  <a:txBody>
                    <a:bodyPr/>
                    <a:lstStyle/>
                    <a:p>
                      <a:pPr algn="ctr"/>
                      <a:r>
                        <a:rPr lang="en-US" sz="1600" dirty="0"/>
                        <a:t>PDF structural coherence length </a:t>
                      </a:r>
                    </a:p>
                  </a:txBody>
                  <a:tcPr anchor="ctr"/>
                </a:tc>
                <a:extLst>
                  <a:ext uri="{0D108BD9-81ED-4DB2-BD59-A6C34878D82A}">
                    <a16:rowId xmlns:a16="http://schemas.microsoft.com/office/drawing/2014/main" val="2995440343"/>
                  </a:ext>
                </a:extLst>
              </a:tr>
              <a:tr h="851277">
                <a:tc>
                  <a:txBody>
                    <a:bodyPr/>
                    <a:lstStyle/>
                    <a:p>
                      <a:pPr algn="ctr"/>
                      <a:r>
                        <a:rPr lang="en-US" sz="1400" dirty="0"/>
                        <a:t>Reasoning</a:t>
                      </a:r>
                    </a:p>
                  </a:txBody>
                  <a:tcPr vert="vert27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Successful heat capacity model links phonon states to liquid characteristics</a:t>
                      </a:r>
                      <a:r>
                        <a:rPr lang="en-US" sz="1300" baseline="30000" dirty="0"/>
                        <a:t>[1]</a:t>
                      </a:r>
                      <a:r>
                        <a:rPr lang="en-US" sz="1300" baseline="0" dirty="0"/>
                        <a:t>.</a:t>
                      </a:r>
                      <a:endParaRPr lang="en-US" sz="1300" baseline="30000" dirty="0"/>
                    </a:p>
                    <a:p>
                      <a:endParaRPr lang="en-US" sz="1300" dirty="0"/>
                    </a:p>
                  </a:txBody>
                  <a:tcPr/>
                </a:tc>
                <a:tc>
                  <a:txBody>
                    <a:bodyPr/>
                    <a:lstStyle/>
                    <a:p>
                      <a:r>
                        <a:rPr lang="en-US" sz="1300" dirty="0"/>
                        <a:t>The macroscopic limit of longitudinal modes give rise to the adiabatic sound velocity; </a:t>
                      </a:r>
                    </a:p>
                  </a:txBody>
                  <a:tcPr/>
                </a:tc>
                <a:tc>
                  <a:txBody>
                    <a:bodyPr/>
                    <a:lstStyle/>
                    <a:p>
                      <a:r>
                        <a:rPr lang="en-US" sz="1300" dirty="0"/>
                        <a:t>Short-range vibrational modes are dominant energy transfer medium</a:t>
                      </a:r>
                      <a:r>
                        <a:rPr lang="en-US" sz="1300" baseline="30000" dirty="0"/>
                        <a:t>[6]</a:t>
                      </a:r>
                      <a:r>
                        <a:rPr lang="en-US" sz="1300" dirty="0"/>
                        <a:t>—the average structural coherence length is proportional to short-range order</a:t>
                      </a: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836712864"/>
                  </a:ext>
                </a:extLst>
              </a:tr>
              <a:tr h="863890">
                <a:tc>
                  <a:txBody>
                    <a:bodyPr/>
                    <a:lstStyle/>
                    <a:p>
                      <a:pPr algn="ctr"/>
                      <a:r>
                        <a:rPr lang="en-US" sz="1400" dirty="0"/>
                        <a:t>Questions</a:t>
                      </a:r>
                    </a:p>
                  </a:txBody>
                  <a:tcPr vert="vert270" anchor="ctr"/>
                </a:tc>
                <a:tc>
                  <a:txBody>
                    <a:bodyPr/>
                    <a:lstStyle/>
                    <a:p>
                      <a:r>
                        <a:rPr lang="en-US" sz="1300" dirty="0"/>
                        <a:t>Low velocity modes contribute to heat capacity but not thermal conductivity</a:t>
                      </a:r>
                      <a:r>
                        <a:rPr lang="en-US" sz="1300" baseline="30000" dirty="0"/>
                        <a:t>[2]</a:t>
                      </a:r>
                      <a:r>
                        <a:rPr lang="en-US" sz="1300" dirty="0"/>
                        <a:t>—provides an upper bound</a:t>
                      </a:r>
                    </a:p>
                  </a:txBody>
                  <a:tcPr/>
                </a:tc>
                <a:tc>
                  <a:txBody>
                    <a:bodyPr/>
                    <a:lstStyle/>
                    <a:p>
                      <a:r>
                        <a:rPr lang="en-US" sz="1300" dirty="0"/>
                        <a:t>Molten salts do support shear modes and faster group velocities at very small wavelengths corresponding to interatomic distances</a:t>
                      </a:r>
                      <a:r>
                        <a:rPr lang="en-US" sz="1300" baseline="30000" dirty="0"/>
                        <a:t>[3,4]</a:t>
                      </a:r>
                      <a:r>
                        <a:rPr lang="en-US" sz="1300" dirty="0"/>
                        <a:t>.</a:t>
                      </a:r>
                    </a:p>
                  </a:txBody>
                  <a:tcPr>
                    <a:lnR w="12700" cap="flat" cmpd="sng" algn="ctr">
                      <a:solidFill>
                        <a:srgbClr val="C00000"/>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300" b="1" dirty="0"/>
                        <a:t>How do we obtain the effective structural coherence length from the PDF? </a:t>
                      </a:r>
                    </a:p>
                    <a:p>
                      <a:pPr marL="171450" indent="-171450">
                        <a:buFont typeface="Arial" panose="020B0604020202020204" pitchFamily="34" charset="0"/>
                        <a:buChar char="•"/>
                      </a:pPr>
                      <a:r>
                        <a:rPr lang="en-US" sz="1300" b="1" dirty="0"/>
                        <a:t>How is the coherence of energy transfer affected by structure and liquid diffusion?</a:t>
                      </a:r>
                    </a:p>
                  </a:txBody>
                  <a:tcPr>
                    <a:lnL w="12700" cap="flat" cmpd="sng" algn="ctr">
                      <a:solidFill>
                        <a:srgbClr val="C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132477155"/>
                  </a:ext>
                </a:extLst>
              </a:tr>
              <a:tr h="509882">
                <a:tc>
                  <a:txBody>
                    <a:bodyPr/>
                    <a:lstStyle/>
                    <a:p>
                      <a:pPr algn="ctr"/>
                      <a:endParaRPr lang="en-US" sz="1400" dirty="0"/>
                    </a:p>
                  </a:txBody>
                  <a:tcPr vert="vert270" anchor="ctr"/>
                </a:tc>
                <a:tc gridSpan="2">
                  <a:txBody>
                    <a:bodyPr/>
                    <a:lstStyle/>
                    <a:p>
                      <a:pPr algn="ctr"/>
                      <a:r>
                        <a:rPr lang="en-US" sz="1300" dirty="0"/>
                        <a:t>Populations of transverse modes appear to be very small in proportion to longitudinal modes; these may be considered negligible</a:t>
                      </a:r>
                      <a:r>
                        <a:rPr lang="en-US" sz="1300" baseline="30000" dirty="0"/>
                        <a:t>[5]</a:t>
                      </a:r>
                      <a:endParaRPr lang="en-US" sz="1300" dirty="0"/>
                    </a:p>
                  </a:txBody>
                  <a:tcPr/>
                </a:tc>
                <a:tc hMerge="1">
                  <a:txBody>
                    <a:bodyPr/>
                    <a:lstStyle/>
                    <a:p>
                      <a:endParaRPr lang="en-US" sz="1200" dirty="0"/>
                    </a:p>
                  </a:txBody>
                  <a:tcPr/>
                </a:tc>
                <a:tc>
                  <a:txBody>
                    <a:bodyPr/>
                    <a:lstStyle/>
                    <a:p>
                      <a:endParaRPr lang="en-US" sz="1300" dirty="0"/>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3396243274"/>
                  </a:ext>
                </a:extLst>
              </a:tr>
            </a:tbl>
          </a:graphicData>
        </a:graphic>
      </p:graphicFrame>
      <p:sp>
        <p:nvSpPr>
          <p:cNvPr id="38" name="Left Brace 37">
            <a:extLst>
              <a:ext uri="{FF2B5EF4-FFF2-40B4-BE49-F238E27FC236}">
                <a16:creationId xmlns:a16="http://schemas.microsoft.com/office/drawing/2014/main" id="{C4059385-CDB4-45F5-8583-4703159E01DA}"/>
              </a:ext>
            </a:extLst>
          </p:cNvPr>
          <p:cNvSpPr/>
          <p:nvPr/>
        </p:nvSpPr>
        <p:spPr>
          <a:xfrm rot="16200000">
            <a:off x="7854651" y="-976569"/>
            <a:ext cx="300262" cy="5266490"/>
          </a:xfrm>
          <a:prstGeom prst="leftBrace">
            <a:avLst>
              <a:gd name="adj1" fmla="val 15392"/>
              <a:gd name="adj2" fmla="val 50126"/>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4" name="Arrow: Down 33">
            <a:extLst>
              <a:ext uri="{FF2B5EF4-FFF2-40B4-BE49-F238E27FC236}">
                <a16:creationId xmlns:a16="http://schemas.microsoft.com/office/drawing/2014/main" id="{53A31A8A-5B7B-4E5B-88C4-B61C0D4CDA93}"/>
              </a:ext>
            </a:extLst>
          </p:cNvPr>
          <p:cNvSpPr/>
          <p:nvPr/>
        </p:nvSpPr>
        <p:spPr>
          <a:xfrm>
            <a:off x="2441498" y="2943517"/>
            <a:ext cx="130660" cy="127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Down 39">
            <a:extLst>
              <a:ext uri="{FF2B5EF4-FFF2-40B4-BE49-F238E27FC236}">
                <a16:creationId xmlns:a16="http://schemas.microsoft.com/office/drawing/2014/main" id="{D8E4AA15-500A-4016-9940-31FB0368DDA8}"/>
              </a:ext>
            </a:extLst>
          </p:cNvPr>
          <p:cNvSpPr/>
          <p:nvPr/>
        </p:nvSpPr>
        <p:spPr>
          <a:xfrm>
            <a:off x="5918862" y="2943517"/>
            <a:ext cx="130660" cy="127703"/>
          </a:xfrm>
          <a:prstGeom prst="downArrow">
            <a:avLst/>
          </a:prstGeom>
          <a:solidFill>
            <a:srgbClr val="C00000"/>
          </a:solidFill>
          <a:ln>
            <a:solidFill>
              <a:srgbClr val="7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FEFA8BDA-1F03-4B75-AD7B-FAB5A13C1D09}"/>
              </a:ext>
            </a:extLst>
          </p:cNvPr>
          <p:cNvSpPr/>
          <p:nvPr/>
        </p:nvSpPr>
        <p:spPr>
          <a:xfrm>
            <a:off x="9766721" y="2943517"/>
            <a:ext cx="130660" cy="12770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D139000-BC04-4992-8C25-0B9C16CF8B85}"/>
              </a:ext>
            </a:extLst>
          </p:cNvPr>
          <p:cNvSpPr/>
          <p:nvPr/>
        </p:nvSpPr>
        <p:spPr>
          <a:xfrm>
            <a:off x="429767" y="1458920"/>
            <a:ext cx="4189530" cy="646331"/>
          </a:xfrm>
          <a:prstGeom prst="rect">
            <a:avLst/>
          </a:prstGeom>
        </p:spPr>
        <p:txBody>
          <a:bodyPr wrap="square">
            <a:spAutoFit/>
          </a:bodyPr>
          <a:lstStyle/>
          <a:p>
            <a:r>
              <a:rPr lang="en-US" dirty="0"/>
              <a:t>What measurable parameters characterize the dominant energy carriers?</a:t>
            </a:r>
          </a:p>
        </p:txBody>
      </p:sp>
      <p:sp>
        <p:nvSpPr>
          <p:cNvPr id="4" name="Rectangle 3">
            <a:extLst>
              <a:ext uri="{FF2B5EF4-FFF2-40B4-BE49-F238E27FC236}">
                <a16:creationId xmlns:a16="http://schemas.microsoft.com/office/drawing/2014/main" id="{6379473E-B181-437B-834E-CE41873C2AE1}"/>
              </a:ext>
            </a:extLst>
          </p:cNvPr>
          <p:cNvSpPr/>
          <p:nvPr/>
        </p:nvSpPr>
        <p:spPr>
          <a:xfrm>
            <a:off x="199495" y="5963726"/>
            <a:ext cx="9309214" cy="830997"/>
          </a:xfrm>
          <a:prstGeom prst="rect">
            <a:avLst/>
          </a:prstGeom>
        </p:spPr>
        <p:txBody>
          <a:bodyPr wrap="square">
            <a:spAutoFit/>
          </a:bodyPr>
          <a:lstStyle/>
          <a:p>
            <a:pPr>
              <a:spcBef>
                <a:spcPts val="0"/>
              </a:spcBef>
              <a:spcAft>
                <a:spcPts val="0"/>
              </a:spcAft>
            </a:pPr>
            <a:r>
              <a:rPr lang="en-US" sz="800" dirty="0"/>
              <a:t>[1] K. </a:t>
            </a:r>
            <a:r>
              <a:rPr lang="en-US" sz="800" dirty="0" err="1"/>
              <a:t>Trachenko</a:t>
            </a:r>
            <a:r>
              <a:rPr lang="en-US" sz="800" dirty="0"/>
              <a:t>, “Heat capacity of liquids: An approach from the solid phase,” </a:t>
            </a:r>
            <a:r>
              <a:rPr lang="en-US" sz="800" i="1" dirty="0"/>
              <a:t>Phys. Rev. B</a:t>
            </a:r>
            <a:r>
              <a:rPr lang="en-US" sz="800" dirty="0"/>
              <a:t>, vol. 78, no. 10, p. 104201, Sep. 2008, </a:t>
            </a:r>
            <a:r>
              <a:rPr lang="en-US" sz="800" dirty="0" err="1"/>
              <a:t>doi</a:t>
            </a:r>
            <a:r>
              <a:rPr lang="en-US" sz="800" dirty="0"/>
              <a:t>: </a:t>
            </a:r>
            <a:r>
              <a:rPr lang="en-US" sz="800" dirty="0">
                <a:hlinkClick r:id="rId5"/>
              </a:rPr>
              <a:t>10.1103/PhysRevB.78.104201</a:t>
            </a:r>
            <a:r>
              <a:rPr lang="en-US" sz="800" dirty="0"/>
              <a:t>.</a:t>
            </a:r>
          </a:p>
          <a:p>
            <a:r>
              <a:rPr lang="en-US" sz="800" dirty="0"/>
              <a:t>[2] D. G. Cahill, S. K. Watson, and R. O. Pohl, “Lower limit to the thermal conductivity of disordered crystals,” </a:t>
            </a:r>
            <a:r>
              <a:rPr lang="en-US" sz="800" i="1" dirty="0"/>
              <a:t>Phys. Rev. B</a:t>
            </a:r>
            <a:r>
              <a:rPr lang="en-US" sz="800" dirty="0"/>
              <a:t>, vol. 46, no. 10, pp. 6131–6140, Sep. 1992, </a:t>
            </a:r>
            <a:r>
              <a:rPr lang="en-US" sz="800" dirty="0" err="1"/>
              <a:t>doi</a:t>
            </a:r>
            <a:r>
              <a:rPr lang="en-US" sz="800" dirty="0"/>
              <a:t>: </a:t>
            </a:r>
            <a:r>
              <a:rPr lang="en-US" sz="800" dirty="0">
                <a:hlinkClick r:id="rId6"/>
              </a:rPr>
              <a:t>10.1103/PhysRevB.46.6131</a:t>
            </a:r>
            <a:r>
              <a:rPr lang="en-US" sz="800" dirty="0"/>
              <a:t>.</a:t>
            </a:r>
          </a:p>
          <a:p>
            <a:r>
              <a:rPr lang="en-US" sz="800" dirty="0"/>
              <a:t>[3] K. </a:t>
            </a:r>
            <a:r>
              <a:rPr lang="en-US" sz="800" dirty="0" err="1"/>
              <a:t>Trachenko</a:t>
            </a:r>
            <a:r>
              <a:rPr lang="en-US" sz="800" dirty="0"/>
              <a:t>, </a:t>
            </a:r>
            <a:r>
              <a:rPr lang="en-US" sz="800" i="1" dirty="0"/>
              <a:t>Theory of Liquids: From Excitations to Thermodynamics</a:t>
            </a:r>
            <a:r>
              <a:rPr lang="en-US" sz="800" dirty="0"/>
              <a:t>. Cambridge: Cambridge University Press, 2023. </a:t>
            </a:r>
            <a:r>
              <a:rPr lang="en-US" sz="800" dirty="0" err="1"/>
              <a:t>doi</a:t>
            </a:r>
            <a:r>
              <a:rPr lang="en-US" sz="800" dirty="0"/>
              <a:t>: </a:t>
            </a:r>
            <a:r>
              <a:rPr lang="en-US" sz="800" dirty="0">
                <a:hlinkClick r:id="rId7"/>
              </a:rPr>
              <a:t>10.1017/9781009355483</a:t>
            </a:r>
            <a:r>
              <a:rPr lang="en-US" sz="800" dirty="0"/>
              <a:t>.</a:t>
            </a:r>
          </a:p>
          <a:p>
            <a:r>
              <a:rPr lang="en-US" sz="800" dirty="0"/>
              <a:t>[4] F. </a:t>
            </a:r>
            <a:r>
              <a:rPr lang="en-US" sz="800" dirty="0" err="1"/>
              <a:t>Demmel</a:t>
            </a:r>
            <a:r>
              <a:rPr lang="en-US" sz="800" dirty="0"/>
              <a:t>, S. Hosokawa, and W. C. Pilgrim, “Collective particle motions in molten </a:t>
            </a:r>
            <a:r>
              <a:rPr lang="en-US" sz="800" dirty="0" err="1"/>
              <a:t>KCl</a:t>
            </a:r>
            <a:r>
              <a:rPr lang="en-US" sz="800" dirty="0"/>
              <a:t>,” </a:t>
            </a:r>
            <a:r>
              <a:rPr lang="en-US" sz="800" i="1" dirty="0"/>
              <a:t>Journal of Alloys and Compounds</a:t>
            </a:r>
            <a:r>
              <a:rPr lang="en-US" sz="800" dirty="0"/>
              <a:t>, vol. 452, no. 1, pp. 143–148, Mar. 2008, </a:t>
            </a:r>
            <a:r>
              <a:rPr lang="en-US" sz="800" dirty="0" err="1"/>
              <a:t>doi</a:t>
            </a:r>
            <a:r>
              <a:rPr lang="en-US" sz="800" dirty="0"/>
              <a:t>: </a:t>
            </a:r>
            <a:r>
              <a:rPr lang="en-US" sz="800" dirty="0">
                <a:hlinkClick r:id="rId8"/>
              </a:rPr>
              <a:t>10.1016/j.jallcom.2006.10.167</a:t>
            </a:r>
            <a:r>
              <a:rPr lang="en-US" sz="800" dirty="0"/>
              <a:t>.</a:t>
            </a:r>
          </a:p>
          <a:p>
            <a:r>
              <a:rPr lang="en-US" sz="800" dirty="0"/>
              <a:t>[5] A. Z. Zhao, M. C. Wingert, R. Chen, and J. E. </a:t>
            </a:r>
            <a:r>
              <a:rPr lang="en-US" sz="800" dirty="0" err="1"/>
              <a:t>Garay</a:t>
            </a:r>
            <a:r>
              <a:rPr lang="en-US" sz="800" dirty="0"/>
              <a:t>, “Phonon gas model for thermal conductivity of dense, strongly interacting liquids,” </a:t>
            </a:r>
            <a:r>
              <a:rPr lang="en-US" sz="800" i="1" dirty="0"/>
              <a:t>Journal of Applied Physics</a:t>
            </a:r>
            <a:r>
              <a:rPr lang="en-US" sz="800" dirty="0"/>
              <a:t>, vol. 129, no. 23, Jun. 2021, </a:t>
            </a:r>
            <a:r>
              <a:rPr lang="en-US" sz="800" dirty="0" err="1"/>
              <a:t>doi</a:t>
            </a:r>
            <a:r>
              <a:rPr lang="en-US" sz="800" dirty="0"/>
              <a:t>: </a:t>
            </a:r>
            <a:r>
              <a:rPr lang="en-US" sz="800" dirty="0">
                <a:hlinkClick r:id="rId9"/>
              </a:rPr>
              <a:t>10.1063/5.0040734</a:t>
            </a:r>
            <a:r>
              <a:rPr lang="en-US" sz="800" dirty="0"/>
              <a:t>.</a:t>
            </a:r>
          </a:p>
          <a:p>
            <a:r>
              <a:rPr lang="en-US" sz="800" dirty="0"/>
              <a:t>[6] K. Cornwell, “The thermal conductivity of molten salts,” </a:t>
            </a:r>
            <a:r>
              <a:rPr lang="en-US" sz="800" i="1" dirty="0"/>
              <a:t>J. Phys. D: Appl. Phys.</a:t>
            </a:r>
            <a:r>
              <a:rPr lang="en-US" sz="800" dirty="0"/>
              <a:t>, vol. 4, no. 3, p. 441, Mar. 1971, </a:t>
            </a:r>
            <a:r>
              <a:rPr lang="en-US" sz="800" dirty="0" err="1"/>
              <a:t>doi</a:t>
            </a:r>
            <a:r>
              <a:rPr lang="en-US" sz="800" dirty="0"/>
              <a:t>: </a:t>
            </a:r>
            <a:r>
              <a:rPr lang="en-US" sz="800" dirty="0">
                <a:hlinkClick r:id="rId10"/>
              </a:rPr>
              <a:t>10.1088/0022-3727/4/3/313</a:t>
            </a:r>
            <a:r>
              <a:rPr lang="en-US" sz="800" dirty="0"/>
              <a:t>.</a:t>
            </a:r>
          </a:p>
        </p:txBody>
      </p:sp>
    </p:spTree>
    <p:extLst>
      <p:ext uri="{BB962C8B-B14F-4D97-AF65-F5344CB8AC3E}">
        <p14:creationId xmlns:p14="http://schemas.microsoft.com/office/powerpoint/2010/main" val="161168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Interpreting the Pair Distribution Function</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4F8A4EC-C19D-4D57-84BB-8BA51676FE8A}"/>
                  </a:ext>
                </a:extLst>
              </p:cNvPr>
              <p:cNvSpPr txBox="1"/>
              <p:nvPr/>
            </p:nvSpPr>
            <p:spPr>
              <a:xfrm>
                <a:off x="7819306" y="4862986"/>
                <a:ext cx="1471365" cy="520399"/>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𝑐</m:t>
                          </m:r>
                        </m:e>
                        <m:sub>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𝑣𝑜𝑙</m:t>
                          </m:r>
                        </m:sub>
                      </m:sSub>
                      <m:r>
                        <a:rPr lang="en-US" b="0" i="1" smtClean="0">
                          <a:solidFill>
                            <a:schemeClr val="tx1"/>
                          </a:solidFill>
                          <a:latin typeface="Cambria Math" panose="02040503050406030204" pitchFamily="18" charset="0"/>
                          <a:ea typeface="Cambria Math" panose="02040503050406030204" pitchFamily="18" charset="0"/>
                        </a:rPr>
                        <m:t>𝑣</m:t>
                      </m:r>
                      <m:r>
                        <a:rPr lang="en-US" i="1" smtClean="0">
                          <a:solidFill>
                            <a:schemeClr val="accent6">
                              <a:lumMod val="75000"/>
                            </a:schemeClr>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8" name="TextBox 87">
                <a:extLst>
                  <a:ext uri="{FF2B5EF4-FFF2-40B4-BE49-F238E27FC236}">
                    <a16:creationId xmlns:a16="http://schemas.microsoft.com/office/drawing/2014/main" id="{B4F8A4EC-C19D-4D57-84BB-8BA51676FE8A}"/>
                  </a:ext>
                </a:extLst>
              </p:cNvPr>
              <p:cNvSpPr txBox="1">
                <a:spLocks noRot="1" noChangeAspect="1" noMove="1" noResize="1" noEditPoints="1" noAdjustHandles="1" noChangeArrowheads="1" noChangeShapeType="1" noTextEdit="1"/>
              </p:cNvSpPr>
              <p:nvPr/>
            </p:nvSpPr>
            <p:spPr>
              <a:xfrm>
                <a:off x="7819306" y="4862986"/>
                <a:ext cx="1471365" cy="520399"/>
              </a:xfrm>
              <a:prstGeom prst="rect">
                <a:avLst/>
              </a:prstGeom>
              <a:blipFill>
                <a:blip r:embed="rId4"/>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ADAEBFC9-59FF-4318-95A6-27BF8CFDF279}"/>
              </a:ext>
            </a:extLst>
          </p:cNvPr>
          <p:cNvSpPr txBox="1"/>
          <p:nvPr/>
        </p:nvSpPr>
        <p:spPr>
          <a:xfrm>
            <a:off x="429554" y="1956776"/>
            <a:ext cx="5389198" cy="3970318"/>
          </a:xfrm>
          <a:prstGeom prst="rect">
            <a:avLst/>
          </a:prstGeom>
          <a:noFill/>
        </p:spPr>
        <p:txBody>
          <a:bodyPr wrap="square" rtlCol="0">
            <a:spAutoFit/>
          </a:bodyPr>
          <a:lstStyle/>
          <a:p>
            <a:r>
              <a:rPr lang="en-US" dirty="0"/>
              <a:t>Assumptions:</a:t>
            </a:r>
          </a:p>
          <a:p>
            <a:pPr marL="261461" indent="-261461">
              <a:buFont typeface="Arial" panose="020B0604020202020204" pitchFamily="34" charset="0"/>
              <a:buChar char="•"/>
            </a:pPr>
            <a:r>
              <a:rPr lang="en-US" dirty="0"/>
              <a:t>Energy carriers (phonons, sequential ion collisions, etc.) will propagate as long as its medium remains coherent. </a:t>
            </a:r>
          </a:p>
          <a:p>
            <a:pPr marL="261461" indent="-261461">
              <a:buFont typeface="Arial" panose="020B0604020202020204" pitchFamily="34" charset="0"/>
              <a:buChar char="•"/>
            </a:pPr>
            <a:r>
              <a:rPr lang="en-US" dirty="0"/>
              <a:t>Cation-anion pairs are dominant medium in energy transfer (strongest bonds, charge-ordering)</a:t>
            </a:r>
          </a:p>
          <a:p>
            <a:pPr marL="261461" indent="-261461">
              <a:buFont typeface="Arial" panose="020B0604020202020204" pitchFamily="34" charset="0"/>
              <a:buChar char="•"/>
            </a:pPr>
            <a:r>
              <a:rPr lang="en-US" dirty="0"/>
              <a:t>Structural coherence length is proportional the degree of short-range order in molten salts.</a:t>
            </a:r>
          </a:p>
          <a:p>
            <a:pPr marL="261461" indent="-261461">
              <a:buFont typeface="Arial" panose="020B0604020202020204" pitchFamily="34" charset="0"/>
              <a:buChar char="•"/>
            </a:pPr>
            <a:endParaRPr lang="en-US" dirty="0"/>
          </a:p>
          <a:p>
            <a:endParaRPr lang="en-US" dirty="0"/>
          </a:p>
          <a:p>
            <a:r>
              <a:rPr lang="en-US" i="1" dirty="0"/>
              <a:t>Energy carriers will maintain an average heat capacity and propagation speed as far as the medium remains coherent—</a:t>
            </a:r>
            <a:r>
              <a:rPr lang="en-US" b="1" i="1" dirty="0"/>
              <a:t>what contributes to coherent medium</a:t>
            </a:r>
            <a:r>
              <a:rPr lang="en-US" i="1" dirty="0"/>
              <a:t>?</a:t>
            </a:r>
          </a:p>
          <a:p>
            <a:endParaRPr lang="en-US" dirty="0"/>
          </a:p>
        </p:txBody>
      </p:sp>
      <p:grpSp>
        <p:nvGrpSpPr>
          <p:cNvPr id="4" name="Group 3">
            <a:extLst>
              <a:ext uri="{FF2B5EF4-FFF2-40B4-BE49-F238E27FC236}">
                <a16:creationId xmlns:a16="http://schemas.microsoft.com/office/drawing/2014/main" id="{FC8B278C-1197-4753-996A-01E94C65D304}"/>
              </a:ext>
            </a:extLst>
          </p:cNvPr>
          <p:cNvGrpSpPr/>
          <p:nvPr/>
        </p:nvGrpSpPr>
        <p:grpSpPr>
          <a:xfrm>
            <a:off x="6070209" y="893944"/>
            <a:ext cx="5914755" cy="3541763"/>
            <a:chOff x="5808496" y="1423193"/>
            <a:chExt cx="5914755" cy="3541763"/>
          </a:xfrm>
        </p:grpSpPr>
        <p:graphicFrame>
          <p:nvGraphicFramePr>
            <p:cNvPr id="140" name="Chart 139">
              <a:extLst>
                <a:ext uri="{FF2B5EF4-FFF2-40B4-BE49-F238E27FC236}">
                  <a16:creationId xmlns:a16="http://schemas.microsoft.com/office/drawing/2014/main" id="{44F2E2A0-B338-4165-B84B-D1CF419D8324}"/>
                </a:ext>
              </a:extLst>
            </p:cNvPr>
            <p:cNvGraphicFramePr>
              <a:graphicFrameLocks/>
            </p:cNvGraphicFramePr>
            <p:nvPr>
              <p:extLst>
                <p:ext uri="{D42A27DB-BD31-4B8C-83A1-F6EECF244321}">
                  <p14:modId xmlns:p14="http://schemas.microsoft.com/office/powerpoint/2010/main" val="812743499"/>
                </p:ext>
              </p:extLst>
            </p:nvPr>
          </p:nvGraphicFramePr>
          <p:xfrm>
            <a:off x="6331924" y="1672341"/>
            <a:ext cx="5391327" cy="2269523"/>
          </p:xfrm>
          <a:graphic>
            <a:graphicData uri="http://schemas.openxmlformats.org/drawingml/2006/chart">
              <c:chart xmlns:c="http://schemas.openxmlformats.org/drawingml/2006/chart" xmlns:r="http://schemas.openxmlformats.org/officeDocument/2006/relationships" r:id="rId5"/>
            </a:graphicData>
          </a:graphic>
        </p:graphicFrame>
        <p:pic>
          <p:nvPicPr>
            <p:cNvPr id="123" name="Picture 122">
              <a:extLst>
                <a:ext uri="{FF2B5EF4-FFF2-40B4-BE49-F238E27FC236}">
                  <a16:creationId xmlns:a16="http://schemas.microsoft.com/office/drawing/2014/main" id="{1DD68050-4038-4E2B-93A4-133C1E3BB44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72659" y="1423193"/>
              <a:ext cx="4722331" cy="3541763"/>
            </a:xfrm>
            <a:prstGeom prst="rect">
              <a:avLst/>
            </a:prstGeom>
          </p:spPr>
        </p:pic>
        <p:sp>
          <p:nvSpPr>
            <p:cNvPr id="124" name="TextBox 123">
              <a:extLst>
                <a:ext uri="{FF2B5EF4-FFF2-40B4-BE49-F238E27FC236}">
                  <a16:creationId xmlns:a16="http://schemas.microsoft.com/office/drawing/2014/main" id="{5608A7B3-EE80-479C-BD1E-A7540B9CFD32}"/>
                </a:ext>
              </a:extLst>
            </p:cNvPr>
            <p:cNvSpPr txBox="1"/>
            <p:nvPr/>
          </p:nvSpPr>
          <p:spPr>
            <a:xfrm>
              <a:off x="9723085" y="2074378"/>
              <a:ext cx="752103" cy="238743"/>
            </a:xfrm>
            <a:prstGeom prst="rect">
              <a:avLst/>
            </a:prstGeom>
            <a:solidFill>
              <a:schemeClr val="bg1"/>
            </a:solidFill>
          </p:spPr>
          <p:txBody>
            <a:bodyPr wrap="square" rtlCol="0">
              <a:spAutoFit/>
            </a:bodyPr>
            <a:lstStyle/>
            <a:p>
              <a:pPr algn="r"/>
              <a:endParaRPr lang="en-US" sz="100" dirty="0"/>
            </a:p>
          </p:txBody>
        </p:sp>
        <p:cxnSp>
          <p:nvCxnSpPr>
            <p:cNvPr id="125" name="Straight Connector 124">
              <a:extLst>
                <a:ext uri="{FF2B5EF4-FFF2-40B4-BE49-F238E27FC236}">
                  <a16:creationId xmlns:a16="http://schemas.microsoft.com/office/drawing/2014/main" id="{4663A3A1-2B78-4450-A5F5-4E861CDC22FA}"/>
                </a:ext>
              </a:extLst>
            </p:cNvPr>
            <p:cNvCxnSpPr>
              <a:cxnSpLocks/>
            </p:cNvCxnSpPr>
            <p:nvPr/>
          </p:nvCxnSpPr>
          <p:spPr>
            <a:xfrm flipH="1">
              <a:off x="5962531" y="3872452"/>
              <a:ext cx="529583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020E259-B662-4377-8235-4F51A4CD56DE}"/>
                </a:ext>
              </a:extLst>
            </p:cNvPr>
            <p:cNvSpPr txBox="1"/>
            <p:nvPr/>
          </p:nvSpPr>
          <p:spPr>
            <a:xfrm>
              <a:off x="10586947" y="4135111"/>
              <a:ext cx="872206" cy="369332"/>
            </a:xfrm>
            <a:prstGeom prst="rect">
              <a:avLst/>
            </a:prstGeom>
            <a:noFill/>
            <a:ln>
              <a:solidFill>
                <a:schemeClr val="tx1"/>
              </a:solidFill>
            </a:ln>
          </p:spPr>
          <p:txBody>
            <a:bodyPr wrap="square" rtlCol="0">
              <a:spAutoFit/>
            </a:bodyPr>
            <a:lstStyle/>
            <a:p>
              <a:pPr algn="ctr"/>
              <a:r>
                <a:rPr lang="en-US" sz="900" dirty="0"/>
                <a:t>Concentration of ion pair</a:t>
              </a:r>
              <a:endParaRPr lang="en-US" sz="700" dirty="0"/>
            </a:p>
          </p:txBody>
        </p:sp>
        <p:sp>
          <p:nvSpPr>
            <p:cNvPr id="127" name="TextBox 126">
              <a:extLst>
                <a:ext uri="{FF2B5EF4-FFF2-40B4-BE49-F238E27FC236}">
                  <a16:creationId xmlns:a16="http://schemas.microsoft.com/office/drawing/2014/main" id="{A3D76620-B554-4BAC-83FE-9683B2757B6B}"/>
                </a:ext>
              </a:extLst>
            </p:cNvPr>
            <p:cNvSpPr txBox="1"/>
            <p:nvPr/>
          </p:nvSpPr>
          <p:spPr>
            <a:xfrm>
              <a:off x="5808496" y="1808632"/>
              <a:ext cx="999031" cy="830997"/>
            </a:xfrm>
            <a:prstGeom prst="rect">
              <a:avLst/>
            </a:prstGeom>
            <a:solidFill>
              <a:schemeClr val="bg1"/>
            </a:solidFill>
          </p:spPr>
          <p:txBody>
            <a:bodyPr wrap="square" rtlCol="0">
              <a:spAutoFit/>
            </a:bodyPr>
            <a:lstStyle/>
            <a:p>
              <a:pPr algn="r"/>
              <a:endParaRPr lang="en-US" sz="1000" dirty="0">
                <a:solidFill>
                  <a:srgbClr val="C00000"/>
                </a:solidFill>
              </a:endParaRPr>
            </a:p>
            <a:p>
              <a:pPr algn="r"/>
              <a:r>
                <a:rPr lang="en-US" sz="1000" dirty="0">
                  <a:solidFill>
                    <a:srgbClr val="C00000"/>
                  </a:solidFill>
                </a:rPr>
                <a:t>Thermal energy transferred</a:t>
              </a:r>
            </a:p>
            <a:p>
              <a:pPr algn="r"/>
              <a:endParaRPr lang="en-US" sz="900" dirty="0"/>
            </a:p>
            <a:p>
              <a:pPr algn="r"/>
              <a:endParaRPr lang="en-US" sz="900" dirty="0"/>
            </a:p>
          </p:txBody>
        </p:sp>
        <p:sp>
          <p:nvSpPr>
            <p:cNvPr id="128" name="TextBox 127">
              <a:extLst>
                <a:ext uri="{FF2B5EF4-FFF2-40B4-BE49-F238E27FC236}">
                  <a16:creationId xmlns:a16="http://schemas.microsoft.com/office/drawing/2014/main" id="{A34C7687-AF5C-4B91-8467-70866C25BF35}"/>
                </a:ext>
              </a:extLst>
            </p:cNvPr>
            <p:cNvSpPr txBox="1"/>
            <p:nvPr/>
          </p:nvSpPr>
          <p:spPr>
            <a:xfrm>
              <a:off x="7544564" y="2233334"/>
              <a:ext cx="2178521" cy="369332"/>
            </a:xfrm>
            <a:prstGeom prst="rect">
              <a:avLst/>
            </a:prstGeom>
            <a:solidFill>
              <a:schemeClr val="bg1"/>
            </a:solidFill>
          </p:spPr>
          <p:txBody>
            <a:bodyPr wrap="square" rtlCol="0">
              <a:spAutoFit/>
            </a:bodyPr>
            <a:lstStyle/>
            <a:p>
              <a:r>
                <a:rPr lang="en-US" sz="900" dirty="0">
                  <a:solidFill>
                    <a:srgbClr val="C00000"/>
                  </a:solidFill>
                </a:rPr>
                <a:t>Energy must be redistributed wherever structural coherence ends</a:t>
              </a:r>
            </a:p>
          </p:txBody>
        </p:sp>
        <p:sp>
          <p:nvSpPr>
            <p:cNvPr id="129" name="TextBox 128">
              <a:extLst>
                <a:ext uri="{FF2B5EF4-FFF2-40B4-BE49-F238E27FC236}">
                  <a16:creationId xmlns:a16="http://schemas.microsoft.com/office/drawing/2014/main" id="{1E801E19-4DC2-4A60-B5ED-C0C15F70F2E3}"/>
                </a:ext>
              </a:extLst>
            </p:cNvPr>
            <p:cNvSpPr txBox="1"/>
            <p:nvPr/>
          </p:nvSpPr>
          <p:spPr>
            <a:xfrm>
              <a:off x="7705745" y="2977119"/>
              <a:ext cx="1874975" cy="369332"/>
            </a:xfrm>
            <a:prstGeom prst="rect">
              <a:avLst/>
            </a:prstGeom>
            <a:solidFill>
              <a:schemeClr val="bg1"/>
            </a:solidFill>
          </p:spPr>
          <p:txBody>
            <a:bodyPr wrap="square" rtlCol="0">
              <a:spAutoFit/>
            </a:bodyPr>
            <a:lstStyle/>
            <a:p>
              <a:pPr algn="ctr"/>
              <a:r>
                <a:rPr lang="en-US" sz="900" dirty="0">
                  <a:solidFill>
                    <a:srgbClr val="C00000"/>
                  </a:solidFill>
                </a:rPr>
                <a:t>Some portion continues to the extent of a coherent medium</a:t>
              </a:r>
            </a:p>
          </p:txBody>
        </p:sp>
        <p:sp>
          <p:nvSpPr>
            <p:cNvPr id="130" name="Left Brace 129">
              <a:extLst>
                <a:ext uri="{FF2B5EF4-FFF2-40B4-BE49-F238E27FC236}">
                  <a16:creationId xmlns:a16="http://schemas.microsoft.com/office/drawing/2014/main" id="{060B7C32-C2A7-4E85-A8F3-1C68D75F9ED2}"/>
                </a:ext>
              </a:extLst>
            </p:cNvPr>
            <p:cNvSpPr/>
            <p:nvPr/>
          </p:nvSpPr>
          <p:spPr>
            <a:xfrm rot="10800000">
              <a:off x="7277708" y="1997053"/>
              <a:ext cx="266855" cy="1664177"/>
            </a:xfrm>
            <a:prstGeom prst="leftBrace">
              <a:avLst>
                <a:gd name="adj1" fmla="val 52574"/>
                <a:gd name="adj2" fmla="val 73528"/>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31" name="Left Brace 130">
              <a:extLst>
                <a:ext uri="{FF2B5EF4-FFF2-40B4-BE49-F238E27FC236}">
                  <a16:creationId xmlns:a16="http://schemas.microsoft.com/office/drawing/2014/main" id="{0B557EBB-F098-4596-AC0F-BC8D6E59C461}"/>
                </a:ext>
              </a:extLst>
            </p:cNvPr>
            <p:cNvSpPr/>
            <p:nvPr/>
          </p:nvSpPr>
          <p:spPr>
            <a:xfrm rot="5400000">
              <a:off x="8575856" y="2743400"/>
              <a:ext cx="205059" cy="1361660"/>
            </a:xfrm>
            <a:prstGeom prst="leftBrace">
              <a:avLst>
                <a:gd name="adj1" fmla="val 31622"/>
                <a:gd name="adj2" fmla="val 54197"/>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32" name="Rectangle 131">
              <a:extLst>
                <a:ext uri="{FF2B5EF4-FFF2-40B4-BE49-F238E27FC236}">
                  <a16:creationId xmlns:a16="http://schemas.microsoft.com/office/drawing/2014/main" id="{74DC0C61-277B-48A4-91B4-67267EE799C4}"/>
                </a:ext>
              </a:extLst>
            </p:cNvPr>
            <p:cNvSpPr/>
            <p:nvPr/>
          </p:nvSpPr>
          <p:spPr>
            <a:xfrm>
              <a:off x="6865067" y="1941226"/>
              <a:ext cx="295730" cy="172191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3" name="Rectangle 132">
              <a:extLst>
                <a:ext uri="{FF2B5EF4-FFF2-40B4-BE49-F238E27FC236}">
                  <a16:creationId xmlns:a16="http://schemas.microsoft.com/office/drawing/2014/main" id="{6C77D211-AC87-4CEA-99BF-9BA6AEDFD080}"/>
                </a:ext>
              </a:extLst>
            </p:cNvPr>
            <p:cNvSpPr/>
            <p:nvPr/>
          </p:nvSpPr>
          <p:spPr>
            <a:xfrm>
              <a:off x="6869986" y="3786205"/>
              <a:ext cx="2157601" cy="84336"/>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4" name="Rectangle 133">
              <a:extLst>
                <a:ext uri="{FF2B5EF4-FFF2-40B4-BE49-F238E27FC236}">
                  <a16:creationId xmlns:a16="http://schemas.microsoft.com/office/drawing/2014/main" id="{3EE823AB-18A6-4FDD-99BD-88CDA282DDAE}"/>
                </a:ext>
              </a:extLst>
            </p:cNvPr>
            <p:cNvSpPr/>
            <p:nvPr/>
          </p:nvSpPr>
          <p:spPr>
            <a:xfrm>
              <a:off x="6869987" y="3663142"/>
              <a:ext cx="1176760" cy="123063"/>
            </a:xfrm>
            <a:prstGeom prst="rect">
              <a:avLst/>
            </a:prstGeom>
            <a:gradFill flip="none" rotWithShape="1">
              <a:gsLst>
                <a:gs pos="0">
                  <a:srgbClr val="C00000">
                    <a:alpha val="20000"/>
                  </a:srgbClr>
                </a:gs>
                <a:gs pos="50000">
                  <a:schemeClr val="accent2">
                    <a:alpha val="20000"/>
                  </a:scheme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Arrow: Right 134">
              <a:extLst>
                <a:ext uri="{FF2B5EF4-FFF2-40B4-BE49-F238E27FC236}">
                  <a16:creationId xmlns:a16="http://schemas.microsoft.com/office/drawing/2014/main" id="{EF230637-6B7A-43FD-B95A-2BC67827C7B5}"/>
                </a:ext>
              </a:extLst>
            </p:cNvPr>
            <p:cNvSpPr/>
            <p:nvPr/>
          </p:nvSpPr>
          <p:spPr>
            <a:xfrm>
              <a:off x="6344189" y="2335567"/>
              <a:ext cx="685690" cy="1613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cxnSp>
          <p:nvCxnSpPr>
            <p:cNvPr id="136" name="Straight Connector 135">
              <a:extLst>
                <a:ext uri="{FF2B5EF4-FFF2-40B4-BE49-F238E27FC236}">
                  <a16:creationId xmlns:a16="http://schemas.microsoft.com/office/drawing/2014/main" id="{B59CD8F4-5C3F-43E8-8794-39301680B16A}"/>
                </a:ext>
              </a:extLst>
            </p:cNvPr>
            <p:cNvCxnSpPr>
              <a:cxnSpLocks/>
            </p:cNvCxnSpPr>
            <p:nvPr/>
          </p:nvCxnSpPr>
          <p:spPr>
            <a:xfrm flipV="1">
              <a:off x="10632522" y="3634289"/>
              <a:ext cx="57727" cy="22208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3BAA5EB-5C54-49B3-B18B-3D4E622359F4}"/>
                </a:ext>
              </a:extLst>
            </p:cNvPr>
            <p:cNvCxnSpPr>
              <a:cxnSpLocks/>
            </p:cNvCxnSpPr>
            <p:nvPr/>
          </p:nvCxnSpPr>
          <p:spPr>
            <a:xfrm flipV="1">
              <a:off x="11051110" y="3870541"/>
              <a:ext cx="35820" cy="26018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53C6662C-30D2-4E99-9414-A3B5AB268637}"/>
                </a:ext>
              </a:extLst>
            </p:cNvPr>
            <p:cNvSpPr/>
            <p:nvPr/>
          </p:nvSpPr>
          <p:spPr>
            <a:xfrm>
              <a:off x="9822918" y="1915431"/>
              <a:ext cx="652269" cy="3178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50" name="Rectangle 149">
              <a:extLst>
                <a:ext uri="{FF2B5EF4-FFF2-40B4-BE49-F238E27FC236}">
                  <a16:creationId xmlns:a16="http://schemas.microsoft.com/office/drawing/2014/main" id="{F449B86E-7CB0-4F71-A351-D438F89EF9AE}"/>
                </a:ext>
              </a:extLst>
            </p:cNvPr>
            <p:cNvSpPr/>
            <p:nvPr/>
          </p:nvSpPr>
          <p:spPr>
            <a:xfrm>
              <a:off x="9840625" y="1915431"/>
              <a:ext cx="634563" cy="3178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00"/>
            </a:p>
          </p:txBody>
        </p:sp>
        <p:cxnSp>
          <p:nvCxnSpPr>
            <p:cNvPr id="111" name="Straight Connector 110">
              <a:extLst>
                <a:ext uri="{FF2B5EF4-FFF2-40B4-BE49-F238E27FC236}">
                  <a16:creationId xmlns:a16="http://schemas.microsoft.com/office/drawing/2014/main" id="{DCA26DE1-7F3C-4B8D-B18B-3A6C41756C31}"/>
                </a:ext>
              </a:extLst>
            </p:cNvPr>
            <p:cNvCxnSpPr>
              <a:cxnSpLocks/>
            </p:cNvCxnSpPr>
            <p:nvPr/>
          </p:nvCxnSpPr>
          <p:spPr>
            <a:xfrm flipH="1">
              <a:off x="6828944" y="2695893"/>
              <a:ext cx="38035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6FE2747-C038-424C-A801-CD044872852C}"/>
                </a:ext>
              </a:extLst>
            </p:cNvPr>
            <p:cNvSpPr txBox="1"/>
            <p:nvPr/>
          </p:nvSpPr>
          <p:spPr>
            <a:xfrm>
              <a:off x="10559954" y="2171054"/>
              <a:ext cx="899199" cy="369332"/>
            </a:xfrm>
            <a:prstGeom prst="rect">
              <a:avLst/>
            </a:prstGeom>
            <a:noFill/>
            <a:ln>
              <a:solidFill>
                <a:schemeClr val="tx1"/>
              </a:solidFill>
            </a:ln>
          </p:spPr>
          <p:txBody>
            <a:bodyPr wrap="square" rtlCol="0">
              <a:spAutoFit/>
            </a:bodyPr>
            <a:lstStyle/>
            <a:p>
              <a:pPr algn="ctr"/>
              <a:r>
                <a:rPr lang="en-US" sz="900" dirty="0"/>
                <a:t>Bulk number density</a:t>
              </a:r>
              <a:endParaRPr lang="en-US" sz="700" dirty="0"/>
            </a:p>
          </p:txBody>
        </p:sp>
        <p:cxnSp>
          <p:nvCxnSpPr>
            <p:cNvPr id="114" name="Straight Connector 113">
              <a:extLst>
                <a:ext uri="{FF2B5EF4-FFF2-40B4-BE49-F238E27FC236}">
                  <a16:creationId xmlns:a16="http://schemas.microsoft.com/office/drawing/2014/main" id="{8665D566-6CB2-4786-9764-1D38B7681073}"/>
                </a:ext>
              </a:extLst>
            </p:cNvPr>
            <p:cNvCxnSpPr>
              <a:cxnSpLocks/>
            </p:cNvCxnSpPr>
            <p:nvPr/>
          </p:nvCxnSpPr>
          <p:spPr>
            <a:xfrm flipV="1">
              <a:off x="10626080" y="2541111"/>
              <a:ext cx="266855" cy="15515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51" name="Left Brace 150">
            <a:extLst>
              <a:ext uri="{FF2B5EF4-FFF2-40B4-BE49-F238E27FC236}">
                <a16:creationId xmlns:a16="http://schemas.microsoft.com/office/drawing/2014/main" id="{9BC46992-CA7A-4EEB-80D2-BCED713EFAD7}"/>
              </a:ext>
            </a:extLst>
          </p:cNvPr>
          <p:cNvSpPr/>
          <p:nvPr/>
        </p:nvSpPr>
        <p:spPr>
          <a:xfrm rot="16200000">
            <a:off x="8651059" y="2770891"/>
            <a:ext cx="646330" cy="3694887"/>
          </a:xfrm>
          <a:prstGeom prst="leftBrace">
            <a:avLst>
              <a:gd name="adj1" fmla="val 32938"/>
              <a:gd name="adj2" fmla="val 55429"/>
            </a:avLst>
          </a:prstGeom>
          <a:noFill/>
          <a:ln w="9525"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lumMod val="75000"/>
                </a:scheme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190990E6-8514-4CD2-8B19-D912C101B9B8}"/>
                  </a:ext>
                </a:extLst>
              </p:cNvPr>
              <p:cNvSpPr/>
              <p:nvPr/>
            </p:nvSpPr>
            <p:spPr>
              <a:xfrm>
                <a:off x="9469637" y="4900758"/>
                <a:ext cx="2117530" cy="584775"/>
              </a:xfrm>
              <a:prstGeom prst="rect">
                <a:avLst/>
              </a:prstGeom>
            </p:spPr>
            <p:txBody>
              <a:bodyPr wrap="square">
                <a:spAutoFit/>
              </a:bodyPr>
              <a:lstStyle/>
              <a:p>
                <a:r>
                  <a:rPr lang="en-US" sz="1600" dirty="0">
                    <a:solidFill>
                      <a:schemeClr val="tx1">
                        <a:lumMod val="50000"/>
                        <a:lumOff val="50000"/>
                      </a:schemeClr>
                    </a:solidFill>
                  </a:rPr>
                  <a:t>What information from the PDF informs </a:t>
                </a:r>
                <a14:m>
                  <m:oMath xmlns:m="http://schemas.openxmlformats.org/officeDocument/2006/math">
                    <m:r>
                      <a:rPr lang="en-US" sz="1600" i="1">
                        <a:solidFill>
                          <a:schemeClr val="tx1">
                            <a:lumMod val="50000"/>
                            <a:lumOff val="50000"/>
                          </a:schemeClr>
                        </a:solidFill>
                        <a:latin typeface="Cambria Math" panose="02040503050406030204" pitchFamily="18" charset="0"/>
                        <a:ea typeface="Cambria Math" panose="02040503050406030204" pitchFamily="18" charset="0"/>
                      </a:rPr>
                      <m:t>𝜆</m:t>
                    </m:r>
                  </m:oMath>
                </a14:m>
                <a:r>
                  <a:rPr lang="en-US" sz="1600" dirty="0">
                    <a:solidFill>
                      <a:schemeClr val="tx1">
                        <a:lumMod val="50000"/>
                        <a:lumOff val="50000"/>
                      </a:schemeClr>
                    </a:solidFill>
                  </a:rPr>
                  <a:t>?</a:t>
                </a:r>
              </a:p>
            </p:txBody>
          </p:sp>
        </mc:Choice>
        <mc:Fallback xmlns="">
          <p:sp>
            <p:nvSpPr>
              <p:cNvPr id="154" name="Rectangle 153">
                <a:extLst>
                  <a:ext uri="{FF2B5EF4-FFF2-40B4-BE49-F238E27FC236}">
                    <a16:creationId xmlns:a16="http://schemas.microsoft.com/office/drawing/2014/main" id="{190990E6-8514-4CD2-8B19-D912C101B9B8}"/>
                  </a:ext>
                </a:extLst>
              </p:cNvPr>
              <p:cNvSpPr>
                <a:spLocks noRot="1" noChangeAspect="1" noMove="1" noResize="1" noEditPoints="1" noAdjustHandles="1" noChangeArrowheads="1" noChangeShapeType="1" noTextEdit="1"/>
              </p:cNvSpPr>
              <p:nvPr/>
            </p:nvSpPr>
            <p:spPr>
              <a:xfrm>
                <a:off x="9469637" y="4900758"/>
                <a:ext cx="2117530" cy="584775"/>
              </a:xfrm>
              <a:prstGeom prst="rect">
                <a:avLst/>
              </a:prstGeom>
              <a:blipFill>
                <a:blip r:embed="rId7"/>
                <a:stretch>
                  <a:fillRect l="-1437" t="-3125" r="-287" b="-12500"/>
                </a:stretch>
              </a:blipFill>
            </p:spPr>
            <p:txBody>
              <a:bodyPr/>
              <a:lstStyle/>
              <a:p>
                <a:r>
                  <a:rPr lang="en-US">
                    <a:noFill/>
                  </a:rPr>
                  <a:t> </a:t>
                </a:r>
              </a:p>
            </p:txBody>
          </p:sp>
        </mc:Fallback>
      </mc:AlternateContent>
    </p:spTree>
    <p:extLst>
      <p:ext uri="{BB962C8B-B14F-4D97-AF65-F5344CB8AC3E}">
        <p14:creationId xmlns:p14="http://schemas.microsoft.com/office/powerpoint/2010/main" val="3747377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Contributions to Coherence</a:t>
            </a:r>
          </a:p>
        </p:txBody>
      </p:sp>
      <p:sp>
        <p:nvSpPr>
          <p:cNvPr id="92" name="TextBox 91">
            <a:extLst>
              <a:ext uri="{FF2B5EF4-FFF2-40B4-BE49-F238E27FC236}">
                <a16:creationId xmlns:a16="http://schemas.microsoft.com/office/drawing/2014/main" id="{ADAEBFC9-59FF-4318-95A6-27BF8CFDF279}"/>
              </a:ext>
            </a:extLst>
          </p:cNvPr>
          <p:cNvSpPr txBox="1"/>
          <p:nvPr/>
        </p:nvSpPr>
        <p:spPr>
          <a:xfrm>
            <a:off x="440852" y="1507365"/>
            <a:ext cx="4177612" cy="4339650"/>
          </a:xfrm>
          <a:prstGeom prst="rect">
            <a:avLst/>
          </a:prstGeom>
          <a:noFill/>
        </p:spPr>
        <p:txBody>
          <a:bodyPr wrap="square" rtlCol="0">
            <a:spAutoFit/>
          </a:bodyPr>
          <a:lstStyle/>
          <a:p>
            <a:r>
              <a:rPr lang="en-US" dirty="0"/>
              <a:t>Posited rules for coherency:</a:t>
            </a:r>
          </a:p>
          <a:p>
            <a:pPr marL="342900" indent="-342900">
              <a:buFont typeface="+mj-lt"/>
              <a:buAutoNum type="arabicPeriod"/>
            </a:pPr>
            <a:r>
              <a:rPr lang="en-US" dirty="0"/>
              <a:t>The ideal recipients of energy carriers are oppositely charged ions separated by distance of interaction potential minima</a:t>
            </a:r>
          </a:p>
          <a:p>
            <a:pPr marL="342900" indent="-342900">
              <a:buFont typeface="+mj-lt"/>
              <a:buAutoNum type="arabicPeriod"/>
            </a:pPr>
            <a:r>
              <a:rPr lang="en-US" dirty="0"/>
              <a:t>Decoherence results in the transfer of energy to system—new energy carriers </a:t>
            </a:r>
          </a:p>
          <a:p>
            <a:pPr marL="342900" indent="-342900">
              <a:buFont typeface="+mj-lt"/>
              <a:buAutoNum type="arabicPeriod"/>
            </a:pPr>
            <a:r>
              <a:rPr lang="en-US" dirty="0"/>
              <a:t>Interacting with a non-ideal recipient breaks coherence.                             Non-ideal recipients include:</a:t>
            </a:r>
          </a:p>
          <a:p>
            <a:pPr marL="800100" lvl="1" indent="-342900">
              <a:buFont typeface="Arial" panose="020B0604020202020204" pitchFamily="34" charset="0"/>
              <a:buChar char="•"/>
            </a:pPr>
            <a:r>
              <a:rPr lang="en-US" sz="1600" dirty="0"/>
              <a:t>Same-charge ions</a:t>
            </a:r>
          </a:p>
          <a:p>
            <a:pPr marL="800100" lvl="1" indent="-342900">
              <a:buFont typeface="Arial" panose="020B0604020202020204" pitchFamily="34" charset="0"/>
              <a:buChar char="•"/>
            </a:pPr>
            <a:r>
              <a:rPr lang="en-US" sz="1600" dirty="0"/>
              <a:t>Dissimilar cations from the originating cation</a:t>
            </a:r>
          </a:p>
          <a:p>
            <a:pPr marL="800100" lvl="1" indent="-342900">
              <a:buFont typeface="Arial" panose="020B0604020202020204" pitchFamily="34" charset="0"/>
              <a:buChar char="•"/>
            </a:pPr>
            <a:r>
              <a:rPr lang="en-US" sz="1600" dirty="0"/>
              <a:t>Dissimilar anions from the original recipient anion</a:t>
            </a:r>
          </a:p>
          <a:p>
            <a:pPr marL="800100" lvl="1" indent="-342900">
              <a:buFont typeface="Arial" panose="020B0604020202020204" pitchFamily="34" charset="0"/>
              <a:buChar char="•"/>
            </a:pPr>
            <a:r>
              <a:rPr lang="en-US" sz="1600" dirty="0"/>
              <a:t>Out-of-phase transfer</a:t>
            </a:r>
          </a:p>
        </p:txBody>
      </p:sp>
      <p:sp>
        <p:nvSpPr>
          <p:cNvPr id="3" name="Rectangle 2">
            <a:extLst>
              <a:ext uri="{FF2B5EF4-FFF2-40B4-BE49-F238E27FC236}">
                <a16:creationId xmlns:a16="http://schemas.microsoft.com/office/drawing/2014/main" id="{BCBA889B-A2B8-4E75-A4A5-AAB6F1C881C2}"/>
              </a:ext>
            </a:extLst>
          </p:cNvPr>
          <p:cNvSpPr/>
          <p:nvPr/>
        </p:nvSpPr>
        <p:spPr>
          <a:xfrm>
            <a:off x="6096000" y="450601"/>
            <a:ext cx="4960772" cy="646331"/>
          </a:xfrm>
          <a:prstGeom prst="rect">
            <a:avLst/>
          </a:prstGeom>
        </p:spPr>
        <p:txBody>
          <a:bodyPr wrap="square">
            <a:spAutoFit/>
          </a:bodyPr>
          <a:lstStyle/>
          <a:p>
            <a:r>
              <a:rPr lang="en-US" i="1" dirty="0"/>
              <a:t>To obtain a unit of length, we need to describe the change in transferred energy carriers with distance. </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4FA53BA-3609-4E7A-A5AF-9C1C5547434F}"/>
                  </a:ext>
                </a:extLst>
              </p:cNvPr>
              <p:cNvSpPr/>
              <p:nvPr/>
            </p:nvSpPr>
            <p:spPr>
              <a:xfrm>
                <a:off x="4960770" y="1509290"/>
                <a:ext cx="7049517" cy="1200329"/>
              </a:xfrm>
              <a:prstGeom prst="rect">
                <a:avLst/>
              </a:prstGeom>
            </p:spPr>
            <p:txBody>
              <a:bodyPr wrap="square">
                <a:spAutoFit/>
              </a:bodyPr>
              <a:lstStyle/>
              <a:p>
                <a:r>
                  <a:rPr lang="en-US" dirty="0"/>
                  <a:t>If </a:t>
                </a:r>
                <a14:m>
                  <m:oMath xmlns:m="http://schemas.openxmlformats.org/officeDocument/2006/math">
                    <m:r>
                      <a:rPr lang="en-US" i="1" smtClean="0">
                        <a:solidFill>
                          <a:schemeClr val="accent5">
                            <a:lumMod val="50000"/>
                          </a:schemeClr>
                        </a:solidFill>
                        <a:latin typeface="Cambria Math" panose="02040503050406030204" pitchFamily="18" charset="0"/>
                      </a:rPr>
                      <m:t>𝑁</m:t>
                    </m:r>
                  </m:oMath>
                </a14:m>
                <a:r>
                  <a:rPr lang="en-US" dirty="0"/>
                  <a:t> energy carriers are emitted from an energized cation over time, the surviving carriers will decrease by </a:t>
                </a:r>
                <a14:m>
                  <m:oMath xmlns:m="http://schemas.openxmlformats.org/officeDocument/2006/math">
                    <m:r>
                      <a:rPr lang="en-US" i="1" smtClean="0">
                        <a:solidFill>
                          <a:schemeClr val="accent5">
                            <a:lumMod val="50000"/>
                          </a:schemeClr>
                        </a:solidFill>
                        <a:latin typeface="Cambria Math" panose="02040503050406030204" pitchFamily="18" charset="0"/>
                      </a:rPr>
                      <m:t>𝑑𝑁</m:t>
                    </m:r>
                  </m:oMath>
                </a14:m>
                <a:r>
                  <a:rPr lang="en-US" dirty="0"/>
                  <a:t> over a distance </a:t>
                </a:r>
                <a14:m>
                  <m:oMath xmlns:m="http://schemas.openxmlformats.org/officeDocument/2006/math">
                    <m:r>
                      <a:rPr lang="en-US" i="1" smtClean="0">
                        <a:solidFill>
                          <a:schemeClr val="accent5">
                            <a:lumMod val="50000"/>
                          </a:schemeClr>
                        </a:solidFill>
                        <a:latin typeface="Cambria Math" panose="02040503050406030204" pitchFamily="18" charset="0"/>
                        <a:ea typeface="Cambria Math" panose="02040503050406030204" pitchFamily="18" charset="0"/>
                      </a:rPr>
                      <m:t>𝑑𝑟</m:t>
                    </m:r>
                  </m:oMath>
                </a14:m>
                <a:r>
                  <a:rPr lang="en-US" dirty="0"/>
                  <a:t> according to the probability of transferring energy to non-ideal recipients—the disruption function </a:t>
                </a:r>
                <a14:m>
                  <m:oMath xmlns:m="http://schemas.openxmlformats.org/officeDocument/2006/math">
                    <m:r>
                      <a:rPr lang="en-US"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dirty="0"/>
                  <a:t>.</a:t>
                </a:r>
              </a:p>
            </p:txBody>
          </p:sp>
        </mc:Choice>
        <mc:Fallback>
          <p:sp>
            <p:nvSpPr>
              <p:cNvPr id="5" name="Rectangle 4">
                <a:extLst>
                  <a:ext uri="{FF2B5EF4-FFF2-40B4-BE49-F238E27FC236}">
                    <a16:creationId xmlns:a16="http://schemas.microsoft.com/office/drawing/2014/main" id="{34FA53BA-3609-4E7A-A5AF-9C1C5547434F}"/>
                  </a:ext>
                </a:extLst>
              </p:cNvPr>
              <p:cNvSpPr>
                <a:spLocks noRot="1" noChangeAspect="1" noMove="1" noResize="1" noEditPoints="1" noAdjustHandles="1" noChangeArrowheads="1" noChangeShapeType="1" noTextEdit="1"/>
              </p:cNvSpPr>
              <p:nvPr/>
            </p:nvSpPr>
            <p:spPr>
              <a:xfrm>
                <a:off x="4960770" y="1509290"/>
                <a:ext cx="7049517" cy="1200329"/>
              </a:xfrm>
              <a:prstGeom prst="rect">
                <a:avLst/>
              </a:prstGeom>
              <a:blipFill>
                <a:blip r:embed="rId4"/>
                <a:stretch>
                  <a:fillRect l="-779" t="-3061" r="-346" b="-76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55703C5-6493-4778-AA7F-01204CCF35B2}"/>
                  </a:ext>
                </a:extLst>
              </p:cNvPr>
              <p:cNvSpPr txBox="1"/>
              <p:nvPr/>
            </p:nvSpPr>
            <p:spPr>
              <a:xfrm>
                <a:off x="5791751" y="3226062"/>
                <a:ext cx="17019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lumMod val="50000"/>
                            </a:schemeClr>
                          </a:solidFill>
                          <a:latin typeface="Cambria Math" panose="02040503050406030204" pitchFamily="18" charset="0"/>
                        </a:rPr>
                        <m:t>𝑑𝑁</m:t>
                      </m:r>
                      <m:r>
                        <a:rPr lang="en-US" b="0" i="1" smtClean="0">
                          <a:solidFill>
                            <a:schemeClr val="accent5">
                              <a:lumMod val="50000"/>
                            </a:schemeClr>
                          </a:solidFill>
                          <a:latin typeface="Cambria Math" panose="02040503050406030204" pitchFamily="18" charset="0"/>
                        </a:rPr>
                        <m:t>=−</m:t>
                      </m:r>
                      <m:r>
                        <a:rPr lang="en-US" b="0" i="1" smtClean="0">
                          <a:solidFill>
                            <a:schemeClr val="accent5">
                              <a:lumMod val="50000"/>
                            </a:schemeClr>
                          </a:solidFill>
                          <a:latin typeface="Cambria Math" panose="02040503050406030204" pitchFamily="18" charset="0"/>
                        </a:rPr>
                        <m:t>𝑁</m:t>
                      </m:r>
                      <m:r>
                        <a:rPr lang="en-US" b="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b="0" i="1" smtClean="0">
                              <a:solidFill>
                                <a:schemeClr val="accent5">
                                  <a:lumMod val="50000"/>
                                </a:schemeClr>
                              </a:solidFill>
                              <a:latin typeface="Cambria Math" panose="02040503050406030204" pitchFamily="18" charset="0"/>
                              <a:ea typeface="Cambria Math" panose="02040503050406030204" pitchFamily="18" charset="0"/>
                            </a:rPr>
                          </m:ctrlPr>
                        </m:dPr>
                        <m:e>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b="0" i="1" smtClean="0">
                          <a:solidFill>
                            <a:schemeClr val="accent5">
                              <a:lumMod val="50000"/>
                            </a:schemeClr>
                          </a:solidFill>
                          <a:latin typeface="Cambria Math" panose="02040503050406030204" pitchFamily="18" charset="0"/>
                          <a:ea typeface="Cambria Math" panose="02040503050406030204" pitchFamily="18" charset="0"/>
                        </a:rPr>
                        <m:t>𝑑𝑟</m:t>
                      </m:r>
                    </m:oMath>
                  </m:oMathPara>
                </a14:m>
                <a:endParaRPr lang="en-US" dirty="0">
                  <a:solidFill>
                    <a:schemeClr val="accent5">
                      <a:lumMod val="50000"/>
                    </a:schemeClr>
                  </a:solidFill>
                </a:endParaRPr>
              </a:p>
            </p:txBody>
          </p:sp>
        </mc:Choice>
        <mc:Fallback>
          <p:sp>
            <p:nvSpPr>
              <p:cNvPr id="32" name="TextBox 31">
                <a:extLst>
                  <a:ext uri="{FF2B5EF4-FFF2-40B4-BE49-F238E27FC236}">
                    <a16:creationId xmlns:a16="http://schemas.microsoft.com/office/drawing/2014/main" id="{255703C5-6493-4778-AA7F-01204CCF35B2}"/>
                  </a:ext>
                </a:extLst>
              </p:cNvPr>
              <p:cNvSpPr txBox="1">
                <a:spLocks noRot="1" noChangeAspect="1" noMove="1" noResize="1" noEditPoints="1" noAdjustHandles="1" noChangeArrowheads="1" noChangeShapeType="1" noTextEdit="1"/>
              </p:cNvSpPr>
              <p:nvPr/>
            </p:nvSpPr>
            <p:spPr>
              <a:xfrm>
                <a:off x="5791751" y="3226062"/>
                <a:ext cx="1701941" cy="276999"/>
              </a:xfrm>
              <a:prstGeom prst="rect">
                <a:avLst/>
              </a:prstGeom>
              <a:blipFill>
                <a:blip r:embed="rId5"/>
                <a:stretch>
                  <a:fillRect l="-2867" t="-2174" r="-3226" b="-3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D96AC5EC-5416-48FA-A9C5-A47DD9716C86}"/>
                  </a:ext>
                </a:extLst>
              </p:cNvPr>
              <p:cNvSpPr/>
              <p:nvPr/>
            </p:nvSpPr>
            <p:spPr>
              <a:xfrm>
                <a:off x="8441416" y="3133728"/>
                <a:ext cx="2920374" cy="461665"/>
              </a:xfrm>
              <a:prstGeom prst="rect">
                <a:avLst/>
              </a:prstGeom>
            </p:spPr>
            <p:txBody>
              <a:bodyPr wrap="square">
                <a:spAutoFit/>
              </a:bodyPr>
              <a:lstStyle/>
              <a:p>
                <a:r>
                  <a:rPr lang="en-US" sz="1200" dirty="0">
                    <a:solidFill>
                      <a:schemeClr val="bg2">
                        <a:lumMod val="25000"/>
                      </a:schemeClr>
                    </a:solidFill>
                  </a:rPr>
                  <a:t>The change in the number of energy carriers according to </a:t>
                </a:r>
                <a14:m>
                  <m:oMath xmlns:m="http://schemas.openxmlformats.org/officeDocument/2006/math">
                    <m:r>
                      <a:rPr lang="en-US" sz="1200" i="1">
                        <a:solidFill>
                          <a:schemeClr val="bg2">
                            <a:lumMod val="25000"/>
                          </a:schemeClr>
                        </a:solidFill>
                        <a:latin typeface="Cambria Math" panose="02040503050406030204" pitchFamily="18" charset="0"/>
                        <a:ea typeface="Cambria Math" panose="02040503050406030204" pitchFamily="18" charset="0"/>
                      </a:rPr>
                      <m:t>𝛽</m:t>
                    </m:r>
                    <m:d>
                      <m:dPr>
                        <m:ctrlPr>
                          <a:rPr lang="en-US" sz="1200" i="1">
                            <a:solidFill>
                              <a:schemeClr val="bg2">
                                <a:lumMod val="25000"/>
                              </a:schemeClr>
                            </a:solidFill>
                            <a:latin typeface="Cambria Math" panose="02040503050406030204" pitchFamily="18" charset="0"/>
                            <a:ea typeface="Cambria Math" panose="02040503050406030204" pitchFamily="18" charset="0"/>
                          </a:rPr>
                        </m:ctrlPr>
                      </m:dPr>
                      <m:e>
                        <m:r>
                          <a:rPr lang="en-US" sz="1200" i="1">
                            <a:solidFill>
                              <a:schemeClr val="bg2">
                                <a:lumMod val="25000"/>
                              </a:schemeClr>
                            </a:solidFill>
                            <a:latin typeface="Cambria Math" panose="02040503050406030204" pitchFamily="18" charset="0"/>
                            <a:ea typeface="Cambria Math" panose="02040503050406030204" pitchFamily="18" charset="0"/>
                          </a:rPr>
                          <m:t>𝑟</m:t>
                        </m:r>
                      </m:e>
                    </m:d>
                  </m:oMath>
                </a14:m>
                <a:r>
                  <a:rPr lang="en-US" sz="1200" dirty="0">
                    <a:solidFill>
                      <a:schemeClr val="bg2">
                        <a:lumMod val="25000"/>
                      </a:schemeClr>
                    </a:solidFill>
                  </a:rPr>
                  <a:t> over distance </a:t>
                </a:r>
                <a14:m>
                  <m:oMath xmlns:m="http://schemas.openxmlformats.org/officeDocument/2006/math">
                    <m:r>
                      <a:rPr lang="en-US" sz="1200" i="1">
                        <a:solidFill>
                          <a:schemeClr val="bg2">
                            <a:lumMod val="25000"/>
                          </a:schemeClr>
                        </a:solidFill>
                        <a:latin typeface="Cambria Math" panose="02040503050406030204" pitchFamily="18" charset="0"/>
                        <a:ea typeface="Cambria Math" panose="02040503050406030204" pitchFamily="18" charset="0"/>
                      </a:rPr>
                      <m:t>𝑑𝑟</m:t>
                    </m:r>
                  </m:oMath>
                </a14:m>
                <a:endParaRPr lang="en-US" sz="1200" dirty="0">
                  <a:solidFill>
                    <a:schemeClr val="bg2">
                      <a:lumMod val="25000"/>
                    </a:schemeClr>
                  </a:solidFill>
                </a:endParaRPr>
              </a:p>
            </p:txBody>
          </p:sp>
        </mc:Choice>
        <mc:Fallback>
          <p:sp>
            <p:nvSpPr>
              <p:cNvPr id="33" name="Rectangle 32">
                <a:extLst>
                  <a:ext uri="{FF2B5EF4-FFF2-40B4-BE49-F238E27FC236}">
                    <a16:creationId xmlns:a16="http://schemas.microsoft.com/office/drawing/2014/main" id="{D96AC5EC-5416-48FA-A9C5-A47DD9716C86}"/>
                  </a:ext>
                </a:extLst>
              </p:cNvPr>
              <p:cNvSpPr>
                <a:spLocks noRot="1" noChangeAspect="1" noMove="1" noResize="1" noEditPoints="1" noAdjustHandles="1" noChangeArrowheads="1" noChangeShapeType="1" noTextEdit="1"/>
              </p:cNvSpPr>
              <p:nvPr/>
            </p:nvSpPr>
            <p:spPr>
              <a:xfrm>
                <a:off x="8441416" y="3133728"/>
                <a:ext cx="2920374" cy="461665"/>
              </a:xfrm>
              <a:prstGeom prst="rect">
                <a:avLst/>
              </a:prstGeom>
              <a:blipFill>
                <a:blip r:embed="rId6"/>
                <a:stretch>
                  <a:fillRect l="-209" b="-9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76628EF-42A3-46E2-8CA3-BAE7178910CF}"/>
                  </a:ext>
                </a:extLst>
              </p:cNvPr>
              <p:cNvSpPr txBox="1"/>
              <p:nvPr/>
            </p:nvSpPr>
            <p:spPr>
              <a:xfrm>
                <a:off x="5333003" y="3815689"/>
                <a:ext cx="2602123" cy="658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b="0" i="1" smtClean="0">
                              <a:solidFill>
                                <a:schemeClr val="accent5">
                                  <a:lumMod val="50000"/>
                                </a:schemeClr>
                              </a:solidFill>
                              <a:latin typeface="Cambria Math" panose="02040503050406030204" pitchFamily="18" charset="0"/>
                            </a:rPr>
                          </m:ctrlPr>
                        </m:naryPr>
                        <m:sub>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𝑖</m:t>
                              </m:r>
                            </m:sub>
                          </m:sSub>
                        </m:sub>
                        <m:sup>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𝑓</m:t>
                              </m:r>
                            </m:sub>
                          </m:sSub>
                        </m:sup>
                        <m:e>
                          <m:f>
                            <m:fPr>
                              <m:ctrlPr>
                                <a:rPr lang="en-US" i="1">
                                  <a:solidFill>
                                    <a:schemeClr val="accent5">
                                      <a:lumMod val="50000"/>
                                    </a:schemeClr>
                                  </a:solidFill>
                                  <a:latin typeface="Cambria Math" panose="02040503050406030204" pitchFamily="18" charset="0"/>
                                </a:rPr>
                              </m:ctrlPr>
                            </m:fPr>
                            <m:num>
                              <m:r>
                                <a:rPr lang="en-US" i="1">
                                  <a:solidFill>
                                    <a:schemeClr val="accent5">
                                      <a:lumMod val="50000"/>
                                    </a:schemeClr>
                                  </a:solidFill>
                                  <a:latin typeface="Cambria Math" panose="02040503050406030204" pitchFamily="18" charset="0"/>
                                </a:rPr>
                                <m:t>1</m:t>
                              </m:r>
                            </m:num>
                            <m:den>
                              <m:r>
                                <a:rPr lang="en-US" i="1">
                                  <a:solidFill>
                                    <a:schemeClr val="accent5">
                                      <a:lumMod val="50000"/>
                                    </a:schemeClr>
                                  </a:solidFill>
                                  <a:latin typeface="Cambria Math" panose="02040503050406030204" pitchFamily="18" charset="0"/>
                                </a:rPr>
                                <m:t>𝑁</m:t>
                              </m:r>
                            </m:den>
                          </m:f>
                          <m:r>
                            <a:rPr lang="en-US" i="1">
                              <a:solidFill>
                                <a:schemeClr val="accent5">
                                  <a:lumMod val="50000"/>
                                </a:schemeClr>
                              </a:solidFill>
                              <a:latin typeface="Cambria Math" panose="02040503050406030204" pitchFamily="18" charset="0"/>
                            </a:rPr>
                            <m:t>𝑑𝑁</m:t>
                          </m:r>
                        </m:e>
                      </m:nary>
                      <m:r>
                        <a:rPr lang="en-US" b="0" i="1" smtClean="0">
                          <a:solidFill>
                            <a:schemeClr val="accent5">
                              <a:lumMod val="50000"/>
                            </a:schemeClr>
                          </a:solidFill>
                          <a:latin typeface="Cambria Math" panose="02040503050406030204" pitchFamily="18" charset="0"/>
                        </a:rPr>
                        <m:t>=−</m:t>
                      </m:r>
                      <m:nary>
                        <m:naryPr>
                          <m:ctrlPr>
                            <a:rPr lang="en-US" b="0" i="1" smtClean="0">
                              <a:solidFill>
                                <a:schemeClr val="accent5">
                                  <a:lumMod val="50000"/>
                                </a:schemeClr>
                              </a:solidFill>
                              <a:latin typeface="Cambria Math" panose="02040503050406030204" pitchFamily="18" charset="0"/>
                            </a:rPr>
                          </m:ctrlPr>
                        </m:naryPr>
                        <m:sub>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𝑖</m:t>
                              </m:r>
                            </m:sub>
                          </m:sSub>
                        </m:sub>
                        <m:sup>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𝑓</m:t>
                              </m:r>
                            </m:sub>
                          </m:sSub>
                        </m:sup>
                        <m:e>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r>
                            <a:rPr lang="en-US" i="1">
                              <a:solidFill>
                                <a:schemeClr val="accent5">
                                  <a:lumMod val="50000"/>
                                </a:schemeClr>
                              </a:solidFill>
                              <a:latin typeface="Cambria Math" panose="02040503050406030204" pitchFamily="18" charset="0"/>
                              <a:ea typeface="Cambria Math" panose="02040503050406030204" pitchFamily="18" charset="0"/>
                            </a:rPr>
                            <m:t>𝑑𝑟</m:t>
                          </m:r>
                        </m:e>
                      </m:nary>
                    </m:oMath>
                  </m:oMathPara>
                </a14:m>
                <a:endParaRPr lang="en-US" dirty="0">
                  <a:solidFill>
                    <a:schemeClr val="accent5">
                      <a:lumMod val="50000"/>
                    </a:schemeClr>
                  </a:solidFill>
                </a:endParaRPr>
              </a:p>
            </p:txBody>
          </p:sp>
        </mc:Choice>
        <mc:Fallback>
          <p:sp>
            <p:nvSpPr>
              <p:cNvPr id="34" name="TextBox 33">
                <a:extLst>
                  <a:ext uri="{FF2B5EF4-FFF2-40B4-BE49-F238E27FC236}">
                    <a16:creationId xmlns:a16="http://schemas.microsoft.com/office/drawing/2014/main" id="{676628EF-42A3-46E2-8CA3-BAE7178910CF}"/>
                  </a:ext>
                </a:extLst>
              </p:cNvPr>
              <p:cNvSpPr txBox="1">
                <a:spLocks noRot="1" noChangeAspect="1" noMove="1" noResize="1" noEditPoints="1" noAdjustHandles="1" noChangeArrowheads="1" noChangeShapeType="1" noTextEdit="1"/>
              </p:cNvSpPr>
              <p:nvPr/>
            </p:nvSpPr>
            <p:spPr>
              <a:xfrm>
                <a:off x="5333003" y="3815689"/>
                <a:ext cx="2602123" cy="658898"/>
              </a:xfrm>
              <a:prstGeom prst="rect">
                <a:avLst/>
              </a:prstGeom>
              <a:blipFill>
                <a:blip r:embed="rId7"/>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0CA00A9-EF8D-4880-A838-24C1FAC2A905}"/>
              </a:ext>
            </a:extLst>
          </p:cNvPr>
          <p:cNvSpPr/>
          <p:nvPr/>
        </p:nvSpPr>
        <p:spPr>
          <a:xfrm>
            <a:off x="8441415" y="3914305"/>
            <a:ext cx="3107536" cy="461665"/>
          </a:xfrm>
          <a:prstGeom prst="rect">
            <a:avLst/>
          </a:prstGeom>
        </p:spPr>
        <p:txBody>
          <a:bodyPr wrap="square">
            <a:spAutoFit/>
          </a:bodyPr>
          <a:lstStyle/>
          <a:p>
            <a:r>
              <a:rPr lang="en-US" sz="1200" dirty="0">
                <a:solidFill>
                  <a:schemeClr val="bg2">
                    <a:lumMod val="25000"/>
                  </a:schemeClr>
                </a:solidFill>
              </a:rPr>
              <a:t>Rearranging and solving for the number of energy carriers as a function of radius</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CAE666B-0F5C-4AD5-AEA3-F6A5E846C34D}"/>
                  </a:ext>
                </a:extLst>
              </p:cNvPr>
              <p:cNvSpPr txBox="1"/>
              <p:nvPr/>
            </p:nvSpPr>
            <p:spPr>
              <a:xfrm>
                <a:off x="5749911" y="4744063"/>
                <a:ext cx="1768305" cy="592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accent5">
                                  <a:lumMod val="50000"/>
                                </a:schemeClr>
                              </a:solidFill>
                              <a:latin typeface="Cambria Math" panose="02040503050406030204" pitchFamily="18" charset="0"/>
                            </a:rPr>
                          </m:ctrlPr>
                        </m:fPr>
                        <m:num>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𝑓</m:t>
                              </m:r>
                            </m:sub>
                          </m:sSub>
                        </m:num>
                        <m:den>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𝑖</m:t>
                              </m:r>
                            </m:sub>
                          </m:sSub>
                        </m:den>
                      </m:f>
                      <m:r>
                        <a:rPr lang="en-US" b="0" i="1" smtClean="0">
                          <a:solidFill>
                            <a:schemeClr val="accent5">
                              <a:lumMod val="50000"/>
                            </a:schemeClr>
                          </a:solidFill>
                          <a:latin typeface="Cambria Math" panose="02040503050406030204" pitchFamily="18" charset="0"/>
                        </a:rPr>
                        <m:t>=</m:t>
                      </m:r>
                      <m:sSup>
                        <m:sSupPr>
                          <m:ctrlPr>
                            <a:rPr lang="en-US" i="1" smtClean="0">
                              <a:solidFill>
                                <a:schemeClr val="accent5">
                                  <a:lumMod val="50000"/>
                                </a:schemeClr>
                              </a:solidFill>
                              <a:latin typeface="Cambria Math" panose="02040503050406030204" pitchFamily="18" charset="0"/>
                            </a:rPr>
                          </m:ctrlPr>
                        </m:sSupPr>
                        <m:e>
                          <m:r>
                            <a:rPr lang="en-US" i="1" smtClean="0">
                              <a:solidFill>
                                <a:schemeClr val="accent5">
                                  <a:lumMod val="50000"/>
                                </a:schemeClr>
                              </a:solidFill>
                              <a:latin typeface="Cambria Math" panose="02040503050406030204" pitchFamily="18" charset="0"/>
                            </a:rPr>
                            <m:t>𝑒</m:t>
                          </m:r>
                        </m:e>
                        <m:sup>
                          <m:r>
                            <a:rPr lang="en-US" i="1">
                              <a:solidFill>
                                <a:schemeClr val="accent5">
                                  <a:lumMod val="50000"/>
                                </a:schemeClr>
                              </a:solidFill>
                              <a:latin typeface="Cambria Math" panose="02040503050406030204" pitchFamily="18" charset="0"/>
                            </a:rPr>
                            <m:t>−</m:t>
                          </m:r>
                          <m:nary>
                            <m:naryPr>
                              <m:ctrlPr>
                                <a:rPr lang="en-US" i="1">
                                  <a:solidFill>
                                    <a:schemeClr val="accent5">
                                      <a:lumMod val="50000"/>
                                    </a:schemeClr>
                                  </a:solidFill>
                                  <a:latin typeface="Cambria Math" panose="02040503050406030204" pitchFamily="18" charset="0"/>
                                </a:rPr>
                              </m:ctrlPr>
                            </m:naryPr>
                            <m:sub>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𝑖</m:t>
                                  </m:r>
                                </m:sub>
                              </m:sSub>
                            </m:sub>
                            <m:sup>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𝑓</m:t>
                                  </m:r>
                                </m:sub>
                              </m:sSub>
                            </m:sup>
                            <m:e>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smtClean="0">
                                      <a:solidFill>
                                        <a:schemeClr val="accent5">
                                          <a:lumMod val="50000"/>
                                        </a:schemeClr>
                                      </a:solidFill>
                                      <a:latin typeface="Cambria Math" panose="02040503050406030204" pitchFamily="18" charset="0"/>
                                      <a:ea typeface="Cambria Math" panose="02040503050406030204" pitchFamily="18" charset="0"/>
                                    </a:rPr>
                                    <m:t>𝑟</m:t>
                                  </m:r>
                                </m:e>
                              </m:d>
                              <m:r>
                                <a:rPr lang="en-US" i="1">
                                  <a:solidFill>
                                    <a:schemeClr val="accent5">
                                      <a:lumMod val="50000"/>
                                    </a:schemeClr>
                                  </a:solidFill>
                                  <a:latin typeface="Cambria Math" panose="02040503050406030204" pitchFamily="18" charset="0"/>
                                  <a:ea typeface="Cambria Math" panose="02040503050406030204" pitchFamily="18" charset="0"/>
                                </a:rPr>
                                <m:t>𝑑</m:t>
                              </m:r>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dirty="0">
                  <a:solidFill>
                    <a:schemeClr val="accent5">
                      <a:lumMod val="50000"/>
                    </a:schemeClr>
                  </a:solidFill>
                </a:endParaRPr>
              </a:p>
            </p:txBody>
          </p:sp>
        </mc:Choice>
        <mc:Fallback>
          <p:sp>
            <p:nvSpPr>
              <p:cNvPr id="36" name="TextBox 35">
                <a:extLst>
                  <a:ext uri="{FF2B5EF4-FFF2-40B4-BE49-F238E27FC236}">
                    <a16:creationId xmlns:a16="http://schemas.microsoft.com/office/drawing/2014/main" id="{DCAE666B-0F5C-4AD5-AEA3-F6A5E846C34D}"/>
                  </a:ext>
                </a:extLst>
              </p:cNvPr>
              <p:cNvSpPr txBox="1">
                <a:spLocks noRot="1" noChangeAspect="1" noMove="1" noResize="1" noEditPoints="1" noAdjustHandles="1" noChangeArrowheads="1" noChangeShapeType="1" noTextEdit="1"/>
              </p:cNvSpPr>
              <p:nvPr/>
            </p:nvSpPr>
            <p:spPr>
              <a:xfrm>
                <a:off x="5749911" y="4744063"/>
                <a:ext cx="1768305" cy="5926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F7DDEE97-7A75-4BBB-AD83-5C9557C1C90D}"/>
                  </a:ext>
                </a:extLst>
              </p:cNvPr>
              <p:cNvSpPr/>
              <p:nvPr/>
            </p:nvSpPr>
            <p:spPr>
              <a:xfrm>
                <a:off x="8441414" y="4695282"/>
                <a:ext cx="2820787" cy="461665"/>
              </a:xfrm>
              <a:prstGeom prst="rect">
                <a:avLst/>
              </a:prstGeom>
            </p:spPr>
            <p:txBody>
              <a:bodyPr wrap="square">
                <a:spAutoFit/>
              </a:bodyPr>
              <a:lstStyle/>
              <a:p>
                <a:r>
                  <a:rPr lang="en-US" sz="1200" dirty="0">
                    <a:solidFill>
                      <a:schemeClr val="bg2">
                        <a:lumMod val="25000"/>
                      </a:schemeClr>
                    </a:solidFill>
                  </a:rPr>
                  <a:t>The fraction of energy carriers remaining at a distance </a:t>
                </a:r>
                <a14:m>
                  <m:oMath xmlns:m="http://schemas.openxmlformats.org/officeDocument/2006/math">
                    <m:r>
                      <a:rPr lang="en-US" sz="1200" i="1">
                        <a:solidFill>
                          <a:schemeClr val="bg2">
                            <a:lumMod val="25000"/>
                          </a:schemeClr>
                        </a:solidFill>
                        <a:latin typeface="Cambria Math" panose="02040503050406030204" pitchFamily="18" charset="0"/>
                      </a:rPr>
                      <m:t>𝑟</m:t>
                    </m:r>
                    <m:r>
                      <a:rPr lang="en-US" sz="1200" i="1">
                        <a:solidFill>
                          <a:schemeClr val="bg2">
                            <a:lumMod val="25000"/>
                          </a:schemeClr>
                        </a:solidFill>
                        <a:latin typeface="Cambria Math" panose="02040503050406030204" pitchFamily="18" charset="0"/>
                      </a:rPr>
                      <m:t> </m:t>
                    </m:r>
                  </m:oMath>
                </a14:m>
                <a:endParaRPr lang="en-US" sz="1200" dirty="0">
                  <a:solidFill>
                    <a:schemeClr val="bg2">
                      <a:lumMod val="25000"/>
                    </a:schemeClr>
                  </a:solidFill>
                </a:endParaRPr>
              </a:p>
            </p:txBody>
          </p:sp>
        </mc:Choice>
        <mc:Fallback>
          <p:sp>
            <p:nvSpPr>
              <p:cNvPr id="37" name="Rectangle 36">
                <a:extLst>
                  <a:ext uri="{FF2B5EF4-FFF2-40B4-BE49-F238E27FC236}">
                    <a16:creationId xmlns:a16="http://schemas.microsoft.com/office/drawing/2014/main" id="{F7DDEE97-7A75-4BBB-AD83-5C9557C1C90D}"/>
                  </a:ext>
                </a:extLst>
              </p:cNvPr>
              <p:cNvSpPr>
                <a:spLocks noRot="1" noChangeAspect="1" noMove="1" noResize="1" noEditPoints="1" noAdjustHandles="1" noChangeArrowheads="1" noChangeShapeType="1" noTextEdit="1"/>
              </p:cNvSpPr>
              <p:nvPr/>
            </p:nvSpPr>
            <p:spPr>
              <a:xfrm>
                <a:off x="8441414" y="4695282"/>
                <a:ext cx="2820787" cy="461665"/>
              </a:xfrm>
              <a:prstGeom prst="rect">
                <a:avLst/>
              </a:prstGeom>
              <a:blipFill>
                <a:blip r:embed="rId9"/>
                <a:stretch>
                  <a:fillRect l="-216" b="-9211"/>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7E12FD1-C908-4095-A41F-9A8D0866C9B1}"/>
              </a:ext>
            </a:extLst>
          </p:cNvPr>
          <p:cNvCxnSpPr>
            <a:cxnSpLocks/>
          </p:cNvCxnSpPr>
          <p:nvPr/>
        </p:nvCxnSpPr>
        <p:spPr>
          <a:xfrm>
            <a:off x="6634065" y="2706049"/>
            <a:ext cx="0" cy="38275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D4B4ADC-656E-4C36-AF13-9C3436F95020}"/>
                  </a:ext>
                </a:extLst>
              </p:cNvPr>
              <p:cNvSpPr txBox="1"/>
              <p:nvPr/>
            </p:nvSpPr>
            <p:spPr>
              <a:xfrm>
                <a:off x="5608175" y="5471844"/>
                <a:ext cx="2069092" cy="4287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lumMod val="50000"/>
                            </a:schemeClr>
                          </a:solidFill>
                          <a:latin typeface="Cambria Math" panose="02040503050406030204" pitchFamily="18" charset="0"/>
                        </a:rPr>
                        <m:t>𝑁</m:t>
                      </m:r>
                      <m:r>
                        <a:rPr lang="en-US" b="0" i="1" smtClean="0">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𝑓</m:t>
                          </m:r>
                        </m:sub>
                      </m:sSub>
                      <m:r>
                        <a:rPr lang="en-US" b="0" i="1" smtClean="0">
                          <a:solidFill>
                            <a:schemeClr val="accent5">
                              <a:lumMod val="50000"/>
                            </a:schemeClr>
                          </a:solidFill>
                          <a:latin typeface="Cambria Math" panose="02040503050406030204" pitchFamily="18" charset="0"/>
                        </a:rPr>
                        <m:t>)</m:t>
                      </m:r>
                      <m:r>
                        <a:rPr lang="en-US" b="0" i="1" smtClean="0">
                          <a:solidFill>
                            <a:schemeClr val="accent5">
                              <a:lumMod val="50000"/>
                            </a:schemeClr>
                          </a:solidFill>
                          <a:latin typeface="Cambria Math" panose="02040503050406030204" pitchFamily="18" charset="0"/>
                        </a:rPr>
                        <m:t>=</m:t>
                      </m:r>
                      <m:sSup>
                        <m:sSupPr>
                          <m:ctrlPr>
                            <a:rPr lang="en-US" i="1" smtClean="0">
                              <a:solidFill>
                                <a:schemeClr val="accent5">
                                  <a:lumMod val="50000"/>
                                </a:schemeClr>
                              </a:solidFill>
                              <a:latin typeface="Cambria Math" panose="02040503050406030204" pitchFamily="18" charset="0"/>
                            </a:rPr>
                          </m:ctrlPr>
                        </m:sSupPr>
                        <m:e>
                          <m:r>
                            <a:rPr lang="en-US" i="1" smtClean="0">
                              <a:solidFill>
                                <a:schemeClr val="accent5">
                                  <a:lumMod val="50000"/>
                                </a:schemeClr>
                              </a:solidFill>
                              <a:latin typeface="Cambria Math" panose="02040503050406030204" pitchFamily="18" charset="0"/>
                            </a:rPr>
                            <m:t>𝑒</m:t>
                          </m:r>
                        </m:e>
                        <m:sup>
                          <m:r>
                            <a:rPr lang="en-US" i="1">
                              <a:solidFill>
                                <a:schemeClr val="accent5">
                                  <a:lumMod val="50000"/>
                                </a:schemeClr>
                              </a:solidFill>
                              <a:latin typeface="Cambria Math" panose="02040503050406030204" pitchFamily="18" charset="0"/>
                            </a:rPr>
                            <m:t>−</m:t>
                          </m:r>
                          <m:nary>
                            <m:naryPr>
                              <m:ctrlPr>
                                <a:rPr lang="en-US" i="1">
                                  <a:solidFill>
                                    <a:schemeClr val="accent5">
                                      <a:lumMod val="50000"/>
                                    </a:schemeClr>
                                  </a:solidFill>
                                  <a:latin typeface="Cambria Math" panose="02040503050406030204" pitchFamily="18" charset="0"/>
                                </a:rPr>
                              </m:ctrlPr>
                            </m:naryPr>
                            <m:sub>
                              <m:r>
                                <m:rPr>
                                  <m:brk m:alnAt="23"/>
                                </m:rPr>
                                <a:rPr lang="en-US" i="1">
                                  <a:solidFill>
                                    <a:schemeClr val="accent5">
                                      <a:lumMod val="50000"/>
                                    </a:schemeClr>
                                  </a:solidFill>
                                  <a:latin typeface="Cambria Math" panose="02040503050406030204" pitchFamily="18" charset="0"/>
                                </a:rPr>
                                <m:t>0</m:t>
                              </m:r>
                            </m:sub>
                            <m:sup>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𝑓</m:t>
                                  </m:r>
                                </m:sub>
                              </m:sSub>
                            </m:sup>
                            <m:e>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smtClean="0">
                                      <a:solidFill>
                                        <a:schemeClr val="accent5">
                                          <a:lumMod val="50000"/>
                                        </a:schemeClr>
                                      </a:solidFill>
                                      <a:latin typeface="Cambria Math" panose="02040503050406030204" pitchFamily="18" charset="0"/>
                                      <a:ea typeface="Cambria Math" panose="02040503050406030204" pitchFamily="18" charset="0"/>
                                    </a:rPr>
                                    <m:t>𝑟</m:t>
                                  </m:r>
                                </m:e>
                              </m:d>
                              <m:r>
                                <a:rPr lang="en-US" i="1">
                                  <a:solidFill>
                                    <a:schemeClr val="accent5">
                                      <a:lumMod val="50000"/>
                                    </a:schemeClr>
                                  </a:solidFill>
                                  <a:latin typeface="Cambria Math" panose="02040503050406030204" pitchFamily="18" charset="0"/>
                                  <a:ea typeface="Cambria Math" panose="02040503050406030204" pitchFamily="18" charset="0"/>
                                </a:rPr>
                                <m:t>𝑑</m:t>
                              </m:r>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dirty="0">
                  <a:solidFill>
                    <a:schemeClr val="accent5">
                      <a:lumMod val="50000"/>
                    </a:schemeClr>
                  </a:solidFill>
                </a:endParaRPr>
              </a:p>
            </p:txBody>
          </p:sp>
        </mc:Choice>
        <mc:Fallback>
          <p:sp>
            <p:nvSpPr>
              <p:cNvPr id="14" name="TextBox 13">
                <a:extLst>
                  <a:ext uri="{FF2B5EF4-FFF2-40B4-BE49-F238E27FC236}">
                    <a16:creationId xmlns:a16="http://schemas.microsoft.com/office/drawing/2014/main" id="{DD4B4ADC-656E-4C36-AF13-9C3436F95020}"/>
                  </a:ext>
                </a:extLst>
              </p:cNvPr>
              <p:cNvSpPr txBox="1">
                <a:spLocks noRot="1" noChangeAspect="1" noMove="1" noResize="1" noEditPoints="1" noAdjustHandles="1" noChangeArrowheads="1" noChangeShapeType="1" noTextEdit="1"/>
              </p:cNvSpPr>
              <p:nvPr/>
            </p:nvSpPr>
            <p:spPr>
              <a:xfrm>
                <a:off x="5608175" y="5471844"/>
                <a:ext cx="2069092" cy="428707"/>
              </a:xfrm>
              <a:prstGeom prst="rect">
                <a:avLst/>
              </a:prstGeom>
              <a:blipFill>
                <a:blip r:embed="rId10"/>
                <a:stretch>
                  <a:fillRect b="-142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9D6402F-D822-456F-B4AD-A6009DF2A33D}"/>
              </a:ext>
            </a:extLst>
          </p:cNvPr>
          <p:cNvSpPr/>
          <p:nvPr/>
        </p:nvSpPr>
        <p:spPr>
          <a:xfrm>
            <a:off x="8441415" y="5363033"/>
            <a:ext cx="3107536" cy="646331"/>
          </a:xfrm>
          <a:prstGeom prst="rect">
            <a:avLst/>
          </a:prstGeom>
        </p:spPr>
        <p:txBody>
          <a:bodyPr wrap="square">
            <a:spAutoFit/>
          </a:bodyPr>
          <a:lstStyle/>
          <a:p>
            <a:r>
              <a:rPr lang="en-US" sz="1200" dirty="0">
                <a:solidFill>
                  <a:schemeClr val="bg2">
                    <a:lumMod val="25000"/>
                  </a:schemeClr>
                </a:solidFill>
              </a:rPr>
              <a:t>If at </a:t>
            </a:r>
            <a:r>
              <a:rPr lang="en-US" sz="1200" i="1" dirty="0" err="1">
                <a:solidFill>
                  <a:schemeClr val="bg2">
                    <a:lumMod val="25000"/>
                  </a:schemeClr>
                </a:solidFill>
                <a:latin typeface="Cambria" panose="02040503050406030204" pitchFamily="18" charset="0"/>
                <a:ea typeface="Cambria" panose="02040503050406030204" pitchFamily="18" charset="0"/>
              </a:rPr>
              <a:t>r</a:t>
            </a:r>
            <a:r>
              <a:rPr lang="en-US" sz="1200" i="1" baseline="-25000" dirty="0" err="1">
                <a:solidFill>
                  <a:schemeClr val="bg2">
                    <a:lumMod val="25000"/>
                  </a:schemeClr>
                </a:solidFill>
                <a:latin typeface="Cambria" panose="02040503050406030204" pitchFamily="18" charset="0"/>
                <a:ea typeface="Cambria" panose="02040503050406030204" pitchFamily="18" charset="0"/>
              </a:rPr>
              <a:t>i</a:t>
            </a:r>
            <a:r>
              <a:rPr lang="en-US" sz="1200" dirty="0">
                <a:solidFill>
                  <a:schemeClr val="bg2">
                    <a:lumMod val="25000"/>
                  </a:schemeClr>
                </a:solidFill>
              </a:rPr>
              <a:t> = 0, </a:t>
            </a:r>
            <a:r>
              <a:rPr lang="en-US" sz="1200" i="1" dirty="0">
                <a:solidFill>
                  <a:schemeClr val="bg2">
                    <a:lumMod val="25000"/>
                  </a:schemeClr>
                </a:solidFill>
                <a:latin typeface="Cambria" panose="02040503050406030204" pitchFamily="18" charset="0"/>
                <a:ea typeface="Cambria" panose="02040503050406030204" pitchFamily="18" charset="0"/>
              </a:rPr>
              <a:t>N</a:t>
            </a:r>
            <a:r>
              <a:rPr lang="en-US" sz="1200" i="1" baseline="-25000" dirty="0">
                <a:solidFill>
                  <a:schemeClr val="bg2">
                    <a:lumMod val="25000"/>
                  </a:schemeClr>
                </a:solidFill>
                <a:latin typeface="Cambria" panose="02040503050406030204" pitchFamily="18" charset="0"/>
                <a:ea typeface="Cambria" panose="02040503050406030204" pitchFamily="18" charset="0"/>
              </a:rPr>
              <a:t>i</a:t>
            </a:r>
            <a:r>
              <a:rPr lang="en-US" sz="1200" dirty="0">
                <a:solidFill>
                  <a:schemeClr val="bg2">
                    <a:lumMod val="25000"/>
                  </a:schemeClr>
                </a:solidFill>
                <a:latin typeface="Cambria" panose="02040503050406030204" pitchFamily="18" charset="0"/>
                <a:ea typeface="Cambria" panose="02040503050406030204" pitchFamily="18" charset="0"/>
              </a:rPr>
              <a:t> </a:t>
            </a:r>
            <a:r>
              <a:rPr lang="en-US" sz="1200" dirty="0">
                <a:solidFill>
                  <a:schemeClr val="bg2">
                    <a:lumMod val="25000"/>
                  </a:schemeClr>
                </a:solidFill>
              </a:rPr>
              <a:t>= 1, the number of energy carriers can be described by an exponential decay function of </a:t>
            </a:r>
            <a:r>
              <a:rPr lang="en-US" sz="1200" i="1" dirty="0">
                <a:solidFill>
                  <a:schemeClr val="bg2">
                    <a:lumMod val="25000"/>
                  </a:schemeClr>
                </a:solidFill>
                <a:latin typeface="Cambria" panose="02040503050406030204" pitchFamily="18" charset="0"/>
                <a:ea typeface="Cambria" panose="02040503050406030204" pitchFamily="18" charset="0"/>
              </a:rPr>
              <a:t>r</a:t>
            </a:r>
            <a:r>
              <a:rPr lang="en-US" sz="1200" i="1" baseline="-25000" dirty="0">
                <a:solidFill>
                  <a:schemeClr val="bg2">
                    <a:lumMod val="25000"/>
                  </a:schemeClr>
                </a:solidFill>
                <a:latin typeface="Cambria" panose="02040503050406030204" pitchFamily="18" charset="0"/>
                <a:ea typeface="Cambria" panose="02040503050406030204" pitchFamily="18" charset="0"/>
              </a:rPr>
              <a:t>f</a:t>
            </a:r>
            <a:r>
              <a:rPr lang="en-US" sz="1200" dirty="0">
                <a:solidFill>
                  <a:schemeClr val="bg2">
                    <a:lumMod val="25000"/>
                  </a:schemeClr>
                </a:solidFill>
              </a:rPr>
              <a:t>  </a:t>
            </a:r>
          </a:p>
        </p:txBody>
      </p:sp>
    </p:spTree>
    <p:extLst>
      <p:ext uri="{BB962C8B-B14F-4D97-AF65-F5344CB8AC3E}">
        <p14:creationId xmlns:p14="http://schemas.microsoft.com/office/powerpoint/2010/main" val="2520670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Contributions to Coherence</a:t>
            </a:r>
          </a:p>
        </p:txBody>
      </p:sp>
      <p:sp>
        <p:nvSpPr>
          <p:cNvPr id="33" name="Rectangle 32">
            <a:extLst>
              <a:ext uri="{FF2B5EF4-FFF2-40B4-BE49-F238E27FC236}">
                <a16:creationId xmlns:a16="http://schemas.microsoft.com/office/drawing/2014/main" id="{D96AC5EC-5416-48FA-A9C5-A47DD9716C86}"/>
              </a:ext>
            </a:extLst>
          </p:cNvPr>
          <p:cNvSpPr/>
          <p:nvPr/>
        </p:nvSpPr>
        <p:spPr>
          <a:xfrm>
            <a:off x="3688308" y="3946134"/>
            <a:ext cx="2660323" cy="646331"/>
          </a:xfrm>
          <a:prstGeom prst="rect">
            <a:avLst/>
          </a:prstGeom>
        </p:spPr>
        <p:txBody>
          <a:bodyPr wrap="square">
            <a:spAutoFit/>
          </a:bodyPr>
          <a:lstStyle/>
          <a:p>
            <a:r>
              <a:rPr lang="en-US" sz="1200" dirty="0">
                <a:solidFill>
                  <a:schemeClr val="bg2">
                    <a:lumMod val="25000"/>
                  </a:schemeClr>
                </a:solidFill>
              </a:rPr>
              <a:t>The radius corresponding to the effective probability is equal to the average structural coherence length</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76628EF-42A3-46E2-8CA3-BAE7178910CF}"/>
                  </a:ext>
                </a:extLst>
              </p:cNvPr>
              <p:cNvSpPr txBox="1"/>
              <p:nvPr/>
            </p:nvSpPr>
            <p:spPr>
              <a:xfrm>
                <a:off x="640307" y="2950751"/>
                <a:ext cx="2806275" cy="7924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accent5">
                                  <a:lumMod val="50000"/>
                                </a:schemeClr>
                              </a:solidFill>
                              <a:latin typeface="Cambria Math" panose="02040503050406030204" pitchFamily="18" charset="0"/>
                            </a:rPr>
                          </m:ctrlPr>
                        </m:sSubSupPr>
                        <m:e>
                          <m:d>
                            <m:dPr>
                              <m:begChr m:val=""/>
                              <m:endChr m:val="|"/>
                              <m:ctrlPr>
                                <a:rPr lang="en-US" i="1" smtClean="0">
                                  <a:solidFill>
                                    <a:schemeClr val="accent5">
                                      <a:lumMod val="50000"/>
                                    </a:schemeClr>
                                  </a:solidFill>
                                  <a:latin typeface="Cambria Math" panose="02040503050406030204" pitchFamily="18" charset="0"/>
                                </a:rPr>
                              </m:ctrlPr>
                            </m:dPr>
                            <m:e>
                              <m:d>
                                <m:dPr>
                                  <m:begChr m:val="⟨"/>
                                  <m:endChr m:val="⟩"/>
                                  <m:ctrlPr>
                                    <a:rPr lang="en-US" i="1">
                                      <a:solidFill>
                                        <a:schemeClr val="accent5">
                                          <a:lumMod val="50000"/>
                                        </a:schemeClr>
                                      </a:solidFill>
                                      <a:latin typeface="Cambria Math" panose="02040503050406030204" pitchFamily="18" charset="0"/>
                                    </a:rPr>
                                  </m:ctrlPr>
                                </m:dPr>
                                <m:e>
                                  <m:r>
                                    <a:rPr lang="en-US" b="0" i="1" smtClean="0">
                                      <a:solidFill>
                                        <a:schemeClr val="accent5">
                                          <a:lumMod val="50000"/>
                                        </a:schemeClr>
                                      </a:solidFill>
                                      <a:latin typeface="Cambria Math" panose="02040503050406030204" pitchFamily="18" charset="0"/>
                                    </a:rPr>
                                    <m:t>𝑁</m:t>
                                  </m:r>
                                </m:e>
                              </m:d>
                            </m:e>
                          </m:d>
                        </m:e>
                        <m:sub>
                          <m:r>
                            <a:rPr lang="en-US" b="0" i="1" smtClean="0">
                              <a:solidFill>
                                <a:schemeClr val="accent5">
                                  <a:lumMod val="50000"/>
                                </a:schemeClr>
                              </a:solidFill>
                              <a:latin typeface="Cambria Math" panose="02040503050406030204" pitchFamily="18" charset="0"/>
                            </a:rPr>
                            <m:t>0</m:t>
                          </m:r>
                        </m:sub>
                        <m:sup>
                          <m:r>
                            <a:rPr lang="en-US" b="0" i="1" smtClean="0">
                              <a:solidFill>
                                <a:schemeClr val="accent5">
                                  <a:lumMod val="50000"/>
                                </a:schemeClr>
                              </a:solidFill>
                              <a:latin typeface="Cambria Math" panose="02040503050406030204" pitchFamily="18" charset="0"/>
                            </a:rPr>
                            <m:t>𝑟</m:t>
                          </m:r>
                        </m:sup>
                      </m:sSubSup>
                      <m:r>
                        <a:rPr lang="en-US" b="0" i="1" smtClean="0">
                          <a:solidFill>
                            <a:schemeClr val="accent5">
                              <a:lumMod val="50000"/>
                            </a:schemeClr>
                          </a:solidFill>
                          <a:latin typeface="Cambria Math" panose="02040503050406030204" pitchFamily="18" charset="0"/>
                        </a:rPr>
                        <m:t>=</m:t>
                      </m:r>
                      <m:f>
                        <m:fPr>
                          <m:ctrlPr>
                            <a:rPr lang="en-US" b="0" i="1" smtClean="0">
                              <a:solidFill>
                                <a:schemeClr val="accent5">
                                  <a:lumMod val="50000"/>
                                </a:schemeClr>
                              </a:solidFill>
                              <a:latin typeface="Cambria Math" panose="02040503050406030204" pitchFamily="18" charset="0"/>
                            </a:rPr>
                          </m:ctrlPr>
                        </m:fPr>
                        <m:num>
                          <m:nary>
                            <m:naryPr>
                              <m:ctrlPr>
                                <a:rPr lang="en-US" i="1">
                                  <a:solidFill>
                                    <a:schemeClr val="accent5">
                                      <a:lumMod val="50000"/>
                                    </a:schemeClr>
                                  </a:solidFill>
                                  <a:latin typeface="Cambria Math" panose="02040503050406030204" pitchFamily="18" charset="0"/>
                                </a:rPr>
                              </m:ctrlPr>
                            </m:naryPr>
                            <m:sub>
                              <m:r>
                                <m:rPr>
                                  <m:brk m:alnAt="23"/>
                                </m:rPr>
                                <a:rPr lang="en-US" i="1">
                                  <a:solidFill>
                                    <a:schemeClr val="accent5">
                                      <a:lumMod val="50000"/>
                                    </a:schemeClr>
                                  </a:solidFill>
                                  <a:latin typeface="Cambria Math" panose="02040503050406030204" pitchFamily="18" charset="0"/>
                                </a:rPr>
                                <m:t>0</m:t>
                              </m:r>
                            </m:sub>
                            <m:sup>
                              <m:sSub>
                                <m:sSubPr>
                                  <m:ctrlPr>
                                    <a:rPr lang="en-US" i="1">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𝑁</m:t>
                                  </m:r>
                                </m:e>
                                <m:sub>
                                  <m:r>
                                    <a:rPr lang="en-US" i="1" smtClean="0">
                                      <a:solidFill>
                                        <a:schemeClr val="accent5">
                                          <a:lumMod val="50000"/>
                                        </a:schemeClr>
                                      </a:solidFill>
                                      <a:latin typeface="Cambria Math" panose="02040503050406030204" pitchFamily="18" charset="0"/>
                                    </a:rPr>
                                    <m:t>𝑟</m:t>
                                  </m:r>
                                </m:sub>
                              </m:sSub>
                            </m:sup>
                            <m:e>
                              <m:r>
                                <a:rPr lang="en-US" b="0" i="1" smtClean="0">
                                  <a:solidFill>
                                    <a:schemeClr val="accent5">
                                      <a:lumMod val="50000"/>
                                    </a:schemeClr>
                                  </a:solidFill>
                                  <a:latin typeface="Cambria Math" panose="02040503050406030204" pitchFamily="18" charset="0"/>
                                </a:rPr>
                                <m:t>𝑁</m:t>
                              </m:r>
                              <m:r>
                                <a:rPr lang="en-US" b="0" i="1" smtClean="0">
                                  <a:solidFill>
                                    <a:schemeClr val="accent5">
                                      <a:lumMod val="50000"/>
                                    </a:schemeClr>
                                  </a:solidFill>
                                  <a:latin typeface="Cambria Math" panose="02040503050406030204" pitchFamily="18" charset="0"/>
                                </a:rPr>
                                <m:t>𝑟</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b="0" i="1" smtClean="0">
                                      <a:solidFill>
                                        <a:schemeClr val="accent5">
                                          <a:lumMod val="50000"/>
                                        </a:schemeClr>
                                      </a:solidFill>
                                      <a:latin typeface="Cambria Math" panose="02040503050406030204" pitchFamily="18" charset="0"/>
                                      <a:ea typeface="Cambria Math" panose="02040503050406030204" pitchFamily="18" charset="0"/>
                                    </a:rPr>
                                    <m:t>𝑁</m:t>
                                  </m:r>
                                </m:e>
                              </m:d>
                              <m:r>
                                <a:rPr lang="en-US" i="1">
                                  <a:solidFill>
                                    <a:schemeClr val="accent5">
                                      <a:lumMod val="50000"/>
                                    </a:schemeClr>
                                  </a:solidFill>
                                  <a:latin typeface="Cambria Math" panose="02040503050406030204" pitchFamily="18" charset="0"/>
                                  <a:ea typeface="Cambria Math" panose="02040503050406030204" pitchFamily="18" charset="0"/>
                                </a:rPr>
                                <m:t>𝑑</m:t>
                              </m:r>
                              <m:r>
                                <a:rPr lang="en-US" b="0" i="1" smtClean="0">
                                  <a:solidFill>
                                    <a:schemeClr val="accent5">
                                      <a:lumMod val="50000"/>
                                    </a:schemeClr>
                                  </a:solidFill>
                                  <a:latin typeface="Cambria Math" panose="02040503050406030204" pitchFamily="18" charset="0"/>
                                  <a:ea typeface="Cambria Math" panose="02040503050406030204" pitchFamily="18" charset="0"/>
                                </a:rPr>
                                <m:t>𝑃</m:t>
                              </m:r>
                            </m:e>
                          </m:nary>
                        </m:num>
                        <m:den>
                          <m:nary>
                            <m:naryPr>
                              <m:ctrlPr>
                                <a:rPr lang="en-US" i="1">
                                  <a:solidFill>
                                    <a:schemeClr val="accent5">
                                      <a:lumMod val="50000"/>
                                    </a:schemeClr>
                                  </a:solidFill>
                                  <a:latin typeface="Cambria Math" panose="02040503050406030204" pitchFamily="18" charset="0"/>
                                </a:rPr>
                              </m:ctrlPr>
                            </m:naryPr>
                            <m:sub>
                              <m:r>
                                <m:rPr>
                                  <m:brk m:alnAt="23"/>
                                </m:rPr>
                                <a:rPr lang="en-US" i="1">
                                  <a:solidFill>
                                    <a:schemeClr val="accent5">
                                      <a:lumMod val="50000"/>
                                    </a:schemeClr>
                                  </a:solidFill>
                                  <a:latin typeface="Cambria Math" panose="02040503050406030204" pitchFamily="18" charset="0"/>
                                </a:rPr>
                                <m:t>0</m:t>
                              </m:r>
                            </m:sub>
                            <m:sup>
                              <m:sSub>
                                <m:sSubPr>
                                  <m:ctrlPr>
                                    <a:rPr lang="en-US" i="1">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𝑁</m:t>
                                  </m:r>
                                </m:e>
                                <m:sub>
                                  <m:r>
                                    <a:rPr lang="en-US" b="0" i="1" smtClean="0">
                                      <a:solidFill>
                                        <a:schemeClr val="accent5">
                                          <a:lumMod val="50000"/>
                                        </a:schemeClr>
                                      </a:solidFill>
                                      <a:latin typeface="Cambria Math" panose="02040503050406030204" pitchFamily="18" charset="0"/>
                                    </a:rPr>
                                    <m:t>𝑟</m:t>
                                  </m:r>
                                </m:sub>
                              </m:sSub>
                            </m:sup>
                            <m:e>
                              <m:r>
                                <a:rPr lang="en-US" i="1">
                                  <a:solidFill>
                                    <a:schemeClr val="accent5">
                                      <a:lumMod val="50000"/>
                                    </a:schemeClr>
                                  </a:solidFill>
                                  <a:latin typeface="Cambria Math" panose="02040503050406030204" pitchFamily="18" charset="0"/>
                                </a:rPr>
                                <m:t>𝑟</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b="0" i="1" smtClean="0">
                                      <a:solidFill>
                                        <a:schemeClr val="accent5">
                                          <a:lumMod val="50000"/>
                                        </a:schemeClr>
                                      </a:solidFill>
                                      <a:latin typeface="Cambria Math" panose="02040503050406030204" pitchFamily="18" charset="0"/>
                                      <a:ea typeface="Cambria Math" panose="02040503050406030204" pitchFamily="18" charset="0"/>
                                    </a:rPr>
                                    <m:t>𝑁</m:t>
                                  </m:r>
                                </m:e>
                              </m:d>
                              <m:r>
                                <a:rPr lang="en-US" i="1">
                                  <a:solidFill>
                                    <a:schemeClr val="accent5">
                                      <a:lumMod val="50000"/>
                                    </a:schemeClr>
                                  </a:solidFill>
                                  <a:latin typeface="Cambria Math" panose="02040503050406030204" pitchFamily="18" charset="0"/>
                                  <a:ea typeface="Cambria Math" panose="02040503050406030204" pitchFamily="18" charset="0"/>
                                </a:rPr>
                                <m:t>𝑑𝑃</m:t>
                              </m:r>
                            </m:e>
                          </m:nary>
                        </m:den>
                      </m:f>
                    </m:oMath>
                  </m:oMathPara>
                </a14:m>
                <a:endParaRPr lang="en-US" dirty="0">
                  <a:solidFill>
                    <a:schemeClr val="accent5">
                      <a:lumMod val="50000"/>
                    </a:schemeClr>
                  </a:solidFill>
                </a:endParaRPr>
              </a:p>
            </p:txBody>
          </p:sp>
        </mc:Choice>
        <mc:Fallback>
          <p:sp>
            <p:nvSpPr>
              <p:cNvPr id="34" name="TextBox 33">
                <a:extLst>
                  <a:ext uri="{FF2B5EF4-FFF2-40B4-BE49-F238E27FC236}">
                    <a16:creationId xmlns:a16="http://schemas.microsoft.com/office/drawing/2014/main" id="{676628EF-42A3-46E2-8CA3-BAE7178910CF}"/>
                  </a:ext>
                </a:extLst>
              </p:cNvPr>
              <p:cNvSpPr txBox="1">
                <a:spLocks noRot="1" noChangeAspect="1" noMove="1" noResize="1" noEditPoints="1" noAdjustHandles="1" noChangeArrowheads="1" noChangeShapeType="1" noTextEdit="1"/>
              </p:cNvSpPr>
              <p:nvPr/>
            </p:nvSpPr>
            <p:spPr>
              <a:xfrm>
                <a:off x="640307" y="2950751"/>
                <a:ext cx="2806275" cy="792461"/>
              </a:xfrm>
              <a:prstGeom prst="rect">
                <a:avLst/>
              </a:prstGeom>
              <a:blipFill>
                <a:blip r:embed="rId4"/>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0CA00A9-EF8D-4880-A838-24C1FAC2A905}"/>
              </a:ext>
            </a:extLst>
          </p:cNvPr>
          <p:cNvSpPr/>
          <p:nvPr/>
        </p:nvSpPr>
        <p:spPr>
          <a:xfrm>
            <a:off x="3688308" y="3113288"/>
            <a:ext cx="2592943" cy="461665"/>
          </a:xfrm>
          <a:prstGeom prst="rect">
            <a:avLst/>
          </a:prstGeom>
        </p:spPr>
        <p:txBody>
          <a:bodyPr wrap="square">
            <a:spAutoFit/>
          </a:bodyPr>
          <a:lstStyle/>
          <a:p>
            <a:r>
              <a:rPr lang="en-US" sz="1200" dirty="0">
                <a:solidFill>
                  <a:schemeClr val="bg2">
                    <a:lumMod val="25000"/>
                  </a:schemeClr>
                </a:solidFill>
              </a:rPr>
              <a:t>The effective probability over the integrated distance</a:t>
            </a:r>
          </a:p>
        </p:txBody>
      </p:sp>
      <p:grpSp>
        <p:nvGrpSpPr>
          <p:cNvPr id="6" name="Group 5">
            <a:extLst>
              <a:ext uri="{FF2B5EF4-FFF2-40B4-BE49-F238E27FC236}">
                <a16:creationId xmlns:a16="http://schemas.microsoft.com/office/drawing/2014/main" id="{36673876-1AF2-4622-A9C1-415909DA5ECD}"/>
              </a:ext>
            </a:extLst>
          </p:cNvPr>
          <p:cNvGrpSpPr/>
          <p:nvPr/>
        </p:nvGrpSpPr>
        <p:grpSpPr>
          <a:xfrm>
            <a:off x="1322717" y="4061404"/>
            <a:ext cx="1293847" cy="419877"/>
            <a:chOff x="901073" y="2759439"/>
            <a:chExt cx="1293847" cy="419877"/>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55703C5-6493-4778-AA7F-01204CCF35B2}"/>
                    </a:ext>
                  </a:extLst>
                </p:cNvPr>
                <p:cNvSpPr txBox="1"/>
                <p:nvPr/>
              </p:nvSpPr>
              <p:spPr>
                <a:xfrm>
                  <a:off x="1014991" y="2828835"/>
                  <a:ext cx="1161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lumMod val="50000"/>
                              </a:schemeClr>
                            </a:solidFill>
                            <a:latin typeface="Cambria Math" panose="02040503050406030204" pitchFamily="18" charset="0"/>
                          </a:rPr>
                          <m:t>𝑟</m:t>
                        </m:r>
                        <m:d>
                          <m:dPr>
                            <m:ctrlPr>
                              <a:rPr lang="en-US" b="0" i="1" smtClean="0">
                                <a:solidFill>
                                  <a:schemeClr val="accent5">
                                    <a:lumMod val="50000"/>
                                  </a:schemeClr>
                                </a:solidFill>
                                <a:latin typeface="Cambria Math" panose="02040503050406030204" pitchFamily="18" charset="0"/>
                              </a:rPr>
                            </m:ctrlPr>
                          </m:dPr>
                          <m:e>
                            <m:d>
                              <m:dPr>
                                <m:begChr m:val="⟨"/>
                                <m:endChr m:val="⟩"/>
                                <m:ctrlPr>
                                  <a:rPr lang="en-US" b="0" i="1" smtClean="0">
                                    <a:solidFill>
                                      <a:schemeClr val="accent5">
                                        <a:lumMod val="50000"/>
                                      </a:schemeClr>
                                    </a:solidFill>
                                    <a:latin typeface="Cambria Math" panose="02040503050406030204" pitchFamily="18" charset="0"/>
                                  </a:rPr>
                                </m:ctrlPr>
                              </m:dPr>
                              <m:e>
                                <m:r>
                                  <a:rPr lang="en-US" b="0" i="1" smtClean="0">
                                    <a:solidFill>
                                      <a:schemeClr val="accent5">
                                        <a:lumMod val="50000"/>
                                      </a:schemeClr>
                                    </a:solidFill>
                                    <a:latin typeface="Cambria Math" panose="02040503050406030204" pitchFamily="18" charset="0"/>
                                  </a:rPr>
                                  <m:t>𝑁</m:t>
                                </m:r>
                              </m:e>
                            </m:d>
                          </m:e>
                        </m:d>
                        <m:r>
                          <a:rPr lang="en-US" b="0" i="1" smtClean="0">
                            <a:solidFill>
                              <a:schemeClr val="accent5">
                                <a:lumMod val="50000"/>
                              </a:schemeClr>
                            </a:solidFill>
                            <a:latin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𝜆</m:t>
                        </m:r>
                      </m:oMath>
                    </m:oMathPara>
                  </a14:m>
                  <a:endParaRPr lang="en-US" dirty="0">
                    <a:solidFill>
                      <a:schemeClr val="accent5">
                        <a:lumMod val="50000"/>
                      </a:schemeClr>
                    </a:solidFill>
                  </a:endParaRPr>
                </a:p>
              </p:txBody>
            </p:sp>
          </mc:Choice>
          <mc:Fallback>
            <p:sp>
              <p:nvSpPr>
                <p:cNvPr id="32" name="TextBox 31">
                  <a:extLst>
                    <a:ext uri="{FF2B5EF4-FFF2-40B4-BE49-F238E27FC236}">
                      <a16:creationId xmlns:a16="http://schemas.microsoft.com/office/drawing/2014/main" id="{255703C5-6493-4778-AA7F-01204CCF35B2}"/>
                    </a:ext>
                  </a:extLst>
                </p:cNvPr>
                <p:cNvSpPr txBox="1">
                  <a:spLocks noRot="1" noChangeAspect="1" noMove="1" noResize="1" noEditPoints="1" noAdjustHandles="1" noChangeArrowheads="1" noChangeShapeType="1" noTextEdit="1"/>
                </p:cNvSpPr>
                <p:nvPr/>
              </p:nvSpPr>
              <p:spPr>
                <a:xfrm>
                  <a:off x="1014991" y="2828835"/>
                  <a:ext cx="1161665" cy="276999"/>
                </a:xfrm>
                <a:prstGeom prst="rect">
                  <a:avLst/>
                </a:prstGeom>
                <a:blipFill>
                  <a:blip r:embed="rId5"/>
                  <a:stretch>
                    <a:fillRect l="-1053" r="-3158" b="-888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C31AA7E-2D67-4705-975F-1F178E27260F}"/>
                </a:ext>
              </a:extLst>
            </p:cNvPr>
            <p:cNvSpPr/>
            <p:nvPr/>
          </p:nvSpPr>
          <p:spPr>
            <a:xfrm>
              <a:off x="901073" y="2759439"/>
              <a:ext cx="1293847" cy="419877"/>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9A58A081-3823-498E-B155-134F0C918B08}"/>
              </a:ext>
            </a:extLst>
          </p:cNvPr>
          <p:cNvPicPr>
            <a:picLocks noChangeAspect="1"/>
          </p:cNvPicPr>
          <p:nvPr/>
        </p:nvPicPr>
        <p:blipFill rotWithShape="1">
          <a:blip r:embed="rId6"/>
          <a:srcRect l="4746"/>
          <a:stretch/>
        </p:blipFill>
        <p:spPr>
          <a:xfrm>
            <a:off x="7031603" y="588970"/>
            <a:ext cx="4808000" cy="5033728"/>
          </a:xfrm>
          <a:prstGeom prst="rect">
            <a:avLst/>
          </a:prstGeom>
        </p:spPr>
      </p:pic>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149EEB54-12AA-41FA-BAE1-A4E660793527}"/>
                  </a:ext>
                </a:extLst>
              </p:cNvPr>
              <p:cNvSpPr/>
              <p:nvPr/>
            </p:nvSpPr>
            <p:spPr>
              <a:xfrm>
                <a:off x="520697" y="5629261"/>
                <a:ext cx="5666233" cy="646331"/>
              </a:xfrm>
              <a:prstGeom prst="rect">
                <a:avLst/>
              </a:prstGeom>
            </p:spPr>
            <p:txBody>
              <a:bodyPr wrap="square">
                <a:spAutoFit/>
              </a:bodyPr>
              <a:lstStyle/>
              <a:p>
                <a:r>
                  <a:rPr lang="en-US" i="1" dirty="0"/>
                  <a:t>If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be accurately approximated, the average structural coherence length can be calculated</a:t>
                </a:r>
              </a:p>
            </p:txBody>
          </p:sp>
        </mc:Choice>
        <mc:Fallback>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20697" y="5629261"/>
                <a:ext cx="5666233" cy="646331"/>
              </a:xfrm>
              <a:prstGeom prst="rect">
                <a:avLst/>
              </a:prstGeom>
              <a:blipFill>
                <a:blip r:embed="rId7"/>
                <a:stretch>
                  <a:fillRect l="-860"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1E862F7-BDF3-4A33-8AC4-7059E7259B2F}"/>
                  </a:ext>
                </a:extLst>
              </p:cNvPr>
              <p:cNvSpPr txBox="1"/>
              <p:nvPr/>
            </p:nvSpPr>
            <p:spPr>
              <a:xfrm>
                <a:off x="883214" y="1897024"/>
                <a:ext cx="2058833" cy="3556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5">
                              <a:lumMod val="50000"/>
                            </a:schemeClr>
                          </a:solidFill>
                          <a:latin typeface="Cambria Math" panose="02040503050406030204" pitchFamily="18" charset="0"/>
                        </a:rPr>
                        <m:t>𝑁</m:t>
                      </m:r>
                      <m:r>
                        <a:rPr lang="en-US" i="1" smtClean="0">
                          <a:solidFill>
                            <a:schemeClr val="accent5">
                              <a:lumMod val="50000"/>
                            </a:schemeClr>
                          </a:solidFill>
                          <a:latin typeface="Cambria Math" panose="02040503050406030204" pitchFamily="18" charset="0"/>
                        </a:rPr>
                        <m:t>(</m:t>
                      </m:r>
                      <m:r>
                        <a:rPr lang="en-US" b="0" i="1" smtClean="0">
                          <a:solidFill>
                            <a:schemeClr val="accent5">
                              <a:lumMod val="50000"/>
                            </a:schemeClr>
                          </a:solidFill>
                          <a:latin typeface="Cambria Math" panose="02040503050406030204" pitchFamily="18" charset="0"/>
                        </a:rPr>
                        <m:t>𝑟</m:t>
                      </m:r>
                      <m:r>
                        <a:rPr lang="en-US" i="1">
                          <a:solidFill>
                            <a:schemeClr val="accent5">
                              <a:lumMod val="50000"/>
                            </a:schemeClr>
                          </a:solidFill>
                          <a:latin typeface="Cambria Math" panose="02040503050406030204" pitchFamily="18" charset="0"/>
                        </a:rPr>
                        <m:t>)=</m:t>
                      </m:r>
                      <m:sSup>
                        <m:sSupPr>
                          <m:ctrlPr>
                            <a:rPr lang="en-US" i="1">
                              <a:solidFill>
                                <a:schemeClr val="accent5">
                                  <a:lumMod val="50000"/>
                                </a:schemeClr>
                              </a:solidFill>
                              <a:latin typeface="Cambria Math" panose="02040503050406030204" pitchFamily="18" charset="0"/>
                            </a:rPr>
                          </m:ctrlPr>
                        </m:sSupPr>
                        <m:e>
                          <m:r>
                            <a:rPr lang="en-US" i="1">
                              <a:solidFill>
                                <a:schemeClr val="accent5">
                                  <a:lumMod val="50000"/>
                                </a:schemeClr>
                              </a:solidFill>
                              <a:latin typeface="Cambria Math" panose="02040503050406030204" pitchFamily="18" charset="0"/>
                            </a:rPr>
                            <m:t>𝑒</m:t>
                          </m:r>
                        </m:e>
                        <m:sup>
                          <m:r>
                            <a:rPr lang="en-US" i="1">
                              <a:solidFill>
                                <a:schemeClr val="accent5">
                                  <a:lumMod val="50000"/>
                                </a:schemeClr>
                              </a:solidFill>
                              <a:latin typeface="Cambria Math" panose="02040503050406030204" pitchFamily="18" charset="0"/>
                            </a:rPr>
                            <m:t>−</m:t>
                          </m:r>
                          <m:nary>
                            <m:naryPr>
                              <m:ctrlPr>
                                <a:rPr lang="en-US" i="1">
                                  <a:solidFill>
                                    <a:schemeClr val="accent5">
                                      <a:lumMod val="50000"/>
                                    </a:schemeClr>
                                  </a:solidFill>
                                  <a:latin typeface="Cambria Math" panose="02040503050406030204" pitchFamily="18" charset="0"/>
                                </a:rPr>
                              </m:ctrlPr>
                            </m:naryPr>
                            <m:sub>
                              <m:r>
                                <m:rPr>
                                  <m:brk m:alnAt="23"/>
                                </m:rPr>
                                <a:rPr lang="en-US" i="1">
                                  <a:solidFill>
                                    <a:schemeClr val="accent5">
                                      <a:lumMod val="50000"/>
                                    </a:schemeClr>
                                  </a:solidFill>
                                  <a:latin typeface="Cambria Math" panose="02040503050406030204" pitchFamily="18" charset="0"/>
                                </a:rPr>
                                <m:t>0</m:t>
                              </m:r>
                            </m:sub>
                            <m:sup>
                              <m:r>
                                <a:rPr lang="en-US" b="0" i="1" smtClean="0">
                                  <a:solidFill>
                                    <a:schemeClr val="accent5">
                                      <a:lumMod val="50000"/>
                                    </a:schemeClr>
                                  </a:solidFill>
                                  <a:latin typeface="Cambria Math" panose="02040503050406030204" pitchFamily="18" charset="0"/>
                                </a:rPr>
                                <m:t>𝑟</m:t>
                              </m:r>
                            </m:sup>
                            <m:e>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sSup>
                                    <m:sSupPr>
                                      <m:ctrlPr>
                                        <a:rPr lang="en-US" i="1">
                                          <a:solidFill>
                                            <a:schemeClr val="accent5">
                                              <a:lumMod val="50000"/>
                                            </a:schemeClr>
                                          </a:solidFill>
                                          <a:latin typeface="Cambria Math" panose="02040503050406030204" pitchFamily="18" charset="0"/>
                                          <a:ea typeface="Cambria Math" panose="02040503050406030204" pitchFamily="18" charset="0"/>
                                        </a:rPr>
                                      </m:ctrlPr>
                                    </m:sSupPr>
                                    <m:e>
                                      <m:r>
                                        <a:rPr lang="en-US" i="1">
                                          <a:solidFill>
                                            <a:schemeClr val="accent5">
                                              <a:lumMod val="50000"/>
                                            </a:schemeClr>
                                          </a:solidFill>
                                          <a:latin typeface="Cambria Math" panose="02040503050406030204" pitchFamily="18" charset="0"/>
                                          <a:ea typeface="Cambria Math" panose="02040503050406030204" pitchFamily="18" charset="0"/>
                                        </a:rPr>
                                        <m:t>𝑟</m:t>
                                      </m:r>
                                    </m:e>
                                    <m:sup>
                                      <m:r>
                                        <a:rPr lang="en-US" i="1">
                                          <a:solidFill>
                                            <a:schemeClr val="accent5">
                                              <a:lumMod val="50000"/>
                                            </a:schemeClr>
                                          </a:solidFill>
                                          <a:latin typeface="Cambria Math" panose="02040503050406030204" pitchFamily="18" charset="0"/>
                                          <a:ea typeface="Cambria Math" panose="02040503050406030204" pitchFamily="18" charset="0"/>
                                        </a:rPr>
                                        <m:t>′</m:t>
                                      </m:r>
                                    </m:sup>
                                  </m:sSup>
                                </m:e>
                              </m:d>
                              <m:r>
                                <a:rPr lang="en-US" i="1">
                                  <a:solidFill>
                                    <a:schemeClr val="accent5">
                                      <a:lumMod val="50000"/>
                                    </a:schemeClr>
                                  </a:solidFill>
                                  <a:latin typeface="Cambria Math" panose="02040503050406030204" pitchFamily="18" charset="0"/>
                                  <a:ea typeface="Cambria Math" panose="02040503050406030204" pitchFamily="18" charset="0"/>
                                </a:rPr>
                                <m:t>𝑑</m:t>
                              </m:r>
                              <m:sSup>
                                <m:sSupPr>
                                  <m:ctrlPr>
                                    <a:rPr lang="en-US" i="1" smtClean="0">
                                      <a:solidFill>
                                        <a:schemeClr val="accent5">
                                          <a:lumMod val="50000"/>
                                        </a:schemeClr>
                                      </a:solidFill>
                                      <a:latin typeface="Cambria Math" panose="02040503050406030204" pitchFamily="18" charset="0"/>
                                      <a:ea typeface="Cambria Math" panose="02040503050406030204" pitchFamily="18" charset="0"/>
                                    </a:rPr>
                                  </m:ctrlPr>
                                </m:sSupPr>
                                <m:e>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sup>
                                  <m:r>
                                    <a:rPr lang="en-US" b="0" i="1" smtClean="0">
                                      <a:solidFill>
                                        <a:schemeClr val="accent5">
                                          <a:lumMod val="50000"/>
                                        </a:schemeClr>
                                      </a:solidFill>
                                      <a:latin typeface="Cambria Math" panose="02040503050406030204" pitchFamily="18" charset="0"/>
                                      <a:ea typeface="Cambria Math" panose="02040503050406030204" pitchFamily="18" charset="0"/>
                                    </a:rPr>
                                    <m:t>′</m:t>
                                  </m:r>
                                </m:sup>
                              </m:sSup>
                            </m:e>
                          </m:nary>
                        </m:sup>
                      </m:sSup>
                    </m:oMath>
                  </m:oMathPara>
                </a14:m>
                <a:endParaRPr lang="en-US" dirty="0">
                  <a:solidFill>
                    <a:schemeClr val="accent5">
                      <a:lumMod val="50000"/>
                    </a:schemeClr>
                  </a:solidFill>
                </a:endParaRPr>
              </a:p>
            </p:txBody>
          </p:sp>
        </mc:Choice>
        <mc:Fallback>
          <p:sp>
            <p:nvSpPr>
              <p:cNvPr id="18" name="TextBox 17">
                <a:extLst>
                  <a:ext uri="{FF2B5EF4-FFF2-40B4-BE49-F238E27FC236}">
                    <a16:creationId xmlns:a16="http://schemas.microsoft.com/office/drawing/2014/main" id="{61E862F7-BDF3-4A33-8AC4-7059E7259B2F}"/>
                  </a:ext>
                </a:extLst>
              </p:cNvPr>
              <p:cNvSpPr txBox="1">
                <a:spLocks noRot="1" noChangeAspect="1" noMove="1" noResize="1" noEditPoints="1" noAdjustHandles="1" noChangeArrowheads="1" noChangeShapeType="1" noTextEdit="1"/>
              </p:cNvSpPr>
              <p:nvPr/>
            </p:nvSpPr>
            <p:spPr>
              <a:xfrm>
                <a:off x="883214" y="1897024"/>
                <a:ext cx="2058833" cy="355675"/>
              </a:xfrm>
              <a:prstGeom prst="rect">
                <a:avLst/>
              </a:prstGeom>
              <a:blipFill>
                <a:blip r:embed="rId8"/>
                <a:stretch>
                  <a:fillRect l="-2367" t="-115254" b="-15423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E626FA35-5E09-45AA-8B31-41AD65158109}"/>
              </a:ext>
            </a:extLst>
          </p:cNvPr>
          <p:cNvCxnSpPr>
            <a:cxnSpLocks/>
          </p:cNvCxnSpPr>
          <p:nvPr/>
        </p:nvCxnSpPr>
        <p:spPr>
          <a:xfrm>
            <a:off x="1918043" y="2394707"/>
            <a:ext cx="0" cy="38275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4D37602-5085-4DB6-B83C-9D637761AEC1}"/>
              </a:ext>
            </a:extLst>
          </p:cNvPr>
          <p:cNvSpPr/>
          <p:nvPr/>
        </p:nvSpPr>
        <p:spPr>
          <a:xfrm>
            <a:off x="7090619" y="5670607"/>
            <a:ext cx="2592943" cy="276999"/>
          </a:xfrm>
          <a:prstGeom prst="rect">
            <a:avLst/>
          </a:prstGeom>
        </p:spPr>
        <p:txBody>
          <a:bodyPr wrap="square">
            <a:spAutoFit/>
          </a:bodyPr>
          <a:lstStyle/>
          <a:p>
            <a:r>
              <a:rPr lang="en-US" sz="1200" dirty="0">
                <a:solidFill>
                  <a:schemeClr val="bg2">
                    <a:lumMod val="25000"/>
                  </a:schemeClr>
                </a:solidFill>
              </a:rPr>
              <a:t>Replace with better image</a:t>
            </a:r>
          </a:p>
        </p:txBody>
      </p:sp>
    </p:spTree>
    <p:extLst>
      <p:ext uri="{BB962C8B-B14F-4D97-AF65-F5344CB8AC3E}">
        <p14:creationId xmlns:p14="http://schemas.microsoft.com/office/powerpoint/2010/main" val="295402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Attempts and Issues </a:t>
            </a:r>
          </a:p>
        </p:txBody>
      </p:sp>
      <p:pic>
        <p:nvPicPr>
          <p:cNvPr id="5" name="Picture 4">
            <a:extLst>
              <a:ext uri="{FF2B5EF4-FFF2-40B4-BE49-F238E27FC236}">
                <a16:creationId xmlns:a16="http://schemas.microsoft.com/office/drawing/2014/main" id="{117A4ED2-4226-4CAC-849A-33E1D53D666C}"/>
              </a:ext>
            </a:extLst>
          </p:cNvPr>
          <p:cNvPicPr>
            <a:picLocks noChangeAspect="1"/>
          </p:cNvPicPr>
          <p:nvPr/>
        </p:nvPicPr>
        <p:blipFill>
          <a:blip r:embed="rId4"/>
          <a:stretch>
            <a:fillRect/>
          </a:stretch>
        </p:blipFill>
        <p:spPr>
          <a:xfrm>
            <a:off x="8108669" y="1"/>
            <a:ext cx="4083329" cy="3062497"/>
          </a:xfrm>
          <a:prstGeom prst="rect">
            <a:avLst/>
          </a:prstGeom>
        </p:spPr>
      </p:pic>
      <p:pic>
        <p:nvPicPr>
          <p:cNvPr id="8" name="Picture 7">
            <a:extLst>
              <a:ext uri="{FF2B5EF4-FFF2-40B4-BE49-F238E27FC236}">
                <a16:creationId xmlns:a16="http://schemas.microsoft.com/office/drawing/2014/main" id="{EB4B6251-04D3-415A-978C-FAB70053D844}"/>
              </a:ext>
            </a:extLst>
          </p:cNvPr>
          <p:cNvPicPr>
            <a:picLocks noChangeAspect="1"/>
          </p:cNvPicPr>
          <p:nvPr/>
        </p:nvPicPr>
        <p:blipFill>
          <a:blip r:embed="rId5"/>
          <a:stretch>
            <a:fillRect/>
          </a:stretch>
        </p:blipFill>
        <p:spPr>
          <a:xfrm>
            <a:off x="8108669" y="3062498"/>
            <a:ext cx="4083331" cy="3062498"/>
          </a:xfrm>
          <a:prstGeom prst="rect">
            <a:avLst/>
          </a:prstGeom>
        </p:spPr>
      </p:pic>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779D1043-BE25-4B4A-8D2A-2DDC27B2D5BB}"/>
                  </a:ext>
                </a:extLst>
              </p:cNvPr>
              <p:cNvSpPr/>
              <p:nvPr/>
            </p:nvSpPr>
            <p:spPr>
              <a:xfrm>
                <a:off x="429767" y="1599785"/>
                <a:ext cx="7017318" cy="4647426"/>
              </a:xfrm>
              <a:prstGeom prst="rect">
                <a:avLst/>
              </a:prstGeom>
            </p:spPr>
            <p:txBody>
              <a:bodyPr wrap="square">
                <a:spAutoFit/>
              </a:bodyPr>
              <a:lstStyle/>
              <a:p>
                <a:r>
                  <a:rPr lang="en-US" sz="1400" dirty="0">
                    <a:solidFill>
                      <a:schemeClr val="bg2">
                        <a:lumMod val="25000"/>
                      </a:schemeClr>
                    </a:solidFill>
                  </a:rPr>
                  <a:t>Errors:</a:t>
                </a:r>
              </a:p>
              <a:p>
                <a:pPr marL="285750" indent="-285750">
                  <a:buFont typeface="Arial" panose="020B0604020202020204" pitchFamily="34" charset="0"/>
                  <a:buChar char="•"/>
                </a:pPr>
                <a:r>
                  <a:rPr lang="en-US" sz="1400" dirty="0">
                    <a:solidFill>
                      <a:schemeClr val="bg2">
                        <a:lumMod val="25000"/>
                      </a:schemeClr>
                    </a:solidFill>
                  </a:rPr>
                  <a:t>Calculated the function </a:t>
                </a:r>
                <a14:m>
                  <m:oMath xmlns:m="http://schemas.openxmlformats.org/officeDocument/2006/math">
                    <m:r>
                      <a:rPr lang="en-US" sz="14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400" i="1">
                            <a:solidFill>
                              <a:schemeClr val="accent5">
                                <a:lumMod val="50000"/>
                              </a:schemeClr>
                            </a:solidFill>
                            <a:latin typeface="Cambria Math" panose="02040503050406030204" pitchFamily="18" charset="0"/>
                            <a:ea typeface="Cambria Math" panose="02040503050406030204" pitchFamily="18" charset="0"/>
                          </a:rPr>
                        </m:ctrlPr>
                      </m:dPr>
                      <m:e>
                        <m:r>
                          <a:rPr lang="en-US" sz="1400"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1400" i="1" dirty="0"/>
                  <a:t> </a:t>
                </a:r>
                <a:r>
                  <a:rPr lang="en-US" sz="1400" dirty="0">
                    <a:solidFill>
                      <a:schemeClr val="bg2">
                        <a:lumMod val="25000"/>
                      </a:schemeClr>
                    </a:solidFill>
                  </a:rPr>
                  <a:t>by simply taking continuous difference of ideal to non-ideal recipient PDFs</a:t>
                </a:r>
              </a:p>
              <a:p>
                <a:pPr marL="742950" lvl="1" indent="-285750">
                  <a:buFont typeface="Arial" panose="020B0604020202020204" pitchFamily="34" charset="0"/>
                  <a:buChar char="•"/>
                </a:pPr>
                <a:r>
                  <a:rPr lang="en-US" sz="1400" dirty="0">
                    <a:solidFill>
                      <a:schemeClr val="bg2">
                        <a:lumMod val="25000"/>
                      </a:schemeClr>
                    </a:solidFill>
                  </a:rPr>
                  <a:t>This doesn’t scale the disruption function physically, and sequential vibrations do not pass through every point. Their jumps are quantized.</a:t>
                </a:r>
              </a:p>
              <a:p>
                <a:pPr marL="285750" indent="-285750">
                  <a:buFont typeface="Arial" panose="020B0604020202020204" pitchFamily="34" charset="0"/>
                  <a:buChar char="•"/>
                </a:pPr>
                <a:r>
                  <a:rPr lang="en-US" sz="1400" dirty="0">
                    <a:solidFill>
                      <a:schemeClr val="bg2">
                        <a:lumMod val="25000"/>
                      </a:schemeClr>
                    </a:solidFill>
                  </a:rPr>
                  <a:t>Assumed that the subsequent peaks corresponded to energy potential minimum with respect to the reference ion, but these are dictated by packing density.</a:t>
                </a:r>
              </a:p>
              <a:p>
                <a:pPr marL="742950" lvl="1" indent="-285750">
                  <a:buFont typeface="Arial" panose="020B0604020202020204" pitchFamily="34" charset="0"/>
                  <a:buChar char="•"/>
                </a:pPr>
                <a:r>
                  <a:rPr lang="en-US" sz="1400" dirty="0">
                    <a:solidFill>
                      <a:schemeClr val="bg2">
                        <a:lumMod val="25000"/>
                      </a:schemeClr>
                    </a:solidFill>
                  </a:rPr>
                  <a:t>The ideal transfer distance will still be the first cation-anion peak position, though subsequent chains will be weighted by probabilities of aligned ions with r </a:t>
                </a:r>
              </a:p>
              <a:p>
                <a:pPr marL="742950" lvl="1" indent="-285750">
                  <a:buFont typeface="Arial" panose="020B0604020202020204" pitchFamily="34" charset="0"/>
                  <a:buChar char="•"/>
                </a:pPr>
                <a:endParaRPr lang="en-US" sz="1400" dirty="0">
                  <a:solidFill>
                    <a:schemeClr val="bg2">
                      <a:lumMod val="25000"/>
                    </a:schemeClr>
                  </a:solidFill>
                </a:endParaRPr>
              </a:p>
              <a:p>
                <a:pPr lvl="1"/>
                <a:endParaRPr lang="en-US" sz="1400" dirty="0">
                  <a:solidFill>
                    <a:schemeClr val="bg2">
                      <a:lumMod val="25000"/>
                    </a:schemeClr>
                  </a:solidFill>
                </a:endParaRPr>
              </a:p>
              <a:p>
                <a:r>
                  <a:rPr lang="en-US" sz="1400" dirty="0">
                    <a:solidFill>
                      <a:schemeClr val="bg2">
                        <a:lumMod val="25000"/>
                      </a:schemeClr>
                    </a:solidFill>
                  </a:rPr>
                  <a:t>Attempts to improve model:</a:t>
                </a:r>
              </a:p>
              <a:p>
                <a:pPr marL="285750" indent="-285750">
                  <a:buFont typeface="Arial" panose="020B0604020202020204" pitchFamily="34" charset="0"/>
                  <a:buChar char="•"/>
                </a:pPr>
                <a:r>
                  <a:rPr lang="en-US" sz="1400" dirty="0">
                    <a:solidFill>
                      <a:schemeClr val="bg2">
                        <a:lumMod val="25000"/>
                      </a:schemeClr>
                    </a:solidFill>
                  </a:rPr>
                  <a:t>Base everything off of relative quantities to avoid having to make empirical calculations</a:t>
                </a:r>
              </a:p>
              <a:p>
                <a:pPr marL="285750" indent="-285750">
                  <a:buFont typeface="Arial" panose="020B0604020202020204" pitchFamily="34" charset="0"/>
                  <a:buChar char="•"/>
                </a:pPr>
                <a:r>
                  <a:rPr lang="en-US" sz="1400" dirty="0">
                    <a:solidFill>
                      <a:schemeClr val="bg2">
                        <a:lumMod val="25000"/>
                      </a:schemeClr>
                    </a:solidFill>
                  </a:rPr>
                  <a:t>Discretize vibrational energy transfer jumps</a:t>
                </a:r>
              </a:p>
              <a:p>
                <a:pPr marL="285750" indent="-285750">
                  <a:buFont typeface="Arial" panose="020B0604020202020204" pitchFamily="34" charset="0"/>
                  <a:buChar char="•"/>
                </a:pPr>
                <a:r>
                  <a:rPr lang="en-US" sz="1400" dirty="0">
                    <a:solidFill>
                      <a:schemeClr val="bg2">
                        <a:lumMod val="25000"/>
                      </a:schemeClr>
                    </a:solidFill>
                  </a:rPr>
                  <a:t>Account for potential diffusion to decrease vibrational transfer efficiency and extend reach of final transfer</a:t>
                </a:r>
              </a:p>
              <a:p>
                <a:pPr marL="285750" indent="-285750">
                  <a:buFont typeface="Arial" panose="020B0604020202020204" pitchFamily="34" charset="0"/>
                  <a:buChar char="•"/>
                </a:pPr>
                <a:r>
                  <a:rPr lang="en-US" sz="1400" dirty="0">
                    <a:solidFill>
                      <a:schemeClr val="bg2">
                        <a:lumMod val="25000"/>
                      </a:schemeClr>
                    </a:solidFill>
                  </a:rPr>
                  <a:t>Need to weight specific heat and speed of sound contributions for each ion pair for final thermal conductivity calculation</a:t>
                </a:r>
              </a:p>
              <a:p>
                <a:pPr lvl="1"/>
                <a:endParaRPr lang="en-US" sz="1400" dirty="0">
                  <a:solidFill>
                    <a:schemeClr val="bg2">
                      <a:lumMod val="25000"/>
                    </a:schemeClr>
                  </a:solidFill>
                </a:endParaRPr>
              </a:p>
              <a:p>
                <a:endParaRPr lang="en-US" sz="1400" dirty="0">
                  <a:solidFill>
                    <a:schemeClr val="bg2">
                      <a:lumMod val="25000"/>
                    </a:schemeClr>
                  </a:solidFill>
                </a:endParaRPr>
              </a:p>
              <a:p>
                <a:pPr marL="285750" indent="-285750">
                  <a:buFont typeface="Arial" panose="020B0604020202020204" pitchFamily="34" charset="0"/>
                  <a:buChar char="•"/>
                </a:pPr>
                <a:endParaRPr lang="en-US" sz="1600" dirty="0">
                  <a:solidFill>
                    <a:schemeClr val="bg2">
                      <a:lumMod val="25000"/>
                    </a:schemeClr>
                  </a:solidFill>
                </a:endParaRPr>
              </a:p>
            </p:txBody>
          </p:sp>
        </mc:Choice>
        <mc:Fallback>
          <p:sp>
            <p:nvSpPr>
              <p:cNvPr id="20" name="Rectangle 19">
                <a:extLst>
                  <a:ext uri="{FF2B5EF4-FFF2-40B4-BE49-F238E27FC236}">
                    <a16:creationId xmlns:a16="http://schemas.microsoft.com/office/drawing/2014/main" id="{779D1043-BE25-4B4A-8D2A-2DDC27B2D5BB}"/>
                  </a:ext>
                </a:extLst>
              </p:cNvPr>
              <p:cNvSpPr>
                <a:spLocks noRot="1" noChangeAspect="1" noMove="1" noResize="1" noEditPoints="1" noAdjustHandles="1" noChangeArrowheads="1" noChangeShapeType="1" noTextEdit="1"/>
              </p:cNvSpPr>
              <p:nvPr/>
            </p:nvSpPr>
            <p:spPr>
              <a:xfrm>
                <a:off x="429767" y="1599785"/>
                <a:ext cx="7017318" cy="4647426"/>
              </a:xfrm>
              <a:prstGeom prst="rect">
                <a:avLst/>
              </a:prstGeom>
              <a:blipFill>
                <a:blip r:embed="rId6"/>
                <a:stretch>
                  <a:fillRect l="-174" t="-131" r="-434"/>
                </a:stretch>
              </a:blipFill>
            </p:spPr>
            <p:txBody>
              <a:bodyPr/>
              <a:lstStyle/>
              <a:p>
                <a:r>
                  <a:rPr lang="en-US">
                    <a:noFill/>
                  </a:rPr>
                  <a:t> </a:t>
                </a:r>
              </a:p>
            </p:txBody>
          </p:sp>
        </mc:Fallback>
      </mc:AlternateContent>
    </p:spTree>
    <p:extLst>
      <p:ext uri="{BB962C8B-B14F-4D97-AF65-F5344CB8AC3E}">
        <p14:creationId xmlns:p14="http://schemas.microsoft.com/office/powerpoint/2010/main" val="2084442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Scaling Contributions to Decoherence</a:t>
            </a:r>
          </a:p>
        </p:txBody>
      </p:sp>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D96AC5EC-5416-48FA-A9C5-A47DD9716C86}"/>
                  </a:ext>
                </a:extLst>
              </p:cNvPr>
              <p:cNvSpPr/>
              <p:nvPr/>
            </p:nvSpPr>
            <p:spPr>
              <a:xfrm>
                <a:off x="3290354" y="3829923"/>
                <a:ext cx="2456523" cy="1015663"/>
              </a:xfrm>
              <a:prstGeom prst="rect">
                <a:avLst/>
              </a:prstGeom>
            </p:spPr>
            <p:txBody>
              <a:bodyPr wrap="square">
                <a:spAutoFit/>
              </a:bodyPr>
              <a:lstStyle/>
              <a:p>
                <a:r>
                  <a:rPr lang="en-US" sz="1200" dirty="0">
                    <a:solidFill>
                      <a:schemeClr val="bg2">
                        <a:lumMod val="25000"/>
                      </a:schemeClr>
                    </a:solidFill>
                  </a:rPr>
                  <a:t>If multiple relative decoherence factors are present, then the sum of their expressions for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sz="1200" dirty="0">
                    <a:solidFill>
                      <a:schemeClr val="bg2">
                        <a:lumMod val="25000"/>
                      </a:schemeClr>
                    </a:solidFill>
                  </a:rPr>
                  <a:t> allow each to either cause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r>
                      <a:rPr lang="en-US" sz="1200" i="1">
                        <a:solidFill>
                          <a:schemeClr val="accent5">
                            <a:lumMod val="50000"/>
                          </a:schemeClr>
                        </a:solidFill>
                        <a:latin typeface="Cambria Math" panose="02040503050406030204" pitchFamily="18" charset="0"/>
                        <a:ea typeface="Cambria Math" panose="02040503050406030204" pitchFamily="18" charset="0"/>
                      </a:rPr>
                      <m:t>→</m:t>
                    </m:r>
                    <m:r>
                      <a:rPr lang="en-US" sz="1200" i="1">
                        <a:solidFill>
                          <a:schemeClr val="accent5">
                            <a:lumMod val="50000"/>
                          </a:schemeClr>
                        </a:solidFill>
                        <a:latin typeface="Cambria Math" panose="02040503050406030204" pitchFamily="18" charset="0"/>
                        <a:ea typeface="Cambria Math" panose="02040503050406030204" pitchFamily="18" charset="0"/>
                      </a:rPr>
                      <m:t>∞</m:t>
                    </m:r>
                  </m:oMath>
                </a14:m>
                <a:r>
                  <a:rPr lang="en-US" sz="1200" dirty="0">
                    <a:solidFill>
                      <a:schemeClr val="bg2">
                        <a:lumMod val="25000"/>
                      </a:schemeClr>
                    </a:solidFill>
                  </a:rPr>
                  <a:t> or have no effect</a:t>
                </a:r>
              </a:p>
            </p:txBody>
          </p:sp>
        </mc:Choice>
        <mc:Fallback>
          <p:sp>
            <p:nvSpPr>
              <p:cNvPr id="33" name="Rectangle 32">
                <a:extLst>
                  <a:ext uri="{FF2B5EF4-FFF2-40B4-BE49-F238E27FC236}">
                    <a16:creationId xmlns:a16="http://schemas.microsoft.com/office/drawing/2014/main" id="{D96AC5EC-5416-48FA-A9C5-A47DD9716C86}"/>
                  </a:ext>
                </a:extLst>
              </p:cNvPr>
              <p:cNvSpPr>
                <a:spLocks noRot="1" noChangeAspect="1" noMove="1" noResize="1" noEditPoints="1" noAdjustHandles="1" noChangeArrowheads="1" noChangeShapeType="1" noTextEdit="1"/>
              </p:cNvSpPr>
              <p:nvPr/>
            </p:nvSpPr>
            <p:spPr>
              <a:xfrm>
                <a:off x="3290354" y="3829923"/>
                <a:ext cx="2456523" cy="1015663"/>
              </a:xfrm>
              <a:prstGeom prst="rect">
                <a:avLst/>
              </a:prstGeom>
              <a:blipFill>
                <a:blip r:embed="rId4"/>
                <a:stretch>
                  <a:fillRect l="-248" b="-35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C0CA00A9-EF8D-4880-A838-24C1FAC2A905}"/>
                  </a:ext>
                </a:extLst>
              </p:cNvPr>
              <p:cNvSpPr/>
              <p:nvPr/>
            </p:nvSpPr>
            <p:spPr>
              <a:xfrm>
                <a:off x="3290354" y="1660468"/>
                <a:ext cx="2592943" cy="461665"/>
              </a:xfrm>
              <a:prstGeom prst="rect">
                <a:avLst/>
              </a:prstGeom>
            </p:spPr>
            <p:txBody>
              <a:bodyPr wrap="square">
                <a:spAutoFit/>
              </a:bodyPr>
              <a:lstStyle/>
              <a:p>
                <a14:m>
                  <m:oMath xmlns:m="http://schemas.openxmlformats.org/officeDocument/2006/math">
                    <m:r>
                      <a:rPr lang="en-US" sz="1200" b="0" i="1" smtClean="0">
                        <a:solidFill>
                          <a:schemeClr val="accent5">
                            <a:lumMod val="50000"/>
                          </a:schemeClr>
                        </a:solidFill>
                        <a:latin typeface="Cambria Math" panose="02040503050406030204" pitchFamily="18" charset="0"/>
                      </a:rPr>
                      <m:t>𝑑𝑁</m:t>
                    </m:r>
                  </m:oMath>
                </a14:m>
                <a:r>
                  <a:rPr lang="en-US" sz="1200" dirty="0">
                    <a:solidFill>
                      <a:schemeClr val="bg2">
                        <a:lumMod val="25000"/>
                      </a:schemeClr>
                    </a:solidFill>
                  </a:rPr>
                  <a:t> is equal to </a:t>
                </a:r>
                <a14:m>
                  <m:oMath xmlns:m="http://schemas.openxmlformats.org/officeDocument/2006/math">
                    <m:r>
                      <a:rPr lang="en-US" sz="1200" b="0" i="0" smtClean="0">
                        <a:solidFill>
                          <a:schemeClr val="accent5">
                            <a:lumMod val="50000"/>
                          </a:schemeClr>
                        </a:solidFill>
                        <a:latin typeface="Cambria Math" panose="02040503050406030204" pitchFamily="18" charset="0"/>
                      </a:rPr>
                      <m:t>−</m:t>
                    </m:r>
                    <m:r>
                      <a:rPr lang="en-US" sz="1200" i="1">
                        <a:solidFill>
                          <a:schemeClr val="accent5">
                            <a:lumMod val="50000"/>
                          </a:schemeClr>
                        </a:solidFill>
                        <a:latin typeface="Cambria Math" panose="02040503050406030204" pitchFamily="18" charset="0"/>
                      </a:rPr>
                      <m:t>𝑁</m:t>
                    </m:r>
                  </m:oMath>
                </a14:m>
                <a:r>
                  <a:rPr lang="en-US" sz="1200" dirty="0">
                    <a:solidFill>
                      <a:schemeClr val="bg2">
                        <a:lumMod val="25000"/>
                      </a:schemeClr>
                    </a:solidFill>
                  </a:rPr>
                  <a:t> when </a:t>
                </a:r>
                <a14:m>
                  <m:oMath xmlns:m="http://schemas.openxmlformats.org/officeDocument/2006/math">
                    <m:r>
                      <a:rPr lang="en-US" sz="1200" i="1">
                        <a:solidFill>
                          <a:schemeClr val="accent5">
                            <a:lumMod val="50000"/>
                          </a:schemeClr>
                        </a:solidFill>
                        <a:latin typeface="Cambria Math" panose="02040503050406030204" pitchFamily="18" charset="0"/>
                      </a:rPr>
                      <m:t>𝑁</m:t>
                    </m:r>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r>
                      <a:rPr lang="en-US" sz="1200" i="1">
                        <a:solidFill>
                          <a:schemeClr val="accent5">
                            <a:lumMod val="50000"/>
                          </a:schemeClr>
                        </a:solidFill>
                        <a:latin typeface="Cambria Math" panose="02040503050406030204" pitchFamily="18" charset="0"/>
                        <a:ea typeface="Cambria Math" panose="02040503050406030204" pitchFamily="18" charset="0"/>
                      </a:rPr>
                      <m:t>𝑑𝑟</m:t>
                    </m:r>
                    <m:r>
                      <a:rPr lang="en-US" sz="1200" b="0" i="1" smtClean="0">
                        <a:solidFill>
                          <a:schemeClr val="accent5">
                            <a:lumMod val="50000"/>
                          </a:schemeClr>
                        </a:solidFill>
                        <a:latin typeface="Cambria Math" panose="02040503050406030204" pitchFamily="18" charset="0"/>
                        <a:ea typeface="Cambria Math" panose="02040503050406030204" pitchFamily="18" charset="0"/>
                      </a:rPr>
                      <m:t>=0</m:t>
                    </m:r>
                  </m:oMath>
                </a14:m>
                <a:r>
                  <a:rPr lang="en-US" sz="1200" dirty="0">
                    <a:solidFill>
                      <a:schemeClr val="bg2">
                        <a:lumMod val="25000"/>
                      </a:schemeClr>
                    </a:solidFill>
                  </a:rPr>
                  <a:t>, or when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r>
                      <a:rPr lang="en-US" sz="1200" b="0" i="1" smtClean="0">
                        <a:solidFill>
                          <a:schemeClr val="accent5">
                            <a:lumMod val="50000"/>
                          </a:schemeClr>
                        </a:solidFill>
                        <a:latin typeface="Cambria Math" panose="02040503050406030204" pitchFamily="18" charset="0"/>
                        <a:ea typeface="Cambria Math" panose="02040503050406030204" pitchFamily="18" charset="0"/>
                      </a:rPr>
                      <m:t>→</m:t>
                    </m:r>
                    <m:r>
                      <a:rPr lang="en-US" sz="1200" i="1">
                        <a:solidFill>
                          <a:schemeClr val="accent5">
                            <a:lumMod val="50000"/>
                          </a:schemeClr>
                        </a:solidFill>
                        <a:latin typeface="Cambria Math" panose="02040503050406030204" pitchFamily="18" charset="0"/>
                        <a:ea typeface="Cambria Math" panose="02040503050406030204" pitchFamily="18" charset="0"/>
                      </a:rPr>
                      <m:t>∞</m:t>
                    </m:r>
                  </m:oMath>
                </a14:m>
                <a:endParaRPr lang="en-US" sz="1200" dirty="0">
                  <a:solidFill>
                    <a:schemeClr val="bg2">
                      <a:lumMod val="25000"/>
                    </a:schemeClr>
                  </a:solidFill>
                </a:endParaRPr>
              </a:p>
            </p:txBody>
          </p:sp>
        </mc:Choice>
        <mc:Fallback>
          <p:sp>
            <p:nvSpPr>
              <p:cNvPr id="35" name="Rectangle 34">
                <a:extLst>
                  <a:ext uri="{FF2B5EF4-FFF2-40B4-BE49-F238E27FC236}">
                    <a16:creationId xmlns:a16="http://schemas.microsoft.com/office/drawing/2014/main" id="{C0CA00A9-EF8D-4880-A838-24C1FAC2A905}"/>
                  </a:ext>
                </a:extLst>
              </p:cNvPr>
              <p:cNvSpPr>
                <a:spLocks noRot="1" noChangeAspect="1" noMove="1" noResize="1" noEditPoints="1" noAdjustHandles="1" noChangeArrowheads="1" noChangeShapeType="1" noTextEdit="1"/>
              </p:cNvSpPr>
              <p:nvPr/>
            </p:nvSpPr>
            <p:spPr>
              <a:xfrm>
                <a:off x="3290354" y="1660468"/>
                <a:ext cx="2592943" cy="461665"/>
              </a:xfrm>
              <a:prstGeom prst="rect">
                <a:avLst/>
              </a:prstGeom>
              <a:blipFill>
                <a:blip r:embed="rId5"/>
                <a:stretch>
                  <a:fillRect b="-9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AB0CECB9-FEBC-45A2-B88F-D65B657F4F11}"/>
                  </a:ext>
                </a:extLst>
              </p:cNvPr>
              <p:cNvGraphicFramePr>
                <a:graphicFrameLocks noGrp="1"/>
              </p:cNvGraphicFramePr>
              <p:nvPr>
                <p:extLst>
                  <p:ext uri="{D42A27DB-BD31-4B8C-83A1-F6EECF244321}">
                    <p14:modId xmlns:p14="http://schemas.microsoft.com/office/powerpoint/2010/main" val="4125818098"/>
                  </p:ext>
                </p:extLst>
              </p:nvPr>
            </p:nvGraphicFramePr>
            <p:xfrm>
              <a:off x="608451" y="4240617"/>
              <a:ext cx="2456523" cy="1526442"/>
            </p:xfrm>
            <a:graphic>
              <a:graphicData uri="http://schemas.openxmlformats.org/drawingml/2006/table">
                <a:tbl>
                  <a:tblPr firstRow="1" bandRow="1">
                    <a:tableStyleId>{5C22544A-7EE6-4342-B048-85BDC9FD1C3A}</a:tableStyleId>
                  </a:tblPr>
                  <a:tblGrid>
                    <a:gridCol w="379229">
                      <a:extLst>
                        <a:ext uri="{9D8B030D-6E8A-4147-A177-3AD203B41FA5}">
                          <a16:colId xmlns:a16="http://schemas.microsoft.com/office/drawing/2014/main" val="4105900505"/>
                        </a:ext>
                      </a:extLst>
                    </a:gridCol>
                    <a:gridCol w="1038647">
                      <a:extLst>
                        <a:ext uri="{9D8B030D-6E8A-4147-A177-3AD203B41FA5}">
                          <a16:colId xmlns:a16="http://schemas.microsoft.com/office/drawing/2014/main" val="2486686003"/>
                        </a:ext>
                      </a:extLst>
                    </a:gridCol>
                    <a:gridCol w="1038647">
                      <a:extLst>
                        <a:ext uri="{9D8B030D-6E8A-4147-A177-3AD203B41FA5}">
                          <a16:colId xmlns:a16="http://schemas.microsoft.com/office/drawing/2014/main" val="2816315450"/>
                        </a:ext>
                      </a:extLst>
                    </a:gridCol>
                  </a:tblGrid>
                  <a:tr h="508814">
                    <a:tc>
                      <a:txBody>
                        <a:bodyPr/>
                        <a:lstStyle/>
                        <a:p>
                          <a:pPr algn="ctr"/>
                          <a:endParaRPr lang="en-US" sz="1400" b="0" dirty="0"/>
                        </a:p>
                      </a:txBody>
                      <a:tcPr>
                        <a:noFill/>
                      </a:tcPr>
                    </a:tc>
                    <a:tc>
                      <a:txBody>
                        <a:bodyPr/>
                        <a:lstStyle/>
                        <a:p>
                          <a:pPr algn="ctr"/>
                          <a:r>
                            <a:rPr lang="en-US" sz="1200" dirty="0"/>
                            <a:t>All carriers stop at </a:t>
                          </a:r>
                          <a:r>
                            <a:rPr lang="en-US" sz="1200" b="0" i="1" dirty="0">
                              <a:latin typeface="Cambria" panose="02040503050406030204" pitchFamily="18" charset="0"/>
                              <a:ea typeface="Cambria" panose="02040503050406030204" pitchFamily="18" charset="0"/>
                            </a:rPr>
                            <a:t>r</a:t>
                          </a:r>
                          <a:endParaRPr lang="en-US" sz="1200" b="0" dirty="0"/>
                        </a:p>
                      </a:txBody>
                      <a:tcPr/>
                    </a:tc>
                    <a:tc>
                      <a:txBody>
                        <a:bodyPr/>
                        <a:lstStyle/>
                        <a:p>
                          <a:pPr algn="ctr"/>
                          <a:r>
                            <a:rPr lang="en-US" sz="1200" dirty="0"/>
                            <a:t>No carriers stop at </a:t>
                          </a:r>
                          <a:r>
                            <a:rPr lang="en-US" sz="1200" b="0" i="1" dirty="0">
                              <a:latin typeface="Cambria" panose="02040503050406030204" pitchFamily="18" charset="0"/>
                              <a:ea typeface="Cambria" panose="02040503050406030204" pitchFamily="18" charset="0"/>
                            </a:rPr>
                            <a:t>r</a:t>
                          </a:r>
                        </a:p>
                      </a:txBody>
                      <a:tcPr/>
                    </a:tc>
                    <a:extLst>
                      <a:ext uri="{0D108BD9-81ED-4DB2-BD59-A6C34878D82A}">
                        <a16:rowId xmlns:a16="http://schemas.microsoft.com/office/drawing/2014/main" val="800177467"/>
                      </a:ext>
                    </a:extLst>
                  </a:tr>
                  <a:tr h="508814">
                    <a:tc>
                      <a:txBody>
                        <a:bodyPr/>
                        <a:lstStyle/>
                        <a:p>
                          <a14:m>
                            <m:oMathPara xmlns:m="http://schemas.openxmlformats.org/officeDocument/2006/math">
                              <m:oMathParaPr>
                                <m:jc m:val="centerGroup"/>
                              </m:oMathParaPr>
                              <m:oMath xmlns:m="http://schemas.openxmlformats.org/officeDocument/2006/math">
                                <m:r>
                                  <a:rPr lang="en-US" sz="1600" i="1" smtClean="0">
                                    <a:solidFill>
                                      <a:schemeClr val="accent5">
                                        <a:lumMod val="50000"/>
                                      </a:schemeClr>
                                    </a:solidFill>
                                    <a:latin typeface="Cambria Math" panose="02040503050406030204" pitchFamily="18" charset="0"/>
                                    <a:ea typeface="Cambria Math" panose="02040503050406030204" pitchFamily="18" charset="0"/>
                                  </a:rPr>
                                  <m:t>𝛽</m:t>
                                </m:r>
                              </m:oMath>
                            </m:oMathPara>
                          </a14:m>
                          <a:endParaRPr lang="en-US" sz="1600" b="1" dirty="0"/>
                        </a:p>
                      </a:txBody>
                      <a:tcPr anchor="ctr"/>
                    </a:tc>
                    <a:tc>
                      <a:txBody>
                        <a:bodyPr/>
                        <a:lstStyle/>
                        <a:p>
                          <a:pPr algn="ctr"/>
                          <a:r>
                            <a:rPr lang="en-US" sz="1600" dirty="0"/>
                            <a:t>∞</a:t>
                          </a:r>
                        </a:p>
                      </a:txBody>
                      <a:tcPr anchor="ctr"/>
                    </a:tc>
                    <a:tc>
                      <a:txBody>
                        <a:bodyPr/>
                        <a:lstStyle/>
                        <a:p>
                          <a:pPr algn="ctr"/>
                          <a:r>
                            <a:rPr lang="en-US" sz="1600" dirty="0"/>
                            <a:t>0</a:t>
                          </a:r>
                        </a:p>
                      </a:txBody>
                      <a:tcPr anchor="ctr"/>
                    </a:tc>
                    <a:extLst>
                      <a:ext uri="{0D108BD9-81ED-4DB2-BD59-A6C34878D82A}">
                        <a16:rowId xmlns:a16="http://schemas.microsoft.com/office/drawing/2014/main" val="2383879989"/>
                      </a:ext>
                    </a:extLst>
                  </a:tr>
                  <a:tr h="508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accent5">
                                        <a:lumMod val="50000"/>
                                      </a:schemeClr>
                                    </a:solidFill>
                                    <a:latin typeface="Cambria Math" panose="02040503050406030204" pitchFamily="18" charset="0"/>
                                    <a:ea typeface="Cambria Math" panose="02040503050406030204" pitchFamily="18" charset="0"/>
                                  </a:rPr>
                                  <m:t>𝑏</m:t>
                                </m:r>
                              </m:oMath>
                            </m:oMathPara>
                          </a14:m>
                          <a:endParaRPr lang="en-US" sz="1600" b="1" dirty="0"/>
                        </a:p>
                      </a:txBody>
                      <a:tcPr anchor="ctr"/>
                    </a:tc>
                    <a:tc>
                      <a:txBody>
                        <a:bodyPr/>
                        <a:lstStyle/>
                        <a:p>
                          <a:pPr algn="ctr"/>
                          <a:r>
                            <a:rPr lang="en-US" sz="1600" dirty="0"/>
                            <a:t>1</a:t>
                          </a:r>
                        </a:p>
                      </a:txBody>
                      <a:tcPr anchor="ctr"/>
                    </a:tc>
                    <a:tc>
                      <a:txBody>
                        <a:bodyPr/>
                        <a:lstStyle/>
                        <a:p>
                          <a:pPr algn="ctr"/>
                          <a:r>
                            <a:rPr lang="en-US" sz="1600" dirty="0"/>
                            <a:t>0</a:t>
                          </a:r>
                        </a:p>
                      </a:txBody>
                      <a:tcPr anchor="ctr"/>
                    </a:tc>
                    <a:extLst>
                      <a:ext uri="{0D108BD9-81ED-4DB2-BD59-A6C34878D82A}">
                        <a16:rowId xmlns:a16="http://schemas.microsoft.com/office/drawing/2014/main" val="2214416841"/>
                      </a:ext>
                    </a:extLst>
                  </a:tr>
                </a:tbl>
              </a:graphicData>
            </a:graphic>
          </p:graphicFrame>
        </mc:Choice>
        <mc:Fallback>
          <p:graphicFrame>
            <p:nvGraphicFramePr>
              <p:cNvPr id="3" name="Table 2">
                <a:extLst>
                  <a:ext uri="{FF2B5EF4-FFF2-40B4-BE49-F238E27FC236}">
                    <a16:creationId xmlns:a16="http://schemas.microsoft.com/office/drawing/2014/main" id="{AB0CECB9-FEBC-45A2-B88F-D65B657F4F11}"/>
                  </a:ext>
                </a:extLst>
              </p:cNvPr>
              <p:cNvGraphicFramePr>
                <a:graphicFrameLocks noGrp="1"/>
              </p:cNvGraphicFramePr>
              <p:nvPr>
                <p:extLst>
                  <p:ext uri="{D42A27DB-BD31-4B8C-83A1-F6EECF244321}">
                    <p14:modId xmlns:p14="http://schemas.microsoft.com/office/powerpoint/2010/main" val="4125818098"/>
                  </p:ext>
                </p:extLst>
              </p:nvPr>
            </p:nvGraphicFramePr>
            <p:xfrm>
              <a:off x="608451" y="4240617"/>
              <a:ext cx="2456523" cy="1526442"/>
            </p:xfrm>
            <a:graphic>
              <a:graphicData uri="http://schemas.openxmlformats.org/drawingml/2006/table">
                <a:tbl>
                  <a:tblPr firstRow="1" bandRow="1">
                    <a:tableStyleId>{5C22544A-7EE6-4342-B048-85BDC9FD1C3A}</a:tableStyleId>
                  </a:tblPr>
                  <a:tblGrid>
                    <a:gridCol w="379229">
                      <a:extLst>
                        <a:ext uri="{9D8B030D-6E8A-4147-A177-3AD203B41FA5}">
                          <a16:colId xmlns:a16="http://schemas.microsoft.com/office/drawing/2014/main" val="4105900505"/>
                        </a:ext>
                      </a:extLst>
                    </a:gridCol>
                    <a:gridCol w="1038647">
                      <a:extLst>
                        <a:ext uri="{9D8B030D-6E8A-4147-A177-3AD203B41FA5}">
                          <a16:colId xmlns:a16="http://schemas.microsoft.com/office/drawing/2014/main" val="2486686003"/>
                        </a:ext>
                      </a:extLst>
                    </a:gridCol>
                    <a:gridCol w="1038647">
                      <a:extLst>
                        <a:ext uri="{9D8B030D-6E8A-4147-A177-3AD203B41FA5}">
                          <a16:colId xmlns:a16="http://schemas.microsoft.com/office/drawing/2014/main" val="2816315450"/>
                        </a:ext>
                      </a:extLst>
                    </a:gridCol>
                  </a:tblGrid>
                  <a:tr h="508814">
                    <a:tc>
                      <a:txBody>
                        <a:bodyPr/>
                        <a:lstStyle/>
                        <a:p>
                          <a:pPr algn="ctr"/>
                          <a:endParaRPr lang="en-US" sz="1400" b="0" dirty="0"/>
                        </a:p>
                      </a:txBody>
                      <a:tcPr>
                        <a:noFill/>
                      </a:tcPr>
                    </a:tc>
                    <a:tc>
                      <a:txBody>
                        <a:bodyPr/>
                        <a:lstStyle/>
                        <a:p>
                          <a:pPr algn="ctr"/>
                          <a:r>
                            <a:rPr lang="en-US" sz="1200" dirty="0"/>
                            <a:t>All carriers stop at </a:t>
                          </a:r>
                          <a:r>
                            <a:rPr lang="en-US" sz="1200" b="0" i="1" dirty="0">
                              <a:latin typeface="Cambria" panose="02040503050406030204" pitchFamily="18" charset="0"/>
                              <a:ea typeface="Cambria" panose="02040503050406030204" pitchFamily="18" charset="0"/>
                            </a:rPr>
                            <a:t>r</a:t>
                          </a:r>
                          <a:endParaRPr lang="en-US" sz="1200" b="0" dirty="0"/>
                        </a:p>
                      </a:txBody>
                      <a:tcPr/>
                    </a:tc>
                    <a:tc>
                      <a:txBody>
                        <a:bodyPr/>
                        <a:lstStyle/>
                        <a:p>
                          <a:pPr algn="ctr"/>
                          <a:r>
                            <a:rPr lang="en-US" sz="1200" dirty="0"/>
                            <a:t>No carriers stop at </a:t>
                          </a:r>
                          <a:r>
                            <a:rPr lang="en-US" sz="1200" b="0" i="1" dirty="0">
                              <a:latin typeface="Cambria" panose="02040503050406030204" pitchFamily="18" charset="0"/>
                              <a:ea typeface="Cambria" panose="02040503050406030204" pitchFamily="18" charset="0"/>
                            </a:rPr>
                            <a:t>r</a:t>
                          </a:r>
                        </a:p>
                      </a:txBody>
                      <a:tcPr/>
                    </a:tc>
                    <a:extLst>
                      <a:ext uri="{0D108BD9-81ED-4DB2-BD59-A6C34878D82A}">
                        <a16:rowId xmlns:a16="http://schemas.microsoft.com/office/drawing/2014/main" val="800177467"/>
                      </a:ext>
                    </a:extLst>
                  </a:tr>
                  <a:tr h="508814">
                    <a:tc>
                      <a:txBody>
                        <a:bodyPr/>
                        <a:lstStyle/>
                        <a:p>
                          <a:endParaRPr lang="en-US"/>
                        </a:p>
                      </a:txBody>
                      <a:tcPr anchor="ctr">
                        <a:blipFill>
                          <a:blip r:embed="rId6"/>
                          <a:stretch>
                            <a:fillRect l="-1613" t="-101190" r="-558065" b="-102381"/>
                          </a:stretch>
                        </a:blipFill>
                      </a:tcPr>
                    </a:tc>
                    <a:tc>
                      <a:txBody>
                        <a:bodyPr/>
                        <a:lstStyle/>
                        <a:p>
                          <a:pPr algn="ctr"/>
                          <a:r>
                            <a:rPr lang="en-US" sz="1600" dirty="0"/>
                            <a:t>∞</a:t>
                          </a:r>
                        </a:p>
                      </a:txBody>
                      <a:tcPr anchor="ctr"/>
                    </a:tc>
                    <a:tc>
                      <a:txBody>
                        <a:bodyPr/>
                        <a:lstStyle/>
                        <a:p>
                          <a:pPr algn="ctr"/>
                          <a:r>
                            <a:rPr lang="en-US" sz="1600" dirty="0"/>
                            <a:t>0</a:t>
                          </a:r>
                        </a:p>
                      </a:txBody>
                      <a:tcPr anchor="ctr"/>
                    </a:tc>
                    <a:extLst>
                      <a:ext uri="{0D108BD9-81ED-4DB2-BD59-A6C34878D82A}">
                        <a16:rowId xmlns:a16="http://schemas.microsoft.com/office/drawing/2014/main" val="2383879989"/>
                      </a:ext>
                    </a:extLst>
                  </a:tr>
                  <a:tr h="508814">
                    <a:tc>
                      <a:txBody>
                        <a:bodyPr/>
                        <a:lstStyle/>
                        <a:p>
                          <a:endParaRPr lang="en-US"/>
                        </a:p>
                      </a:txBody>
                      <a:tcPr anchor="ctr">
                        <a:blipFill>
                          <a:blip r:embed="rId6"/>
                          <a:stretch>
                            <a:fillRect l="-1613" t="-201190" r="-558065" b="-2381"/>
                          </a:stretch>
                        </a:blipFill>
                      </a:tcPr>
                    </a:tc>
                    <a:tc>
                      <a:txBody>
                        <a:bodyPr/>
                        <a:lstStyle/>
                        <a:p>
                          <a:pPr algn="ctr"/>
                          <a:r>
                            <a:rPr lang="en-US" sz="1600" dirty="0"/>
                            <a:t>1</a:t>
                          </a:r>
                        </a:p>
                      </a:txBody>
                      <a:tcPr anchor="ctr"/>
                    </a:tc>
                    <a:tc>
                      <a:txBody>
                        <a:bodyPr/>
                        <a:lstStyle/>
                        <a:p>
                          <a:pPr algn="ctr"/>
                          <a:r>
                            <a:rPr lang="en-US" sz="1600" dirty="0"/>
                            <a:t>0</a:t>
                          </a:r>
                        </a:p>
                      </a:txBody>
                      <a:tcPr anchor="ctr"/>
                    </a:tc>
                    <a:extLst>
                      <a:ext uri="{0D108BD9-81ED-4DB2-BD59-A6C34878D82A}">
                        <a16:rowId xmlns:a16="http://schemas.microsoft.com/office/drawing/2014/main" val="2214416841"/>
                      </a:ext>
                    </a:extLst>
                  </a:tr>
                </a:tbl>
              </a:graphicData>
            </a:graphic>
          </p:graphicFrame>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726D610-2430-44B0-9A24-7FA909F1944F}"/>
                  </a:ext>
                </a:extLst>
              </p:cNvPr>
              <p:cNvSpPr txBox="1"/>
              <p:nvPr/>
            </p:nvSpPr>
            <p:spPr>
              <a:xfrm>
                <a:off x="1068869" y="2539519"/>
                <a:ext cx="1793953"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r>
                        <a:rPr lang="en-US" b="0" i="1" smtClean="0">
                          <a:solidFill>
                            <a:schemeClr val="accent5">
                              <a:lumMod val="50000"/>
                            </a:schemeClr>
                          </a:solidFill>
                          <a:latin typeface="Cambria Math" panose="02040503050406030204" pitchFamily="18" charset="0"/>
                          <a:ea typeface="Cambria Math" panose="02040503050406030204" pitchFamily="18" charset="0"/>
                        </a:rPr>
                        <m:t>=</m:t>
                      </m:r>
                      <m:nary>
                        <m:naryPr>
                          <m:chr m:val="∑"/>
                          <m:ctrlPr>
                            <a:rPr lang="en-US" b="0" i="1" smtClean="0">
                              <a:solidFill>
                                <a:schemeClr val="accent5">
                                  <a:lumMod val="50000"/>
                                </a:schemeClr>
                              </a:solidFill>
                              <a:latin typeface="Cambria Math" panose="02040503050406030204" pitchFamily="18" charset="0"/>
                              <a:ea typeface="Cambria Math" panose="02040503050406030204" pitchFamily="18" charset="0"/>
                            </a:rPr>
                          </m:ctrlPr>
                        </m:naryPr>
                        <m:sub>
                          <m:r>
                            <m:rPr>
                              <m:brk m:alnAt="23"/>
                            </m:rPr>
                            <a:rPr lang="en-US" b="0" i="1" smtClean="0">
                              <a:solidFill>
                                <a:schemeClr val="accent5">
                                  <a:lumMod val="50000"/>
                                </a:schemeClr>
                              </a:solidFill>
                              <a:latin typeface="Cambria Math" panose="02040503050406030204" pitchFamily="18" charset="0"/>
                              <a:ea typeface="Cambria Math" panose="02040503050406030204" pitchFamily="18" charset="0"/>
                            </a:rPr>
                            <m:t>𝑛</m:t>
                          </m:r>
                        </m:sub>
                        <m:sup>
                          <m:r>
                            <a:rPr lang="en-US" b="0" i="1" smtClean="0">
                              <a:solidFill>
                                <a:schemeClr val="accent5">
                                  <a:lumMod val="50000"/>
                                </a:schemeClr>
                              </a:solidFill>
                              <a:latin typeface="Cambria Math" panose="02040503050406030204" pitchFamily="18" charset="0"/>
                              <a:ea typeface="Cambria Math" panose="02040503050406030204" pitchFamily="18" charset="0"/>
                            </a:rPr>
                            <m:t>𝑁</m:t>
                          </m:r>
                        </m:sup>
                        <m:e>
                          <m:f>
                            <m:fPr>
                              <m:ctrlPr>
                                <a:rPr lang="en-US" b="0" i="1" smtClean="0">
                                  <a:solidFill>
                                    <a:schemeClr val="accent5">
                                      <a:lumMod val="50000"/>
                                    </a:schemeClr>
                                  </a:solidFill>
                                  <a:latin typeface="Cambria Math" panose="02040503050406030204" pitchFamily="18" charset="0"/>
                                  <a:ea typeface="Cambria Math" panose="02040503050406030204" pitchFamily="18" charset="0"/>
                                </a:rPr>
                              </m:ctrlPr>
                            </m:fPr>
                            <m:num>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𝑛</m:t>
                                  </m:r>
                                </m:sub>
                              </m:sSub>
                            </m:num>
                            <m:den>
                              <m:r>
                                <a:rPr lang="en-US" b="0" i="1" smtClean="0">
                                  <a:solidFill>
                                    <a:schemeClr val="accent5">
                                      <a:lumMod val="50000"/>
                                    </a:schemeClr>
                                  </a:solidFill>
                                  <a:latin typeface="Cambria Math" panose="02040503050406030204" pitchFamily="18" charset="0"/>
                                  <a:ea typeface="Cambria Math" panose="02040503050406030204" pitchFamily="18" charset="0"/>
                                </a:rPr>
                                <m:t>1−</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𝑛</m:t>
                                  </m:r>
                                </m:sub>
                              </m:sSub>
                            </m:den>
                          </m:f>
                        </m:e>
                      </m:nary>
                    </m:oMath>
                  </m:oMathPara>
                </a14:m>
                <a:endParaRPr lang="en-US" dirty="0">
                  <a:solidFill>
                    <a:schemeClr val="accent5">
                      <a:lumMod val="50000"/>
                    </a:schemeClr>
                  </a:solidFill>
                </a:endParaRPr>
              </a:p>
            </p:txBody>
          </p:sp>
        </mc:Choice>
        <mc:Fallback>
          <p:sp>
            <p:nvSpPr>
              <p:cNvPr id="17" name="TextBox 16">
                <a:extLst>
                  <a:ext uri="{FF2B5EF4-FFF2-40B4-BE49-F238E27FC236}">
                    <a16:creationId xmlns:a16="http://schemas.microsoft.com/office/drawing/2014/main" id="{C726D610-2430-44B0-9A24-7FA909F1944F}"/>
                  </a:ext>
                </a:extLst>
              </p:cNvPr>
              <p:cNvSpPr txBox="1">
                <a:spLocks noRot="1" noChangeAspect="1" noMove="1" noResize="1" noEditPoints="1" noAdjustHandles="1" noChangeArrowheads="1" noChangeShapeType="1" noTextEdit="1"/>
              </p:cNvSpPr>
              <p:nvPr/>
            </p:nvSpPr>
            <p:spPr>
              <a:xfrm>
                <a:off x="1068869" y="2539519"/>
                <a:ext cx="1793953" cy="77886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31D0956-5480-4527-89BC-B04DA9F21344}"/>
                  </a:ext>
                </a:extLst>
              </p:cNvPr>
              <p:cNvSpPr txBox="1"/>
              <p:nvPr/>
            </p:nvSpPr>
            <p:spPr>
              <a:xfrm>
                <a:off x="1184588" y="1752241"/>
                <a:ext cx="17019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lumMod val="50000"/>
                            </a:schemeClr>
                          </a:solidFill>
                          <a:latin typeface="Cambria Math" panose="02040503050406030204" pitchFamily="18" charset="0"/>
                        </a:rPr>
                        <m:t>𝑑𝑁</m:t>
                      </m:r>
                      <m:r>
                        <a:rPr lang="en-US" b="0" i="1" smtClean="0">
                          <a:solidFill>
                            <a:schemeClr val="accent5">
                              <a:lumMod val="50000"/>
                            </a:schemeClr>
                          </a:solidFill>
                          <a:latin typeface="Cambria Math" panose="02040503050406030204" pitchFamily="18" charset="0"/>
                        </a:rPr>
                        <m:t>=−</m:t>
                      </m:r>
                      <m:r>
                        <a:rPr lang="en-US" b="0" i="1" smtClean="0">
                          <a:solidFill>
                            <a:schemeClr val="accent5">
                              <a:lumMod val="50000"/>
                            </a:schemeClr>
                          </a:solidFill>
                          <a:latin typeface="Cambria Math" panose="02040503050406030204" pitchFamily="18" charset="0"/>
                        </a:rPr>
                        <m:t>𝑁</m:t>
                      </m:r>
                      <m:r>
                        <a:rPr lang="en-US" b="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b="0" i="1" smtClean="0">
                              <a:solidFill>
                                <a:schemeClr val="accent5">
                                  <a:lumMod val="50000"/>
                                </a:schemeClr>
                              </a:solidFill>
                              <a:latin typeface="Cambria Math" panose="02040503050406030204" pitchFamily="18" charset="0"/>
                              <a:ea typeface="Cambria Math" panose="02040503050406030204" pitchFamily="18" charset="0"/>
                            </a:rPr>
                          </m:ctrlPr>
                        </m:dPr>
                        <m:e>
                          <m:r>
                            <a:rPr lang="en-US" b="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b="0" i="1" smtClean="0">
                          <a:solidFill>
                            <a:schemeClr val="accent5">
                              <a:lumMod val="50000"/>
                            </a:schemeClr>
                          </a:solidFill>
                          <a:latin typeface="Cambria Math" panose="02040503050406030204" pitchFamily="18" charset="0"/>
                          <a:ea typeface="Cambria Math" panose="02040503050406030204" pitchFamily="18" charset="0"/>
                        </a:rPr>
                        <m:t>𝑑𝑟</m:t>
                      </m:r>
                    </m:oMath>
                  </m:oMathPara>
                </a14:m>
                <a:endParaRPr lang="en-US" dirty="0">
                  <a:solidFill>
                    <a:schemeClr val="accent5">
                      <a:lumMod val="50000"/>
                    </a:schemeClr>
                  </a:solidFill>
                </a:endParaRPr>
              </a:p>
            </p:txBody>
          </p:sp>
        </mc:Choice>
        <mc:Fallback>
          <p:sp>
            <p:nvSpPr>
              <p:cNvPr id="20" name="TextBox 19">
                <a:extLst>
                  <a:ext uri="{FF2B5EF4-FFF2-40B4-BE49-F238E27FC236}">
                    <a16:creationId xmlns:a16="http://schemas.microsoft.com/office/drawing/2014/main" id="{031D0956-5480-4527-89BC-B04DA9F21344}"/>
                  </a:ext>
                </a:extLst>
              </p:cNvPr>
              <p:cNvSpPr txBox="1">
                <a:spLocks noRot="1" noChangeAspect="1" noMove="1" noResize="1" noEditPoints="1" noAdjustHandles="1" noChangeArrowheads="1" noChangeShapeType="1" noTextEdit="1"/>
              </p:cNvSpPr>
              <p:nvPr/>
            </p:nvSpPr>
            <p:spPr>
              <a:xfrm>
                <a:off x="1184588" y="1752241"/>
                <a:ext cx="1701941" cy="276999"/>
              </a:xfrm>
              <a:prstGeom prst="rect">
                <a:avLst/>
              </a:prstGeom>
              <a:blipFill>
                <a:blip r:embed="rId8"/>
                <a:stretch>
                  <a:fillRect l="-2857" t="-2174" r="-2857" b="-3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5144B949-50A7-4E8A-8D4C-B70D34A6E7F4}"/>
                  </a:ext>
                </a:extLst>
              </p:cNvPr>
              <p:cNvSpPr/>
              <p:nvPr/>
            </p:nvSpPr>
            <p:spPr>
              <a:xfrm>
                <a:off x="3290355" y="2369217"/>
                <a:ext cx="2618956" cy="1200329"/>
              </a:xfrm>
              <a:prstGeom prst="rect">
                <a:avLst/>
              </a:prstGeom>
            </p:spPr>
            <p:txBody>
              <a:bodyPr wrap="square">
                <a:spAutoFit/>
              </a:bodyPr>
              <a:lstStyle/>
              <a:p>
                <a:r>
                  <a:rPr lang="en-US" sz="1200" dirty="0">
                    <a:solidFill>
                      <a:schemeClr val="bg2">
                        <a:lumMod val="25000"/>
                      </a:schemeClr>
                    </a:solidFill>
                  </a:rPr>
                  <a:t>To not require an empirical value for decoherent factors ranging from 0 to </a:t>
                </a:r>
                <a:r>
                  <a:rPr lang="en-US" sz="1200" dirty="0">
                    <a:solidFill>
                      <a:schemeClr val="bg2">
                        <a:lumMod val="25000"/>
                      </a:schemeClr>
                    </a:solidFill>
                    <a:latin typeface="Cambria" panose="02040503050406030204" pitchFamily="18" charset="0"/>
                    <a:ea typeface="Cambria" panose="02040503050406030204" pitchFamily="18" charset="0"/>
                  </a:rPr>
                  <a:t>∞</a:t>
                </a:r>
                <a:r>
                  <a:rPr lang="en-US" sz="1200" dirty="0">
                    <a:solidFill>
                      <a:schemeClr val="bg2">
                        <a:lumMod val="25000"/>
                      </a:schemeClr>
                    </a:solidFill>
                  </a:rPr>
                  <a:t>,  we can define relative decoherence factors </a:t>
                </a:r>
                <a14:m>
                  <m:oMath xmlns:m="http://schemas.openxmlformats.org/officeDocument/2006/math">
                    <m:sSub>
                      <m:sSubPr>
                        <m:ctrlPr>
                          <a:rPr lang="en-US" sz="1200" i="1" smtClean="0">
                            <a:solidFill>
                              <a:schemeClr val="accent5">
                                <a:lumMod val="50000"/>
                              </a:schemeClr>
                            </a:solidFill>
                            <a:latin typeface="Cambria Math" panose="02040503050406030204" pitchFamily="18" charset="0"/>
                          </a:rPr>
                        </m:ctrlPr>
                      </m:sSubPr>
                      <m:e>
                        <m:r>
                          <a:rPr lang="en-US" sz="1200" b="0" i="1" smtClean="0">
                            <a:solidFill>
                              <a:schemeClr val="accent5">
                                <a:lumMod val="50000"/>
                              </a:schemeClr>
                            </a:solidFill>
                            <a:latin typeface="Cambria Math" panose="02040503050406030204" pitchFamily="18" charset="0"/>
                          </a:rPr>
                          <m:t>𝑏</m:t>
                        </m:r>
                      </m:e>
                      <m:sub>
                        <m:r>
                          <a:rPr lang="en-US" sz="1200" b="0" i="1" smtClean="0">
                            <a:solidFill>
                              <a:schemeClr val="accent5">
                                <a:lumMod val="50000"/>
                              </a:schemeClr>
                            </a:solidFill>
                            <a:latin typeface="Cambria Math" panose="02040503050406030204" pitchFamily="18" charset="0"/>
                          </a:rPr>
                          <m:t>𝑛</m:t>
                        </m:r>
                      </m:sub>
                    </m:sSub>
                    <m:r>
                      <a:rPr lang="en-US" sz="1200" i="1">
                        <a:solidFill>
                          <a:schemeClr val="accent5">
                            <a:lumMod val="50000"/>
                          </a:schemeClr>
                        </a:solidFill>
                        <a:latin typeface="Cambria Math" panose="02040503050406030204" pitchFamily="18" charset="0"/>
                      </a:rPr>
                      <m:t> </m:t>
                    </m:r>
                  </m:oMath>
                </a14:m>
                <a:r>
                  <a:rPr lang="en-US" sz="1200" dirty="0">
                    <a:solidFill>
                      <a:schemeClr val="bg2">
                        <a:lumMod val="25000"/>
                      </a:schemeClr>
                    </a:solidFill>
                  </a:rPr>
                  <a:t>as a ratio between 0 and 1, which cause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1200" i="1">
                            <a:solidFill>
                              <a:schemeClr val="accent5">
                                <a:lumMod val="50000"/>
                              </a:schemeClr>
                            </a:solidFill>
                            <a:latin typeface="Cambria Math" panose="02040503050406030204" pitchFamily="18" charset="0"/>
                            <a:ea typeface="Cambria Math" panose="02040503050406030204" pitchFamily="18" charset="0"/>
                          </a:rPr>
                        </m:ctrlPr>
                      </m:dPr>
                      <m:e>
                        <m:r>
                          <a:rPr lang="en-US" sz="1200" i="1">
                            <a:solidFill>
                              <a:schemeClr val="accent5">
                                <a:lumMod val="50000"/>
                              </a:schemeClr>
                            </a:solidFill>
                            <a:latin typeface="Cambria Math" panose="02040503050406030204" pitchFamily="18" charset="0"/>
                            <a:ea typeface="Cambria Math" panose="02040503050406030204" pitchFamily="18" charset="0"/>
                          </a:rPr>
                          <m:t>𝑟</m:t>
                        </m:r>
                      </m:e>
                    </m:d>
                    <m:r>
                      <a:rPr lang="en-US" sz="1200" i="1">
                        <a:solidFill>
                          <a:schemeClr val="accent5">
                            <a:lumMod val="50000"/>
                          </a:schemeClr>
                        </a:solidFill>
                        <a:latin typeface="Cambria Math" panose="02040503050406030204" pitchFamily="18" charset="0"/>
                        <a:ea typeface="Cambria Math" panose="02040503050406030204" pitchFamily="18" charset="0"/>
                      </a:rPr>
                      <m:t>→</m:t>
                    </m:r>
                    <m:r>
                      <a:rPr lang="en-US" sz="1200" b="0" i="1" smtClean="0">
                        <a:solidFill>
                          <a:schemeClr val="accent5">
                            <a:lumMod val="50000"/>
                          </a:schemeClr>
                        </a:solidFill>
                        <a:latin typeface="Cambria Math" panose="02040503050406030204" pitchFamily="18" charset="0"/>
                        <a:ea typeface="Cambria Math" panose="02040503050406030204" pitchFamily="18" charset="0"/>
                      </a:rPr>
                      <m:t>0</m:t>
                    </m:r>
                  </m:oMath>
                </a14:m>
                <a:r>
                  <a:rPr lang="en-US" sz="1200" dirty="0">
                    <a:solidFill>
                      <a:schemeClr val="bg2">
                        <a:lumMod val="25000"/>
                      </a:schemeClr>
                    </a:solidFill>
                  </a:rPr>
                  <a:t> or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m:t>
                    </m:r>
                  </m:oMath>
                </a14:m>
                <a:r>
                  <a:rPr lang="en-US" sz="1200" dirty="0">
                    <a:solidFill>
                      <a:schemeClr val="bg2">
                        <a:lumMod val="25000"/>
                      </a:schemeClr>
                    </a:solidFill>
                  </a:rPr>
                  <a:t> for each limit.</a:t>
                </a:r>
              </a:p>
            </p:txBody>
          </p:sp>
        </mc:Choice>
        <mc:Fallback>
          <p:sp>
            <p:nvSpPr>
              <p:cNvPr id="21" name="Rectangle 20">
                <a:extLst>
                  <a:ext uri="{FF2B5EF4-FFF2-40B4-BE49-F238E27FC236}">
                    <a16:creationId xmlns:a16="http://schemas.microsoft.com/office/drawing/2014/main" id="{5144B949-50A7-4E8A-8D4C-B70D34A6E7F4}"/>
                  </a:ext>
                </a:extLst>
              </p:cNvPr>
              <p:cNvSpPr>
                <a:spLocks noRot="1" noChangeAspect="1" noMove="1" noResize="1" noEditPoints="1" noAdjustHandles="1" noChangeArrowheads="1" noChangeShapeType="1" noTextEdit="1"/>
              </p:cNvSpPr>
              <p:nvPr/>
            </p:nvSpPr>
            <p:spPr>
              <a:xfrm>
                <a:off x="3290355" y="2369217"/>
                <a:ext cx="2618956" cy="1200329"/>
              </a:xfrm>
              <a:prstGeom prst="rect">
                <a:avLst/>
              </a:prstGeom>
              <a:blipFill>
                <a:blip r:embed="rId9"/>
                <a:stretch>
                  <a:fillRect l="-233" t="-508" r="-1399" b="-3046"/>
                </a:stretch>
              </a:blipFill>
            </p:spPr>
            <p:txBody>
              <a:bodyPr/>
              <a:lstStyle/>
              <a:p>
                <a:r>
                  <a:rPr lang="en-US">
                    <a:noFill/>
                  </a:rPr>
                  <a:t> </a:t>
                </a:r>
              </a:p>
            </p:txBody>
          </p:sp>
        </mc:Fallback>
      </mc:AlternateContent>
      <p:sp>
        <p:nvSpPr>
          <p:cNvPr id="5" name="Arrow: Curved Up 4">
            <a:extLst>
              <a:ext uri="{FF2B5EF4-FFF2-40B4-BE49-F238E27FC236}">
                <a16:creationId xmlns:a16="http://schemas.microsoft.com/office/drawing/2014/main" id="{73C7E6B4-7D0E-4A9D-B2E2-8548C007BBEC}"/>
              </a:ext>
            </a:extLst>
          </p:cNvPr>
          <p:cNvSpPr/>
          <p:nvPr/>
        </p:nvSpPr>
        <p:spPr>
          <a:xfrm rot="16200000">
            <a:off x="2682290" y="5011887"/>
            <a:ext cx="666740" cy="549386"/>
          </a:xfrm>
          <a:prstGeom prst="curvedUpArrow">
            <a:avLst>
              <a:gd name="adj1" fmla="val 2890"/>
              <a:gd name="adj2" fmla="val 19057"/>
              <a:gd name="adj3" fmla="val 123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C6A93222-D441-4015-8A7A-1F161AF94B17}"/>
                  </a:ext>
                </a:extLst>
              </p:cNvPr>
              <p:cNvSpPr/>
              <p:nvPr/>
            </p:nvSpPr>
            <p:spPr>
              <a:xfrm>
                <a:off x="3257520" y="5091710"/>
                <a:ext cx="865907" cy="461665"/>
              </a:xfrm>
              <a:prstGeom prst="rect">
                <a:avLst/>
              </a:prstGeom>
            </p:spPr>
            <p:txBody>
              <a:bodyPr wrap="square">
                <a:spAutoFit/>
              </a:bodyPr>
              <a:lstStyle/>
              <a:p>
                <a:r>
                  <a:rPr lang="en-US" sz="1200" dirty="0">
                    <a:solidFill>
                      <a:schemeClr val="bg2">
                        <a:lumMod val="25000"/>
                      </a:schemeClr>
                    </a:solidFill>
                  </a:rPr>
                  <a:t>Only if all </a:t>
                </a:r>
                <a14:m>
                  <m:oMath xmlns:m="http://schemas.openxmlformats.org/officeDocument/2006/math">
                    <m:r>
                      <a:rPr lang="en-US" sz="1200" i="1">
                        <a:solidFill>
                          <a:schemeClr val="accent5">
                            <a:lumMod val="50000"/>
                          </a:schemeClr>
                        </a:solidFill>
                        <a:latin typeface="Cambria Math" panose="02040503050406030204" pitchFamily="18" charset="0"/>
                        <a:ea typeface="Cambria Math" panose="02040503050406030204" pitchFamily="18" charset="0"/>
                      </a:rPr>
                      <m:t>𝑏</m:t>
                    </m:r>
                    <m:r>
                      <a:rPr lang="en-US" sz="1200" b="0" i="1" smtClean="0">
                        <a:solidFill>
                          <a:schemeClr val="accent5">
                            <a:lumMod val="50000"/>
                          </a:schemeClr>
                        </a:solidFill>
                        <a:latin typeface="Cambria Math" panose="02040503050406030204" pitchFamily="18" charset="0"/>
                        <a:ea typeface="Cambria Math" panose="02040503050406030204" pitchFamily="18" charset="0"/>
                      </a:rPr>
                      <m:t>=0</m:t>
                    </m:r>
                  </m:oMath>
                </a14:m>
                <a:r>
                  <a:rPr lang="en-US" sz="1200" dirty="0">
                    <a:solidFill>
                      <a:schemeClr val="bg2">
                        <a:lumMod val="25000"/>
                      </a:schemeClr>
                    </a:solidFill>
                  </a:rPr>
                  <a:t> </a:t>
                </a:r>
              </a:p>
            </p:txBody>
          </p:sp>
        </mc:Choice>
        <mc:Fallback>
          <p:sp>
            <p:nvSpPr>
              <p:cNvPr id="23" name="Rectangle 22">
                <a:extLst>
                  <a:ext uri="{FF2B5EF4-FFF2-40B4-BE49-F238E27FC236}">
                    <a16:creationId xmlns:a16="http://schemas.microsoft.com/office/drawing/2014/main" id="{C6A93222-D441-4015-8A7A-1F161AF94B17}"/>
                  </a:ext>
                </a:extLst>
              </p:cNvPr>
              <p:cNvSpPr>
                <a:spLocks noRot="1" noChangeAspect="1" noMove="1" noResize="1" noEditPoints="1" noAdjustHandles="1" noChangeArrowheads="1" noChangeShapeType="1" noTextEdit="1"/>
              </p:cNvSpPr>
              <p:nvPr/>
            </p:nvSpPr>
            <p:spPr>
              <a:xfrm>
                <a:off x="3257520" y="5091710"/>
                <a:ext cx="865907"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C0993A32-B703-4ED4-920A-8A3B2604A58C}"/>
                  </a:ext>
                </a:extLst>
              </p:cNvPr>
              <p:cNvSpPr/>
              <p:nvPr/>
            </p:nvSpPr>
            <p:spPr>
              <a:xfrm>
                <a:off x="6126931" y="1662783"/>
                <a:ext cx="5600336" cy="3785652"/>
              </a:xfrm>
              <a:prstGeom prst="rect">
                <a:avLst/>
              </a:prstGeom>
            </p:spPr>
            <p:txBody>
              <a:bodyPr wrap="square">
                <a:spAutoFit/>
              </a:bodyPr>
              <a:lstStyle/>
              <a:p>
                <a:r>
                  <a:rPr lang="en-US" sz="1400" dirty="0">
                    <a:solidFill>
                      <a:schemeClr val="bg2">
                        <a:lumMod val="25000"/>
                      </a:schemeClr>
                    </a:solidFill>
                  </a:rPr>
                  <a:t>If the energy transferred remains coherent only along a cation-anion chain, we need to find the factors that affect the probability of that chain existing as a function of radius and express them as a ratio between 0 and 1.</a:t>
                </a:r>
              </a:p>
              <a:p>
                <a:endParaRPr lang="en-US" sz="1400" dirty="0">
                  <a:solidFill>
                    <a:schemeClr val="bg2">
                      <a:lumMod val="25000"/>
                    </a:schemeClr>
                  </a:solidFill>
                </a:endParaRPr>
              </a:p>
              <a:p>
                <a:r>
                  <a:rPr lang="en-US" sz="1400" dirty="0">
                    <a:solidFill>
                      <a:schemeClr val="bg2">
                        <a:lumMod val="25000"/>
                      </a:schemeClr>
                    </a:solidFill>
                  </a:rPr>
                  <a:t>The ideal recipient will switch with each step (from cation to anion to cation, etc.) and the only transfer length that maintains coherence according to our assumptions is the first peak distance, which corresponds to the separation distance of the interaction potential minima. This configuration maintains in-phase vibrational transfer.</a:t>
                </a:r>
              </a:p>
              <a:p>
                <a:endParaRPr lang="en-US" sz="1400" dirty="0">
                  <a:solidFill>
                    <a:schemeClr val="bg2">
                      <a:lumMod val="25000"/>
                    </a:schemeClr>
                  </a:solidFill>
                </a:endParaRPr>
              </a:p>
              <a:p>
                <a:r>
                  <a:rPr lang="en-US" sz="1400" dirty="0">
                    <a:solidFill>
                      <a:schemeClr val="bg2">
                        <a:lumMod val="25000"/>
                      </a:schemeClr>
                    </a:solidFill>
                  </a:rPr>
                  <a:t>Possible factors for </a:t>
                </a: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𝑛</m:t>
                        </m:r>
                      </m:sub>
                    </m:sSub>
                  </m:oMath>
                </a14:m>
                <a:r>
                  <a:rPr lang="en-US" sz="1400" dirty="0">
                    <a:solidFill>
                      <a:schemeClr val="bg2">
                        <a:lumMod val="25000"/>
                      </a:schemeClr>
                    </a:solidFill>
                  </a:rPr>
                  <a:t>:</a:t>
                </a:r>
              </a:p>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𝑁𝐼</m:t>
                        </m:r>
                      </m:sub>
                    </m:sSub>
                  </m:oMath>
                </a14:m>
                <a:r>
                  <a:rPr lang="en-US" sz="1400" dirty="0">
                    <a:solidFill>
                      <a:schemeClr val="bg2">
                        <a:lumMod val="25000"/>
                      </a:schemeClr>
                    </a:solidFill>
                  </a:rPr>
                  <a:t>: Non-ideal recipient probability in each sequence (dependent only on the first peak)</a:t>
                </a:r>
              </a:p>
              <a:p>
                <a:pPr marL="285750" indent="-285750">
                  <a:buFont typeface="Arial" panose="020B0604020202020204" pitchFamily="34" charset="0"/>
                  <a:buChar char="•"/>
                </a:pPr>
                <a14:m>
                  <m:oMath xmlns:m="http://schemas.openxmlformats.org/officeDocument/2006/math">
                    <m:sSub>
                      <m:sSubPr>
                        <m:ctrlPr>
                          <a:rPr lang="en-US" sz="1400" i="1" smtClean="0">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𝑅𝑇</m:t>
                        </m:r>
                      </m:sub>
                    </m:sSub>
                  </m:oMath>
                </a14:m>
                <a:r>
                  <a:rPr lang="en-US" sz="1400" dirty="0">
                    <a:solidFill>
                      <a:schemeClr val="bg2">
                        <a:lumMod val="25000"/>
                      </a:schemeClr>
                    </a:solidFill>
                  </a:rPr>
                  <a:t>: Relative vibrational energy transfer inefficiency in each sequence (dependent only on the first coordination shell)</a:t>
                </a:r>
              </a:p>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𝑆𝑅𝑂</m:t>
                        </m:r>
                      </m:sub>
                    </m:sSub>
                  </m:oMath>
                </a14:m>
                <a:r>
                  <a:rPr lang="en-US" sz="1400" dirty="0">
                    <a:solidFill>
                      <a:schemeClr val="bg2">
                        <a:lumMod val="25000"/>
                      </a:schemeClr>
                    </a:solidFill>
                  </a:rPr>
                  <a:t>: Recipient density in succeeding sequence due to SRO decay</a:t>
                </a:r>
              </a:p>
              <a:p>
                <a:pPr marL="285750" indent="-285750">
                  <a:buFont typeface="Arial" panose="020B0604020202020204" pitchFamily="34" charset="0"/>
                  <a:buChar char="•"/>
                </a:pPr>
                <a:endParaRPr lang="en-US" sz="1600" dirty="0">
                  <a:solidFill>
                    <a:schemeClr val="bg2">
                      <a:lumMod val="25000"/>
                    </a:schemeClr>
                  </a:solidFill>
                </a:endParaRPr>
              </a:p>
            </p:txBody>
          </p:sp>
        </mc:Choice>
        <mc:Fallback>
          <p:sp>
            <p:nvSpPr>
              <p:cNvPr id="27" name="Rectangle 26">
                <a:extLst>
                  <a:ext uri="{FF2B5EF4-FFF2-40B4-BE49-F238E27FC236}">
                    <a16:creationId xmlns:a16="http://schemas.microsoft.com/office/drawing/2014/main" id="{C0993A32-B703-4ED4-920A-8A3B2604A58C}"/>
                  </a:ext>
                </a:extLst>
              </p:cNvPr>
              <p:cNvSpPr>
                <a:spLocks noRot="1" noChangeAspect="1" noMove="1" noResize="1" noEditPoints="1" noAdjustHandles="1" noChangeArrowheads="1" noChangeShapeType="1" noTextEdit="1"/>
              </p:cNvSpPr>
              <p:nvPr/>
            </p:nvSpPr>
            <p:spPr>
              <a:xfrm>
                <a:off x="6126931" y="1662783"/>
                <a:ext cx="5600336" cy="3785652"/>
              </a:xfrm>
              <a:prstGeom prst="rect">
                <a:avLst/>
              </a:prstGeom>
              <a:blipFill>
                <a:blip r:embed="rId11"/>
                <a:stretch>
                  <a:fillRect l="-326" t="-322" r="-871"/>
                </a:stretch>
              </a:blipFill>
            </p:spPr>
            <p:txBody>
              <a:bodyPr/>
              <a:lstStyle/>
              <a:p>
                <a:r>
                  <a:rPr lang="en-US">
                    <a:noFill/>
                  </a:rPr>
                  <a:t> </a:t>
                </a:r>
              </a:p>
            </p:txBody>
          </p:sp>
        </mc:Fallback>
      </mc:AlternateContent>
    </p:spTree>
    <p:extLst>
      <p:ext uri="{BB962C8B-B14F-4D97-AF65-F5344CB8AC3E}">
        <p14:creationId xmlns:p14="http://schemas.microsoft.com/office/powerpoint/2010/main" val="1269691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4360655-D763-4B58-8D28-A2A225BE30E9}"/>
                  </a:ext>
                </a:extLst>
              </p:cNvPr>
              <p:cNvSpPr txBox="1"/>
              <p:nvPr/>
            </p:nvSpPr>
            <p:spPr>
              <a:xfrm>
                <a:off x="8322519" y="274319"/>
                <a:ext cx="2248693" cy="4652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solidFill>
                            <a:schemeClr val="accent5">
                              <a:lumMod val="50000"/>
                            </a:schemeClr>
                          </a:solidFill>
                          <a:latin typeface="Cambria Math" panose="02040503050406030204" pitchFamily="18" charset="0"/>
                        </a:rPr>
                        <m:t>𝑁</m:t>
                      </m:r>
                      <m:r>
                        <a:rPr lang="en-US" sz="2000" i="1">
                          <a:solidFill>
                            <a:schemeClr val="accent5">
                              <a:lumMod val="50000"/>
                            </a:schemeClr>
                          </a:solidFill>
                          <a:latin typeface="Cambria Math" panose="02040503050406030204" pitchFamily="18" charset="0"/>
                        </a:rPr>
                        <m:t>(</m:t>
                      </m:r>
                      <m:r>
                        <a:rPr lang="en-US" sz="2000" i="1">
                          <a:solidFill>
                            <a:schemeClr val="accent5">
                              <a:lumMod val="50000"/>
                            </a:schemeClr>
                          </a:solidFill>
                          <a:latin typeface="Cambria Math" panose="02040503050406030204" pitchFamily="18" charset="0"/>
                        </a:rPr>
                        <m:t>𝑟</m:t>
                      </m:r>
                      <m:r>
                        <a:rPr lang="en-US" sz="2000" i="1">
                          <a:solidFill>
                            <a:schemeClr val="accent5">
                              <a:lumMod val="50000"/>
                            </a:schemeClr>
                          </a:solidFill>
                          <a:latin typeface="Cambria Math" panose="02040503050406030204" pitchFamily="18" charset="0"/>
                        </a:rPr>
                        <m:t>′)=</m:t>
                      </m:r>
                      <m:sSup>
                        <m:sSupPr>
                          <m:ctrlPr>
                            <a:rPr lang="en-US" sz="2000" i="1">
                              <a:solidFill>
                                <a:schemeClr val="accent5">
                                  <a:lumMod val="50000"/>
                                </a:schemeClr>
                              </a:solidFill>
                              <a:latin typeface="Cambria Math" panose="02040503050406030204" pitchFamily="18" charset="0"/>
                            </a:rPr>
                          </m:ctrlPr>
                        </m:sSupPr>
                        <m:e>
                          <m:r>
                            <a:rPr lang="en-US" sz="2000" i="1">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p>
                                <m:sSupPr>
                                  <m:ctrlPr>
                                    <a:rPr lang="en-US" sz="2000" i="1">
                                      <a:solidFill>
                                        <a:schemeClr val="accent5">
                                          <a:lumMod val="50000"/>
                                        </a:schemeClr>
                                      </a:solidFill>
                                      <a:latin typeface="Cambria Math" panose="02040503050406030204" pitchFamily="18" charset="0"/>
                                    </a:rPr>
                                  </m:ctrlPr>
                                </m:sSupPr>
                                <m:e>
                                  <m:r>
                                    <a:rPr lang="en-US" sz="2000" i="1">
                                      <a:solidFill>
                                        <a:schemeClr val="accent5">
                                          <a:lumMod val="50000"/>
                                        </a:schemeClr>
                                      </a:solidFill>
                                      <a:latin typeface="Cambria Math" panose="02040503050406030204" pitchFamily="18" charset="0"/>
                                    </a:rPr>
                                    <m:t>𝑟</m:t>
                                  </m:r>
                                </m:e>
                                <m:sup>
                                  <m:r>
                                    <a:rPr lang="en-US" sz="2000" i="1">
                                      <a:solidFill>
                                        <a:schemeClr val="accent5">
                                          <a:lumMod val="50000"/>
                                        </a:schemeClr>
                                      </a:solidFill>
                                      <a:latin typeface="Cambria Math" panose="02040503050406030204" pitchFamily="18" charset="0"/>
                                    </a:rPr>
                                    <m:t>′</m:t>
                                  </m:r>
                                </m:sup>
                              </m:sSup>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𝑑𝑟</m:t>
                              </m:r>
                            </m:e>
                          </m:nary>
                        </m:sup>
                      </m:sSup>
                    </m:oMath>
                  </m:oMathPara>
                </a14:m>
                <a:endParaRPr lang="en-US" sz="2000" dirty="0">
                  <a:solidFill>
                    <a:schemeClr val="accent5">
                      <a:lumMod val="50000"/>
                    </a:schemeClr>
                  </a:solidFill>
                </a:endParaRPr>
              </a:p>
            </p:txBody>
          </p:sp>
        </mc:Choice>
        <mc:Fallback>
          <p:sp>
            <p:nvSpPr>
              <p:cNvPr id="23" name="TextBox 22">
                <a:extLst>
                  <a:ext uri="{FF2B5EF4-FFF2-40B4-BE49-F238E27FC236}">
                    <a16:creationId xmlns:a16="http://schemas.microsoft.com/office/drawing/2014/main" id="{E4360655-D763-4B58-8D28-A2A225BE30E9}"/>
                  </a:ext>
                </a:extLst>
              </p:cNvPr>
              <p:cNvSpPr txBox="1">
                <a:spLocks noRot="1" noChangeAspect="1" noMove="1" noResize="1" noEditPoints="1" noAdjustHandles="1" noChangeArrowheads="1" noChangeShapeType="1" noTextEdit="1"/>
              </p:cNvSpPr>
              <p:nvPr/>
            </p:nvSpPr>
            <p:spPr>
              <a:xfrm>
                <a:off x="8322519" y="274319"/>
                <a:ext cx="2248693" cy="465256"/>
              </a:xfrm>
              <a:prstGeom prst="rect">
                <a:avLst/>
              </a:prstGeom>
              <a:blipFill>
                <a:blip r:embed="rId5"/>
                <a:stretch>
                  <a:fillRect/>
                </a:stretch>
              </a:blipFill>
            </p:spPr>
            <p:txBody>
              <a:bodyPr/>
              <a:lstStyle/>
              <a:p>
                <a:r>
                  <a:rPr lang="en-US">
                    <a:noFill/>
                  </a:rPr>
                  <a:t> </a:t>
                </a:r>
              </a:p>
            </p:txBody>
          </p:sp>
        </mc:Fallback>
      </mc:AlternateContent>
      <p:graphicFrame>
        <p:nvGraphicFramePr>
          <p:cNvPr id="14" name="Chart 13">
            <a:extLst>
              <a:ext uri="{FF2B5EF4-FFF2-40B4-BE49-F238E27FC236}">
                <a16:creationId xmlns:a16="http://schemas.microsoft.com/office/drawing/2014/main" id="{63123180-2F5B-4256-85F1-A8A14FCEFC46}"/>
              </a:ext>
            </a:extLst>
          </p:cNvPr>
          <p:cNvGraphicFramePr>
            <a:graphicFrameLocks/>
          </p:cNvGraphicFramePr>
          <p:nvPr>
            <p:extLst>
              <p:ext uri="{D42A27DB-BD31-4B8C-83A1-F6EECF244321}">
                <p14:modId xmlns:p14="http://schemas.microsoft.com/office/powerpoint/2010/main" val="331453355"/>
              </p:ext>
            </p:extLst>
          </p:nvPr>
        </p:nvGraphicFramePr>
        <p:xfrm>
          <a:off x="6796454" y="1215494"/>
          <a:ext cx="5187816" cy="4059887"/>
        </p:xfrm>
        <a:graphic>
          <a:graphicData uri="http://schemas.openxmlformats.org/drawingml/2006/chart">
            <c:chart xmlns:c="http://schemas.openxmlformats.org/drawingml/2006/chart" xmlns:r="http://schemas.openxmlformats.org/officeDocument/2006/relationships" r:id="rId6"/>
          </a:graphicData>
        </a:graphic>
      </p:graphicFrame>
      <p:cxnSp>
        <p:nvCxnSpPr>
          <p:cNvPr id="6" name="Straight Arrow Connector 5">
            <a:extLst>
              <a:ext uri="{FF2B5EF4-FFF2-40B4-BE49-F238E27FC236}">
                <a16:creationId xmlns:a16="http://schemas.microsoft.com/office/drawing/2014/main" id="{AA1698E5-8972-407A-B450-0BF0FDF6BDC4}"/>
              </a:ext>
            </a:extLst>
          </p:cNvPr>
          <p:cNvCxnSpPr>
            <a:cxnSpLocks/>
          </p:cNvCxnSpPr>
          <p:nvPr/>
        </p:nvCxnSpPr>
        <p:spPr>
          <a:xfrm flipV="1">
            <a:off x="7816361" y="4836242"/>
            <a:ext cx="203423" cy="354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0B7182-9BF0-49B9-BFB4-E54FBAD38D83}"/>
              </a:ext>
            </a:extLst>
          </p:cNvPr>
          <p:cNvCxnSpPr>
            <a:cxnSpLocks/>
          </p:cNvCxnSpPr>
          <p:nvPr/>
        </p:nvCxnSpPr>
        <p:spPr>
          <a:xfrm>
            <a:off x="8019784" y="1099038"/>
            <a:ext cx="0" cy="37055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0746FB-4FFC-45D4-92C4-61569BE01B7A}"/>
              </a:ext>
            </a:extLst>
          </p:cNvPr>
          <p:cNvSpPr txBox="1"/>
          <p:nvPr/>
        </p:nvSpPr>
        <p:spPr>
          <a:xfrm>
            <a:off x="6584543" y="5182861"/>
            <a:ext cx="1985071" cy="1200329"/>
          </a:xfrm>
          <a:prstGeom prst="rect">
            <a:avLst/>
          </a:prstGeom>
          <a:noFill/>
        </p:spPr>
        <p:txBody>
          <a:bodyPr wrap="square" rtlCol="0">
            <a:spAutoFit/>
          </a:bodyPr>
          <a:lstStyle/>
          <a:p>
            <a:pPr algn="ctr"/>
            <a:r>
              <a:rPr lang="en-US" sz="1200" dirty="0"/>
              <a:t>Most efficient separation distance for vibrational energy transfer. The first peak corresponds to energy minima with respect to central ion at r = 0</a:t>
            </a:r>
          </a:p>
        </p:txBody>
      </p:sp>
      <p:sp>
        <p:nvSpPr>
          <p:cNvPr id="24" name="TextBox 23">
            <a:extLst>
              <a:ext uri="{FF2B5EF4-FFF2-40B4-BE49-F238E27FC236}">
                <a16:creationId xmlns:a16="http://schemas.microsoft.com/office/drawing/2014/main" id="{5F1A2712-EA5D-4478-8623-6246890718CD}"/>
              </a:ext>
            </a:extLst>
          </p:cNvPr>
          <p:cNvSpPr txBox="1"/>
          <p:nvPr/>
        </p:nvSpPr>
        <p:spPr>
          <a:xfrm>
            <a:off x="8607679" y="2274290"/>
            <a:ext cx="2665280" cy="646331"/>
          </a:xfrm>
          <a:prstGeom prst="rect">
            <a:avLst/>
          </a:prstGeom>
          <a:noFill/>
        </p:spPr>
        <p:txBody>
          <a:bodyPr wrap="square" rtlCol="0">
            <a:spAutoFit/>
          </a:bodyPr>
          <a:lstStyle/>
          <a:p>
            <a:pPr algn="ctr"/>
            <a:r>
              <a:rPr lang="en-US" sz="1200" dirty="0"/>
              <a:t>Subsequent peaks are </a:t>
            </a:r>
            <a:r>
              <a:rPr lang="en-US" sz="1200" b="1" dirty="0"/>
              <a:t>not</a:t>
            </a:r>
            <a:r>
              <a:rPr lang="en-US" sz="1200" dirty="0"/>
              <a:t> determined by interaction potential with central ion—dictated by packing density</a:t>
            </a:r>
          </a:p>
        </p:txBody>
      </p:sp>
      <p:sp>
        <p:nvSpPr>
          <p:cNvPr id="19" name="Right Brace 18">
            <a:extLst>
              <a:ext uri="{FF2B5EF4-FFF2-40B4-BE49-F238E27FC236}">
                <a16:creationId xmlns:a16="http://schemas.microsoft.com/office/drawing/2014/main" id="{450A1843-F826-4CAC-BFBB-B4AD1D527D63}"/>
              </a:ext>
            </a:extLst>
          </p:cNvPr>
          <p:cNvSpPr/>
          <p:nvPr/>
        </p:nvSpPr>
        <p:spPr>
          <a:xfrm rot="16200000">
            <a:off x="9402848" y="1845885"/>
            <a:ext cx="236908" cy="2502837"/>
          </a:xfrm>
          <a:prstGeom prst="rightBrace">
            <a:avLst>
              <a:gd name="adj1" fmla="val 61959"/>
              <a:gd name="adj2" fmla="val 766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8E84720A-379D-42F1-A54D-049EF91A8AD2}"/>
              </a:ext>
            </a:extLst>
          </p:cNvPr>
          <p:cNvSpPr/>
          <p:nvPr/>
        </p:nvSpPr>
        <p:spPr>
          <a:xfrm>
            <a:off x="8435971" y="4378569"/>
            <a:ext cx="267299" cy="337178"/>
          </a:xfrm>
          <a:prstGeom prst="rightBrace">
            <a:avLst>
              <a:gd name="adj1" fmla="val 10720"/>
              <a:gd name="adj2" fmla="val 494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53177856-D2FF-4865-ABED-BA0E858F6315}"/>
              </a:ext>
            </a:extLst>
          </p:cNvPr>
          <p:cNvSpPr txBox="1"/>
          <p:nvPr/>
        </p:nvSpPr>
        <p:spPr>
          <a:xfrm>
            <a:off x="8703270" y="4274553"/>
            <a:ext cx="2157271" cy="461665"/>
          </a:xfrm>
          <a:prstGeom prst="rect">
            <a:avLst/>
          </a:prstGeom>
          <a:noFill/>
        </p:spPr>
        <p:txBody>
          <a:bodyPr wrap="square" rtlCol="0">
            <a:spAutoFit/>
          </a:bodyPr>
          <a:lstStyle/>
          <a:p>
            <a:pPr algn="ctr"/>
            <a:r>
              <a:rPr lang="en-US" sz="1200" dirty="0"/>
              <a:t>Non-zero first minima indicates relative affinity for diffusion</a:t>
            </a:r>
          </a:p>
        </p:txBody>
      </p:sp>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E5B41AF4-FA8C-4D0C-95D5-2A758F62A9A7}"/>
                  </a:ext>
                </a:extLst>
              </p:cNvPr>
              <p:cNvSpPr/>
              <p:nvPr/>
            </p:nvSpPr>
            <p:spPr>
              <a:xfrm>
                <a:off x="594930" y="1436461"/>
                <a:ext cx="5314380" cy="1169551"/>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𝑁𝐼</m:t>
                        </m:r>
                      </m:sub>
                    </m:sSub>
                  </m:oMath>
                </a14:m>
                <a:r>
                  <a:rPr lang="en-US" sz="1400" dirty="0">
                    <a:solidFill>
                      <a:schemeClr val="bg2">
                        <a:lumMod val="25000"/>
                      </a:schemeClr>
                    </a:solidFill>
                  </a:rPr>
                  <a:t>: Non-ideal recipient probability in each sequence (dependent only on the first peak)</a:t>
                </a:r>
              </a:p>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𝑅𝑇</m:t>
                        </m:r>
                      </m:sub>
                    </m:sSub>
                  </m:oMath>
                </a14:m>
                <a:r>
                  <a:rPr lang="en-US" sz="1400" dirty="0">
                    <a:solidFill>
                      <a:schemeClr val="bg2">
                        <a:lumMod val="25000"/>
                      </a:schemeClr>
                    </a:solidFill>
                  </a:rPr>
                  <a:t>: Relative vibrational energy transfer inefficiency in each sequence (dependent only on the first coordination shell)</a:t>
                </a:r>
              </a:p>
              <a:p>
                <a:pPr marL="285750" indent="-285750">
                  <a:buFont typeface="Arial" panose="020B0604020202020204" pitchFamily="34" charset="0"/>
                  <a:buChar char="•"/>
                </a:pPr>
                <a14:m>
                  <m:oMath xmlns:m="http://schemas.openxmlformats.org/officeDocument/2006/math">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𝑆𝑅𝑂</m:t>
                        </m:r>
                      </m:sub>
                    </m:sSub>
                  </m:oMath>
                </a14:m>
                <a:r>
                  <a:rPr lang="en-US" sz="1400" dirty="0">
                    <a:solidFill>
                      <a:schemeClr val="bg2">
                        <a:lumMod val="25000"/>
                      </a:schemeClr>
                    </a:solidFill>
                  </a:rPr>
                  <a:t>: Recipient density in succeeding sequence due to SRO decay</a:t>
                </a:r>
              </a:p>
            </p:txBody>
          </p:sp>
        </mc:Choice>
        <mc:Fallback>
          <p:sp>
            <p:nvSpPr>
              <p:cNvPr id="32" name="Rectangle 31">
                <a:extLst>
                  <a:ext uri="{FF2B5EF4-FFF2-40B4-BE49-F238E27FC236}">
                    <a16:creationId xmlns:a16="http://schemas.microsoft.com/office/drawing/2014/main" id="{E5B41AF4-FA8C-4D0C-95D5-2A758F62A9A7}"/>
                  </a:ext>
                </a:extLst>
              </p:cNvPr>
              <p:cNvSpPr>
                <a:spLocks noRot="1" noChangeAspect="1" noMove="1" noResize="1" noEditPoints="1" noAdjustHandles="1" noChangeArrowheads="1" noChangeShapeType="1" noTextEdit="1"/>
              </p:cNvSpPr>
              <p:nvPr/>
            </p:nvSpPr>
            <p:spPr>
              <a:xfrm>
                <a:off x="594930" y="1436461"/>
                <a:ext cx="5314380" cy="1169551"/>
              </a:xfrm>
              <a:prstGeom prst="rect">
                <a:avLst/>
              </a:prstGeom>
              <a:blipFill>
                <a:blip r:embed="rId7"/>
                <a:stretch>
                  <a:fillRect l="-230" t="-1047" b="-47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F75467F2-4762-4C81-9E2D-0E48965239D8}"/>
                  </a:ext>
                </a:extLst>
              </p:cNvPr>
              <p:cNvSpPr/>
              <p:nvPr/>
            </p:nvSpPr>
            <p:spPr>
              <a:xfrm>
                <a:off x="845915" y="2785546"/>
                <a:ext cx="2638158" cy="7042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i="1">
                              <a:solidFill>
                                <a:schemeClr val="accent5">
                                  <a:lumMod val="50000"/>
                                </a:schemeClr>
                              </a:solidFill>
                              <a:latin typeface="Cambria Math" panose="02040503050406030204" pitchFamily="18" charset="0"/>
                            </a:rPr>
                            <m:t>𝑁𝐼</m:t>
                          </m:r>
                        </m:sub>
                      </m:sSub>
                      <m:r>
                        <a:rPr lang="en-US" b="0" i="1" smtClean="0">
                          <a:solidFill>
                            <a:schemeClr val="accent5">
                              <a:lumMod val="50000"/>
                            </a:schemeClr>
                          </a:solidFill>
                          <a:latin typeface="Cambria Math" panose="02040503050406030204" pitchFamily="18" charset="0"/>
                        </a:rPr>
                        <m:t>=1 − </m:t>
                      </m:r>
                      <m:f>
                        <m:fPr>
                          <m:ctrlPr>
                            <a:rPr lang="en-US" b="0" i="1" smtClean="0">
                              <a:solidFill>
                                <a:schemeClr val="accent5">
                                  <a:lumMod val="50000"/>
                                </a:schemeClr>
                              </a:solidFill>
                              <a:latin typeface="Cambria Math" panose="02040503050406030204" pitchFamily="18" charset="0"/>
                            </a:rPr>
                          </m:ctrlPr>
                        </m:fPr>
                        <m:num>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𝑔</m:t>
                              </m:r>
                            </m:e>
                            <m:sub>
                              <m:r>
                                <a:rPr lang="en-US" b="0" i="1" smtClean="0">
                                  <a:solidFill>
                                    <a:schemeClr val="accent5">
                                      <a:lumMod val="50000"/>
                                    </a:schemeClr>
                                  </a:solidFill>
                                  <a:latin typeface="Cambria Math" panose="02040503050406030204" pitchFamily="18" charset="0"/>
                                </a:rPr>
                                <m:t>𝑖𝑑𝑒𝑎𝑙</m:t>
                              </m:r>
                            </m:sub>
                          </m:sSub>
                          <m:r>
                            <a:rPr lang="en-US" b="0" i="1" smtClean="0">
                              <a:solidFill>
                                <a:schemeClr val="accent5">
                                  <a:lumMod val="50000"/>
                                </a:schemeClr>
                              </a:solidFill>
                              <a:latin typeface="Cambria Math" panose="02040503050406030204" pitchFamily="18" charset="0"/>
                            </a:rPr>
                            <m:t>(</m:t>
                          </m:r>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𝑝𝑒𝑎𝑘</m:t>
                              </m:r>
                            </m:sub>
                          </m:sSub>
                          <m:r>
                            <a:rPr lang="en-US" b="0" i="1" smtClean="0">
                              <a:solidFill>
                                <a:schemeClr val="accent5">
                                  <a:lumMod val="50000"/>
                                </a:schemeClr>
                              </a:solidFill>
                              <a:latin typeface="Cambria Math" panose="02040503050406030204" pitchFamily="18" charset="0"/>
                            </a:rPr>
                            <m:t>)</m:t>
                          </m:r>
                        </m:num>
                        <m:den>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b="0" i="1" smtClean="0">
                                  <a:solidFill>
                                    <a:schemeClr val="accent5">
                                      <a:lumMod val="50000"/>
                                    </a:schemeClr>
                                  </a:solidFill>
                                  <a:latin typeface="Cambria Math" panose="02040503050406030204" pitchFamily="18" charset="0"/>
                                </a:rPr>
                                <m:t>𝑡𝑜𝑡𝑎𝑙</m:t>
                              </m:r>
                            </m:sub>
                          </m:sSub>
                          <m:r>
                            <a:rPr lang="en-US" i="1">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𝑝𝑒𝑎𝑘</m:t>
                              </m:r>
                            </m:sub>
                          </m:sSub>
                          <m:r>
                            <a:rPr lang="en-US" i="1">
                              <a:solidFill>
                                <a:schemeClr val="accent5">
                                  <a:lumMod val="50000"/>
                                </a:schemeClr>
                              </a:solidFill>
                              <a:latin typeface="Cambria Math" panose="02040503050406030204" pitchFamily="18" charset="0"/>
                            </a:rPr>
                            <m:t>)</m:t>
                          </m:r>
                        </m:den>
                      </m:f>
                    </m:oMath>
                  </m:oMathPara>
                </a14:m>
                <a:endParaRPr lang="en-US" dirty="0"/>
              </a:p>
            </p:txBody>
          </p:sp>
        </mc:Choice>
        <mc:Fallback>
          <p:sp>
            <p:nvSpPr>
              <p:cNvPr id="33" name="Rectangle 32">
                <a:extLst>
                  <a:ext uri="{FF2B5EF4-FFF2-40B4-BE49-F238E27FC236}">
                    <a16:creationId xmlns:a16="http://schemas.microsoft.com/office/drawing/2014/main" id="{F75467F2-4762-4C81-9E2D-0E48965239D8}"/>
                  </a:ext>
                </a:extLst>
              </p:cNvPr>
              <p:cNvSpPr>
                <a:spLocks noRot="1" noChangeAspect="1" noMove="1" noResize="1" noEditPoints="1" noAdjustHandles="1" noChangeArrowheads="1" noChangeShapeType="1" noTextEdit="1"/>
              </p:cNvSpPr>
              <p:nvPr/>
            </p:nvSpPr>
            <p:spPr>
              <a:xfrm>
                <a:off x="845915" y="2785546"/>
                <a:ext cx="2638158" cy="7042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B6D2C5B9-D1BF-44AB-9F43-E387F7A2C287}"/>
                  </a:ext>
                </a:extLst>
              </p:cNvPr>
              <p:cNvSpPr/>
              <p:nvPr/>
            </p:nvSpPr>
            <p:spPr>
              <a:xfrm>
                <a:off x="845915" y="3609321"/>
                <a:ext cx="4088620" cy="76848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𝑅𝑇</m:t>
                          </m:r>
                        </m:sub>
                      </m:sSub>
                      <m:r>
                        <a:rPr lang="en-US" b="0" i="1" smtClean="0">
                          <a:solidFill>
                            <a:schemeClr val="accent5">
                              <a:lumMod val="50000"/>
                            </a:schemeClr>
                          </a:solidFill>
                          <a:latin typeface="Cambria Math" panose="02040503050406030204" pitchFamily="18" charset="0"/>
                        </a:rPr>
                        <m:t>=1 − </m:t>
                      </m:r>
                      <m:f>
                        <m:fPr>
                          <m:ctrlPr>
                            <a:rPr lang="en-US" b="0" i="1" smtClean="0">
                              <a:solidFill>
                                <a:schemeClr val="accent5">
                                  <a:lumMod val="50000"/>
                                </a:schemeClr>
                              </a:solidFill>
                              <a:latin typeface="Cambria Math" panose="02040503050406030204" pitchFamily="18" charset="0"/>
                            </a:rPr>
                          </m:ctrlPr>
                        </m:fPr>
                        <m:num>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𝑔</m:t>
                              </m:r>
                            </m:e>
                            <m:sub>
                              <m:r>
                                <a:rPr lang="en-US" b="0" i="1" smtClean="0">
                                  <a:solidFill>
                                    <a:schemeClr val="accent5">
                                      <a:lumMod val="50000"/>
                                    </a:schemeClr>
                                  </a:solidFill>
                                  <a:latin typeface="Cambria Math" panose="02040503050406030204" pitchFamily="18" charset="0"/>
                                </a:rPr>
                                <m:t>+−</m:t>
                              </m:r>
                            </m:sub>
                          </m:sSub>
                          <m:d>
                            <m:dPr>
                              <m:ctrlPr>
                                <a:rPr lang="en-US" b="0" i="1" smtClean="0">
                                  <a:solidFill>
                                    <a:schemeClr val="accent5">
                                      <a:lumMod val="50000"/>
                                    </a:schemeClr>
                                  </a:solidFill>
                                  <a:latin typeface="Cambria Math" panose="02040503050406030204" pitchFamily="18" charset="0"/>
                                </a:rPr>
                              </m:ctrlPr>
                            </m:dPr>
                            <m:e>
                              <m:sSub>
                                <m:sSubPr>
                                  <m:ctrlPr>
                                    <a:rPr lang="en-US" b="0" i="1" smtClean="0">
                                      <a:solidFill>
                                        <a:schemeClr val="accent5">
                                          <a:lumMod val="50000"/>
                                        </a:schemeClr>
                                      </a:solidFill>
                                      <a:latin typeface="Cambria Math" panose="02040503050406030204" pitchFamily="18" charset="0"/>
                                    </a:rPr>
                                  </m:ctrlPr>
                                </m:sSubPr>
                                <m:e>
                                  <m:r>
                                    <a:rPr lang="en-US" b="0" i="1" smtClean="0">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𝑝𝑒𝑎𝑘</m:t>
                                  </m:r>
                                </m:sub>
                              </m:sSub>
                            </m:e>
                          </m:d>
                          <m:r>
                            <a:rPr lang="en-US" b="0" i="1" smtClean="0">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i="1">
                                  <a:solidFill>
                                    <a:schemeClr val="accent5">
                                      <a:lumMod val="50000"/>
                                    </a:schemeClr>
                                  </a:solidFill>
                                  <a:latin typeface="Cambria Math" panose="02040503050406030204" pitchFamily="18" charset="0"/>
                                </a:rPr>
                                <m:t>+−</m:t>
                              </m:r>
                            </m:sub>
                          </m:sSub>
                          <m:d>
                            <m:dPr>
                              <m:ctrlPr>
                                <a:rPr lang="en-US" i="1">
                                  <a:solidFill>
                                    <a:schemeClr val="accent5">
                                      <a:lumMod val="50000"/>
                                    </a:schemeClr>
                                  </a:solidFill>
                                  <a:latin typeface="Cambria Math" panose="02040503050406030204" pitchFamily="18" charset="0"/>
                                </a:rPr>
                              </m:ctrlPr>
                            </m:dPr>
                            <m:e>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𝑚𝑖𝑛𝑖𝑚𝑎</m:t>
                                  </m:r>
                                </m:sub>
                              </m:sSub>
                            </m:e>
                          </m:d>
                        </m:num>
                        <m:den>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i="1">
                                  <a:solidFill>
                                    <a:schemeClr val="accent5">
                                      <a:lumMod val="50000"/>
                                    </a:schemeClr>
                                  </a:solidFill>
                                  <a:latin typeface="Cambria Math" panose="02040503050406030204" pitchFamily="18" charset="0"/>
                                </a:rPr>
                                <m:t>+−</m:t>
                              </m:r>
                            </m:sub>
                          </m:sSub>
                          <m:d>
                            <m:dPr>
                              <m:ctrlPr>
                                <a:rPr lang="en-US" i="1">
                                  <a:solidFill>
                                    <a:schemeClr val="accent5">
                                      <a:lumMod val="50000"/>
                                    </a:schemeClr>
                                  </a:solidFill>
                                  <a:latin typeface="Cambria Math" panose="02040503050406030204" pitchFamily="18" charset="0"/>
                                </a:rPr>
                              </m:ctrlPr>
                            </m:dPr>
                            <m:e>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i="1">
                                      <a:solidFill>
                                        <a:schemeClr val="accent5">
                                          <a:lumMod val="50000"/>
                                        </a:schemeClr>
                                      </a:solidFill>
                                      <a:latin typeface="Cambria Math" panose="02040503050406030204" pitchFamily="18" charset="0"/>
                                    </a:rPr>
                                    <m:t>𝑝𝑒𝑎𝑘</m:t>
                                  </m:r>
                                </m:sub>
                              </m:sSub>
                            </m:e>
                          </m:d>
                        </m:den>
                      </m:f>
                    </m:oMath>
                  </m:oMathPara>
                </a14:m>
                <a:endParaRPr lang="en-US" dirty="0"/>
              </a:p>
            </p:txBody>
          </p:sp>
        </mc:Choice>
        <mc:Fallback>
          <p:sp>
            <p:nvSpPr>
              <p:cNvPr id="34" name="Rectangle 33">
                <a:extLst>
                  <a:ext uri="{FF2B5EF4-FFF2-40B4-BE49-F238E27FC236}">
                    <a16:creationId xmlns:a16="http://schemas.microsoft.com/office/drawing/2014/main" id="{B6D2C5B9-D1BF-44AB-9F43-E387F7A2C287}"/>
                  </a:ext>
                </a:extLst>
              </p:cNvPr>
              <p:cNvSpPr>
                <a:spLocks noRot="1" noChangeAspect="1" noMove="1" noResize="1" noEditPoints="1" noAdjustHandles="1" noChangeArrowheads="1" noChangeShapeType="1" noTextEdit="1"/>
              </p:cNvSpPr>
              <p:nvPr/>
            </p:nvSpPr>
            <p:spPr>
              <a:xfrm>
                <a:off x="845915" y="3609321"/>
                <a:ext cx="4088620" cy="76848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FA009BDE-45D8-489A-8E79-DBF1F51B15A5}"/>
                  </a:ext>
                </a:extLst>
              </p:cNvPr>
              <p:cNvSpPr/>
              <p:nvPr/>
            </p:nvSpPr>
            <p:spPr>
              <a:xfrm>
                <a:off x="845915" y="4554564"/>
                <a:ext cx="2632837" cy="6690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𝑏</m:t>
                          </m:r>
                        </m:e>
                        <m:sub>
                          <m:r>
                            <a:rPr lang="en-US" b="0" i="1" smtClean="0">
                              <a:solidFill>
                                <a:schemeClr val="accent5">
                                  <a:lumMod val="50000"/>
                                </a:schemeClr>
                              </a:solidFill>
                              <a:latin typeface="Cambria Math" panose="02040503050406030204" pitchFamily="18" charset="0"/>
                            </a:rPr>
                            <m:t>𝑆𝑅𝑂</m:t>
                          </m:r>
                        </m:sub>
                      </m:sSub>
                      <m:r>
                        <a:rPr lang="en-US" b="0" i="1" smtClean="0">
                          <a:solidFill>
                            <a:schemeClr val="accent5">
                              <a:lumMod val="50000"/>
                            </a:schemeClr>
                          </a:solidFill>
                          <a:latin typeface="Cambria Math" panose="02040503050406030204" pitchFamily="18" charset="0"/>
                        </a:rPr>
                        <m:t>=1 − </m:t>
                      </m:r>
                      <m:f>
                        <m:fPr>
                          <m:ctrlPr>
                            <a:rPr lang="en-US" b="0" i="1" smtClean="0">
                              <a:solidFill>
                                <a:schemeClr val="accent5">
                                  <a:lumMod val="50000"/>
                                </a:schemeClr>
                              </a:solidFill>
                              <a:latin typeface="Cambria Math" panose="02040503050406030204" pitchFamily="18" charset="0"/>
                            </a:rPr>
                          </m:ctrlPr>
                        </m:fPr>
                        <m:num>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i="1">
                                  <a:solidFill>
                                    <a:schemeClr val="accent5">
                                      <a:lumMod val="50000"/>
                                    </a:schemeClr>
                                  </a:solidFill>
                                  <a:latin typeface="Cambria Math" panose="02040503050406030204" pitchFamily="18" charset="0"/>
                                </a:rPr>
                                <m:t>𝑖𝑑𝑒𝑎𝑙</m:t>
                              </m:r>
                            </m:sub>
                          </m:sSub>
                          <m:r>
                            <a:rPr lang="en-US" i="1">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𝑖</m:t>
                              </m:r>
                            </m:sub>
                          </m:sSub>
                          <m:r>
                            <a:rPr lang="en-US" i="1">
                              <a:solidFill>
                                <a:schemeClr val="accent5">
                                  <a:lumMod val="50000"/>
                                </a:schemeClr>
                              </a:solidFill>
                              <a:latin typeface="Cambria Math" panose="02040503050406030204" pitchFamily="18" charset="0"/>
                            </a:rPr>
                            <m:t>)</m:t>
                          </m:r>
                        </m:num>
                        <m:den>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𝑔</m:t>
                              </m:r>
                            </m:e>
                            <m:sub>
                              <m:r>
                                <a:rPr lang="en-US" i="1">
                                  <a:solidFill>
                                    <a:schemeClr val="accent5">
                                      <a:lumMod val="50000"/>
                                    </a:schemeClr>
                                  </a:solidFill>
                                  <a:latin typeface="Cambria Math" panose="02040503050406030204" pitchFamily="18" charset="0"/>
                                </a:rPr>
                                <m:t>𝑖𝑑𝑒𝑎𝑙</m:t>
                              </m:r>
                            </m:sub>
                          </m:sSub>
                          <m:r>
                            <a:rPr lang="en-US" i="1">
                              <a:solidFill>
                                <a:schemeClr val="accent5">
                                  <a:lumMod val="50000"/>
                                </a:schemeClr>
                              </a:solidFill>
                              <a:latin typeface="Cambria Math" panose="02040503050406030204" pitchFamily="18" charset="0"/>
                            </a:rPr>
                            <m:t>(</m:t>
                          </m:r>
                          <m:sSub>
                            <m:sSubPr>
                              <m:ctrlPr>
                                <a:rPr lang="en-US" i="1">
                                  <a:solidFill>
                                    <a:schemeClr val="accent5">
                                      <a:lumMod val="50000"/>
                                    </a:schemeClr>
                                  </a:solidFill>
                                  <a:latin typeface="Cambria Math" panose="02040503050406030204" pitchFamily="18" charset="0"/>
                                </a:rPr>
                              </m:ctrlPr>
                            </m:sSubPr>
                            <m:e>
                              <m:r>
                                <a:rPr lang="en-US" i="1">
                                  <a:solidFill>
                                    <a:schemeClr val="accent5">
                                      <a:lumMod val="50000"/>
                                    </a:schemeClr>
                                  </a:solidFill>
                                  <a:latin typeface="Cambria Math" panose="02040503050406030204" pitchFamily="18" charset="0"/>
                                </a:rPr>
                                <m:t>𝑟</m:t>
                              </m:r>
                            </m:e>
                            <m:sub>
                              <m:r>
                                <a:rPr lang="en-US" b="0" i="1" smtClean="0">
                                  <a:solidFill>
                                    <a:schemeClr val="accent5">
                                      <a:lumMod val="50000"/>
                                    </a:schemeClr>
                                  </a:solidFill>
                                  <a:latin typeface="Cambria Math" panose="02040503050406030204" pitchFamily="18" charset="0"/>
                                </a:rPr>
                                <m:t>𝑖</m:t>
                              </m:r>
                              <m:r>
                                <a:rPr lang="en-US" b="0" i="1" smtClean="0">
                                  <a:solidFill>
                                    <a:schemeClr val="accent5">
                                      <a:lumMod val="50000"/>
                                    </a:schemeClr>
                                  </a:solidFill>
                                  <a:latin typeface="Cambria Math" panose="02040503050406030204" pitchFamily="18" charset="0"/>
                                </a:rPr>
                                <m:t>−1</m:t>
                              </m:r>
                            </m:sub>
                          </m:sSub>
                          <m:r>
                            <a:rPr lang="en-US" i="1">
                              <a:solidFill>
                                <a:schemeClr val="accent5">
                                  <a:lumMod val="50000"/>
                                </a:schemeClr>
                              </a:solidFill>
                              <a:latin typeface="Cambria Math" panose="02040503050406030204" pitchFamily="18" charset="0"/>
                            </a:rPr>
                            <m:t>)</m:t>
                          </m:r>
                        </m:den>
                      </m:f>
                    </m:oMath>
                  </m:oMathPara>
                </a14:m>
                <a:endParaRPr lang="en-US" dirty="0"/>
              </a:p>
            </p:txBody>
          </p:sp>
        </mc:Choice>
        <mc:Fallback>
          <p:sp>
            <p:nvSpPr>
              <p:cNvPr id="36" name="Rectangle 35">
                <a:extLst>
                  <a:ext uri="{FF2B5EF4-FFF2-40B4-BE49-F238E27FC236}">
                    <a16:creationId xmlns:a16="http://schemas.microsoft.com/office/drawing/2014/main" id="{FA009BDE-45D8-489A-8E79-DBF1F51B15A5}"/>
                  </a:ext>
                </a:extLst>
              </p:cNvPr>
              <p:cNvSpPr>
                <a:spLocks noRot="1" noChangeAspect="1" noMove="1" noResize="1" noEditPoints="1" noAdjustHandles="1" noChangeArrowheads="1" noChangeShapeType="1" noTextEdit="1"/>
              </p:cNvSpPr>
              <p:nvPr/>
            </p:nvSpPr>
            <p:spPr>
              <a:xfrm>
                <a:off x="845915" y="4554564"/>
                <a:ext cx="2632837" cy="66909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99737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F75467F2-4762-4C81-9E2D-0E48965239D8}"/>
                  </a:ext>
                </a:extLst>
              </p:cNvPr>
              <p:cNvSpPr/>
              <p:nvPr/>
            </p:nvSpPr>
            <p:spPr>
              <a:xfrm>
                <a:off x="429767" y="1449115"/>
                <a:ext cx="2087431" cy="56816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i="1" smtClean="0">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i="1">
                              <a:solidFill>
                                <a:schemeClr val="accent5">
                                  <a:lumMod val="50000"/>
                                </a:schemeClr>
                              </a:solidFill>
                              <a:latin typeface="Cambria Math" panose="02040503050406030204" pitchFamily="18" charset="0"/>
                            </a:rPr>
                            <m:t>𝑁𝐼</m:t>
                          </m:r>
                        </m:sub>
                      </m:sSub>
                      <m:r>
                        <a:rPr lang="en-US" sz="1400" b="0" i="1" smtClean="0">
                          <a:solidFill>
                            <a:schemeClr val="accent5">
                              <a:lumMod val="50000"/>
                            </a:schemeClr>
                          </a:solidFill>
                          <a:latin typeface="Cambria Math" panose="02040503050406030204" pitchFamily="18" charset="0"/>
                        </a:rPr>
                        <m:t>=1 − </m:t>
                      </m:r>
                      <m:f>
                        <m:fPr>
                          <m:ctrlPr>
                            <a:rPr lang="en-US" sz="1400" b="0" i="1" smtClean="0">
                              <a:solidFill>
                                <a:schemeClr val="accent5">
                                  <a:lumMod val="50000"/>
                                </a:schemeClr>
                              </a:solidFill>
                              <a:latin typeface="Cambria Math" panose="02040503050406030204" pitchFamily="18" charset="0"/>
                            </a:rPr>
                          </m:ctrlPr>
                        </m:fPr>
                        <m:num>
                          <m:sSub>
                            <m:sSubPr>
                              <m:ctrlPr>
                                <a:rPr lang="en-US" sz="1400" b="0" i="1" smtClean="0">
                                  <a:solidFill>
                                    <a:schemeClr val="accent5">
                                      <a:lumMod val="50000"/>
                                    </a:schemeClr>
                                  </a:solidFill>
                                  <a:latin typeface="Cambria Math" panose="02040503050406030204" pitchFamily="18" charset="0"/>
                                </a:rPr>
                              </m:ctrlPr>
                            </m:sSubPr>
                            <m:e>
                              <m:r>
                                <a:rPr lang="en-US" sz="1400" b="0" i="1" smtClean="0">
                                  <a:solidFill>
                                    <a:schemeClr val="accent5">
                                      <a:lumMod val="50000"/>
                                    </a:schemeClr>
                                  </a:solidFill>
                                  <a:latin typeface="Cambria Math" panose="02040503050406030204" pitchFamily="18" charset="0"/>
                                </a:rPr>
                                <m:t>𝑔</m:t>
                              </m:r>
                            </m:e>
                            <m:sub>
                              <m:r>
                                <a:rPr lang="en-US" sz="1400" b="0" i="1" smtClean="0">
                                  <a:solidFill>
                                    <a:schemeClr val="accent5">
                                      <a:lumMod val="50000"/>
                                    </a:schemeClr>
                                  </a:solidFill>
                                  <a:latin typeface="Cambria Math" panose="02040503050406030204" pitchFamily="18" charset="0"/>
                                </a:rPr>
                                <m:t>𝑖𝑑𝑒𝑎𝑙</m:t>
                              </m:r>
                            </m:sub>
                          </m:sSub>
                          <m:r>
                            <a:rPr lang="en-US" sz="1400" b="0" i="1" smtClean="0">
                              <a:solidFill>
                                <a:schemeClr val="accent5">
                                  <a:lumMod val="50000"/>
                                </a:schemeClr>
                              </a:solidFill>
                              <a:latin typeface="Cambria Math" panose="02040503050406030204" pitchFamily="18" charset="0"/>
                            </a:rPr>
                            <m:t>(</m:t>
                          </m:r>
                          <m:sSub>
                            <m:sSubPr>
                              <m:ctrlPr>
                                <a:rPr lang="en-US" sz="1400" b="0" i="1" smtClean="0">
                                  <a:solidFill>
                                    <a:schemeClr val="accent5">
                                      <a:lumMod val="50000"/>
                                    </a:schemeClr>
                                  </a:solidFill>
                                  <a:latin typeface="Cambria Math" panose="02040503050406030204" pitchFamily="18" charset="0"/>
                                </a:rPr>
                              </m:ctrlPr>
                            </m:sSubPr>
                            <m:e>
                              <m:r>
                                <a:rPr lang="en-US" sz="1400" b="0" i="1" smtClean="0">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𝑝𝑒𝑎𝑘</m:t>
                              </m:r>
                            </m:sub>
                          </m:sSub>
                          <m:r>
                            <a:rPr lang="en-US" sz="1400" b="0" i="1" smtClean="0">
                              <a:solidFill>
                                <a:schemeClr val="accent5">
                                  <a:lumMod val="50000"/>
                                </a:schemeClr>
                              </a:solidFill>
                              <a:latin typeface="Cambria Math" panose="02040503050406030204" pitchFamily="18" charset="0"/>
                            </a:rPr>
                            <m:t>)</m:t>
                          </m:r>
                        </m:num>
                        <m:den>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b="0" i="1" smtClean="0">
                                  <a:solidFill>
                                    <a:schemeClr val="accent5">
                                      <a:lumMod val="50000"/>
                                    </a:schemeClr>
                                  </a:solidFill>
                                  <a:latin typeface="Cambria Math" panose="02040503050406030204" pitchFamily="18" charset="0"/>
                                </a:rPr>
                                <m:t>𝑡𝑜𝑡𝑎𝑙</m:t>
                              </m:r>
                            </m:sub>
                          </m:sSub>
                          <m:r>
                            <a:rPr lang="en-US" sz="1400" i="1">
                              <a:solidFill>
                                <a:schemeClr val="accent5">
                                  <a:lumMod val="50000"/>
                                </a:schemeClr>
                              </a:solidFill>
                              <a:latin typeface="Cambria Math" panose="02040503050406030204" pitchFamily="18" charset="0"/>
                            </a:rPr>
                            <m:t>(</m:t>
                          </m:r>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i="1">
                                  <a:solidFill>
                                    <a:schemeClr val="accent5">
                                      <a:lumMod val="50000"/>
                                    </a:schemeClr>
                                  </a:solidFill>
                                  <a:latin typeface="Cambria Math" panose="02040503050406030204" pitchFamily="18" charset="0"/>
                                </a:rPr>
                                <m:t>𝑝𝑒𝑎𝑘</m:t>
                              </m:r>
                            </m:sub>
                          </m:sSub>
                          <m:r>
                            <a:rPr lang="en-US" sz="1400" i="1">
                              <a:solidFill>
                                <a:schemeClr val="accent5">
                                  <a:lumMod val="50000"/>
                                </a:schemeClr>
                              </a:solidFill>
                              <a:latin typeface="Cambria Math" panose="02040503050406030204" pitchFamily="18" charset="0"/>
                            </a:rPr>
                            <m:t>)</m:t>
                          </m:r>
                        </m:den>
                      </m:f>
                    </m:oMath>
                  </m:oMathPara>
                </a14:m>
                <a:endParaRPr lang="en-US" sz="1400" dirty="0"/>
              </a:p>
            </p:txBody>
          </p:sp>
        </mc:Choice>
        <mc:Fallback>
          <p:sp>
            <p:nvSpPr>
              <p:cNvPr id="33" name="Rectangle 32">
                <a:extLst>
                  <a:ext uri="{FF2B5EF4-FFF2-40B4-BE49-F238E27FC236}">
                    <a16:creationId xmlns:a16="http://schemas.microsoft.com/office/drawing/2014/main" id="{F75467F2-4762-4C81-9E2D-0E48965239D8}"/>
                  </a:ext>
                </a:extLst>
              </p:cNvPr>
              <p:cNvSpPr>
                <a:spLocks noRot="1" noChangeAspect="1" noMove="1" noResize="1" noEditPoints="1" noAdjustHandles="1" noChangeArrowheads="1" noChangeShapeType="1" noTextEdit="1"/>
              </p:cNvSpPr>
              <p:nvPr/>
            </p:nvSpPr>
            <p:spPr>
              <a:xfrm>
                <a:off x="429767" y="1449115"/>
                <a:ext cx="2087431" cy="568169"/>
              </a:xfrm>
              <a:prstGeom prst="rect">
                <a:avLst/>
              </a:prstGeom>
              <a:blipFill>
                <a:blip r:embed="rId5"/>
                <a:stretch>
                  <a:fillRect b="-10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B6D2C5B9-D1BF-44AB-9F43-E387F7A2C287}"/>
                  </a:ext>
                </a:extLst>
              </p:cNvPr>
              <p:cNvSpPr/>
              <p:nvPr/>
            </p:nvSpPr>
            <p:spPr>
              <a:xfrm>
                <a:off x="429767" y="2272890"/>
                <a:ext cx="3216842" cy="6181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i="1" smtClean="0">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𝑅𝑇</m:t>
                          </m:r>
                        </m:sub>
                      </m:sSub>
                      <m:r>
                        <a:rPr lang="en-US" sz="1400" b="0" i="1" smtClean="0">
                          <a:solidFill>
                            <a:schemeClr val="accent5">
                              <a:lumMod val="50000"/>
                            </a:schemeClr>
                          </a:solidFill>
                          <a:latin typeface="Cambria Math" panose="02040503050406030204" pitchFamily="18" charset="0"/>
                        </a:rPr>
                        <m:t>=1 − </m:t>
                      </m:r>
                      <m:f>
                        <m:fPr>
                          <m:ctrlPr>
                            <a:rPr lang="en-US" sz="1400" b="0" i="1" smtClean="0">
                              <a:solidFill>
                                <a:schemeClr val="accent5">
                                  <a:lumMod val="50000"/>
                                </a:schemeClr>
                              </a:solidFill>
                              <a:latin typeface="Cambria Math" panose="02040503050406030204" pitchFamily="18" charset="0"/>
                            </a:rPr>
                          </m:ctrlPr>
                        </m:fPr>
                        <m:num>
                          <m:sSub>
                            <m:sSubPr>
                              <m:ctrlPr>
                                <a:rPr lang="en-US" sz="1400" b="0" i="1" smtClean="0">
                                  <a:solidFill>
                                    <a:schemeClr val="accent5">
                                      <a:lumMod val="50000"/>
                                    </a:schemeClr>
                                  </a:solidFill>
                                  <a:latin typeface="Cambria Math" panose="02040503050406030204" pitchFamily="18" charset="0"/>
                                </a:rPr>
                              </m:ctrlPr>
                            </m:sSubPr>
                            <m:e>
                              <m:r>
                                <a:rPr lang="en-US" sz="1400" b="0" i="1" smtClean="0">
                                  <a:solidFill>
                                    <a:schemeClr val="accent5">
                                      <a:lumMod val="50000"/>
                                    </a:schemeClr>
                                  </a:solidFill>
                                  <a:latin typeface="Cambria Math" panose="02040503050406030204" pitchFamily="18" charset="0"/>
                                </a:rPr>
                                <m:t>𝑔</m:t>
                              </m:r>
                            </m:e>
                            <m:sub>
                              <m:r>
                                <a:rPr lang="en-US" sz="1400" b="0" i="1" smtClean="0">
                                  <a:solidFill>
                                    <a:schemeClr val="accent5">
                                      <a:lumMod val="50000"/>
                                    </a:schemeClr>
                                  </a:solidFill>
                                  <a:latin typeface="Cambria Math" panose="02040503050406030204" pitchFamily="18" charset="0"/>
                                </a:rPr>
                                <m:t>+−</m:t>
                              </m:r>
                            </m:sub>
                          </m:sSub>
                          <m:d>
                            <m:dPr>
                              <m:ctrlPr>
                                <a:rPr lang="en-US" sz="1400" b="0" i="1" smtClean="0">
                                  <a:solidFill>
                                    <a:schemeClr val="accent5">
                                      <a:lumMod val="50000"/>
                                    </a:schemeClr>
                                  </a:solidFill>
                                  <a:latin typeface="Cambria Math" panose="02040503050406030204" pitchFamily="18" charset="0"/>
                                </a:rPr>
                              </m:ctrlPr>
                            </m:dPr>
                            <m:e>
                              <m:sSub>
                                <m:sSubPr>
                                  <m:ctrlPr>
                                    <a:rPr lang="en-US" sz="1400" b="0" i="1" smtClean="0">
                                      <a:solidFill>
                                        <a:schemeClr val="accent5">
                                          <a:lumMod val="50000"/>
                                        </a:schemeClr>
                                      </a:solidFill>
                                      <a:latin typeface="Cambria Math" panose="02040503050406030204" pitchFamily="18" charset="0"/>
                                    </a:rPr>
                                  </m:ctrlPr>
                                </m:sSubPr>
                                <m:e>
                                  <m:r>
                                    <a:rPr lang="en-US" sz="1400" b="0" i="1" smtClean="0">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𝑝𝑒𝑎𝑘</m:t>
                                  </m:r>
                                </m:sub>
                              </m:sSub>
                            </m:e>
                          </m:d>
                          <m:r>
                            <a:rPr lang="en-US" sz="1400" b="0" i="1" smtClean="0">
                              <a:solidFill>
                                <a:schemeClr val="accent5">
                                  <a:lumMod val="50000"/>
                                </a:schemeClr>
                              </a:solidFill>
                              <a:latin typeface="Cambria Math" panose="02040503050406030204" pitchFamily="18" charset="0"/>
                            </a:rPr>
                            <m:t>−</m:t>
                          </m:r>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i="1">
                                  <a:solidFill>
                                    <a:schemeClr val="accent5">
                                      <a:lumMod val="50000"/>
                                    </a:schemeClr>
                                  </a:solidFill>
                                  <a:latin typeface="Cambria Math" panose="02040503050406030204" pitchFamily="18" charset="0"/>
                                </a:rPr>
                                <m:t>+−</m:t>
                              </m:r>
                            </m:sub>
                          </m:sSub>
                          <m:d>
                            <m:dPr>
                              <m:ctrlPr>
                                <a:rPr lang="en-US" sz="1400" i="1">
                                  <a:solidFill>
                                    <a:schemeClr val="accent5">
                                      <a:lumMod val="50000"/>
                                    </a:schemeClr>
                                  </a:solidFill>
                                  <a:latin typeface="Cambria Math" panose="02040503050406030204" pitchFamily="18" charset="0"/>
                                </a:rPr>
                              </m:ctrlPr>
                            </m:dPr>
                            <m:e>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𝑚𝑖𝑛𝑖𝑚𝑎</m:t>
                                  </m:r>
                                </m:sub>
                              </m:sSub>
                            </m:e>
                          </m:d>
                        </m:num>
                        <m:den>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i="1">
                                  <a:solidFill>
                                    <a:schemeClr val="accent5">
                                      <a:lumMod val="50000"/>
                                    </a:schemeClr>
                                  </a:solidFill>
                                  <a:latin typeface="Cambria Math" panose="02040503050406030204" pitchFamily="18" charset="0"/>
                                </a:rPr>
                                <m:t>+−</m:t>
                              </m:r>
                            </m:sub>
                          </m:sSub>
                          <m:d>
                            <m:dPr>
                              <m:ctrlPr>
                                <a:rPr lang="en-US" sz="1400" i="1">
                                  <a:solidFill>
                                    <a:schemeClr val="accent5">
                                      <a:lumMod val="50000"/>
                                    </a:schemeClr>
                                  </a:solidFill>
                                  <a:latin typeface="Cambria Math" panose="02040503050406030204" pitchFamily="18" charset="0"/>
                                </a:rPr>
                              </m:ctrlPr>
                            </m:dPr>
                            <m:e>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i="1">
                                      <a:solidFill>
                                        <a:schemeClr val="accent5">
                                          <a:lumMod val="50000"/>
                                        </a:schemeClr>
                                      </a:solidFill>
                                      <a:latin typeface="Cambria Math" panose="02040503050406030204" pitchFamily="18" charset="0"/>
                                    </a:rPr>
                                    <m:t>𝑝𝑒𝑎𝑘</m:t>
                                  </m:r>
                                </m:sub>
                              </m:sSub>
                            </m:e>
                          </m:d>
                        </m:den>
                      </m:f>
                    </m:oMath>
                  </m:oMathPara>
                </a14:m>
                <a:endParaRPr lang="en-US" sz="1400" dirty="0"/>
              </a:p>
            </p:txBody>
          </p:sp>
        </mc:Choice>
        <mc:Fallback>
          <p:sp>
            <p:nvSpPr>
              <p:cNvPr id="34" name="Rectangle 33">
                <a:extLst>
                  <a:ext uri="{FF2B5EF4-FFF2-40B4-BE49-F238E27FC236}">
                    <a16:creationId xmlns:a16="http://schemas.microsoft.com/office/drawing/2014/main" id="{B6D2C5B9-D1BF-44AB-9F43-E387F7A2C287}"/>
                  </a:ext>
                </a:extLst>
              </p:cNvPr>
              <p:cNvSpPr>
                <a:spLocks noRot="1" noChangeAspect="1" noMove="1" noResize="1" noEditPoints="1" noAdjustHandles="1" noChangeArrowheads="1" noChangeShapeType="1" noTextEdit="1"/>
              </p:cNvSpPr>
              <p:nvPr/>
            </p:nvSpPr>
            <p:spPr>
              <a:xfrm>
                <a:off x="429767" y="2272890"/>
                <a:ext cx="3216842" cy="61811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FA009BDE-45D8-489A-8E79-DBF1F51B15A5}"/>
                  </a:ext>
                </a:extLst>
              </p:cNvPr>
              <p:cNvSpPr/>
              <p:nvPr/>
            </p:nvSpPr>
            <p:spPr>
              <a:xfrm>
                <a:off x="429767" y="3218133"/>
                <a:ext cx="2085186" cy="5409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i="1" smtClean="0">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𝑏</m:t>
                          </m:r>
                        </m:e>
                        <m:sub>
                          <m:r>
                            <a:rPr lang="en-US" sz="1400" b="0" i="1" smtClean="0">
                              <a:solidFill>
                                <a:schemeClr val="accent5">
                                  <a:lumMod val="50000"/>
                                </a:schemeClr>
                              </a:solidFill>
                              <a:latin typeface="Cambria Math" panose="02040503050406030204" pitchFamily="18" charset="0"/>
                            </a:rPr>
                            <m:t>𝑆𝑅𝑂</m:t>
                          </m:r>
                        </m:sub>
                      </m:sSub>
                      <m:r>
                        <a:rPr lang="en-US" sz="1400" b="0" i="1" smtClean="0">
                          <a:solidFill>
                            <a:schemeClr val="accent5">
                              <a:lumMod val="50000"/>
                            </a:schemeClr>
                          </a:solidFill>
                          <a:latin typeface="Cambria Math" panose="02040503050406030204" pitchFamily="18" charset="0"/>
                        </a:rPr>
                        <m:t>=1 − </m:t>
                      </m:r>
                      <m:f>
                        <m:fPr>
                          <m:ctrlPr>
                            <a:rPr lang="en-US" sz="1400" b="0" i="1" smtClean="0">
                              <a:solidFill>
                                <a:schemeClr val="accent5">
                                  <a:lumMod val="50000"/>
                                </a:schemeClr>
                              </a:solidFill>
                              <a:latin typeface="Cambria Math" panose="02040503050406030204" pitchFamily="18" charset="0"/>
                            </a:rPr>
                          </m:ctrlPr>
                        </m:fPr>
                        <m:num>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i="1">
                                  <a:solidFill>
                                    <a:schemeClr val="accent5">
                                      <a:lumMod val="50000"/>
                                    </a:schemeClr>
                                  </a:solidFill>
                                  <a:latin typeface="Cambria Math" panose="02040503050406030204" pitchFamily="18" charset="0"/>
                                </a:rPr>
                                <m:t>𝑖𝑑𝑒𝑎𝑙</m:t>
                              </m:r>
                            </m:sub>
                          </m:sSub>
                          <m:r>
                            <a:rPr lang="en-US" sz="1400" i="1">
                              <a:solidFill>
                                <a:schemeClr val="accent5">
                                  <a:lumMod val="50000"/>
                                </a:schemeClr>
                              </a:solidFill>
                              <a:latin typeface="Cambria Math" panose="02040503050406030204" pitchFamily="18" charset="0"/>
                            </a:rPr>
                            <m:t>(</m:t>
                          </m:r>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𝑖</m:t>
                              </m:r>
                            </m:sub>
                          </m:sSub>
                          <m:r>
                            <a:rPr lang="en-US" sz="1400" i="1">
                              <a:solidFill>
                                <a:schemeClr val="accent5">
                                  <a:lumMod val="50000"/>
                                </a:schemeClr>
                              </a:solidFill>
                              <a:latin typeface="Cambria Math" panose="02040503050406030204" pitchFamily="18" charset="0"/>
                            </a:rPr>
                            <m:t>)</m:t>
                          </m:r>
                        </m:num>
                        <m:den>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𝑔</m:t>
                              </m:r>
                            </m:e>
                            <m:sub>
                              <m:r>
                                <a:rPr lang="en-US" sz="1400" i="1">
                                  <a:solidFill>
                                    <a:schemeClr val="accent5">
                                      <a:lumMod val="50000"/>
                                    </a:schemeClr>
                                  </a:solidFill>
                                  <a:latin typeface="Cambria Math" panose="02040503050406030204" pitchFamily="18" charset="0"/>
                                </a:rPr>
                                <m:t>𝑖𝑑𝑒𝑎𝑙</m:t>
                              </m:r>
                            </m:sub>
                          </m:sSub>
                          <m:r>
                            <a:rPr lang="en-US" sz="1400" i="1">
                              <a:solidFill>
                                <a:schemeClr val="accent5">
                                  <a:lumMod val="50000"/>
                                </a:schemeClr>
                              </a:solidFill>
                              <a:latin typeface="Cambria Math" panose="02040503050406030204" pitchFamily="18" charset="0"/>
                            </a:rPr>
                            <m:t>(</m:t>
                          </m:r>
                          <m:sSub>
                            <m:sSubPr>
                              <m:ctrlPr>
                                <a:rPr lang="en-US" sz="1400" i="1">
                                  <a:solidFill>
                                    <a:schemeClr val="accent5">
                                      <a:lumMod val="50000"/>
                                    </a:schemeClr>
                                  </a:solidFill>
                                  <a:latin typeface="Cambria Math" panose="02040503050406030204" pitchFamily="18" charset="0"/>
                                </a:rPr>
                              </m:ctrlPr>
                            </m:sSubPr>
                            <m:e>
                              <m:r>
                                <a:rPr lang="en-US" sz="1400" i="1">
                                  <a:solidFill>
                                    <a:schemeClr val="accent5">
                                      <a:lumMod val="50000"/>
                                    </a:schemeClr>
                                  </a:solidFill>
                                  <a:latin typeface="Cambria Math" panose="02040503050406030204" pitchFamily="18" charset="0"/>
                                </a:rPr>
                                <m:t>𝑟</m:t>
                              </m:r>
                            </m:e>
                            <m:sub>
                              <m:r>
                                <a:rPr lang="en-US" sz="1400" b="0" i="1" smtClean="0">
                                  <a:solidFill>
                                    <a:schemeClr val="accent5">
                                      <a:lumMod val="50000"/>
                                    </a:schemeClr>
                                  </a:solidFill>
                                  <a:latin typeface="Cambria Math" panose="02040503050406030204" pitchFamily="18" charset="0"/>
                                </a:rPr>
                                <m:t>𝑖</m:t>
                              </m:r>
                              <m:r>
                                <a:rPr lang="en-US" sz="1400" b="0" i="1" smtClean="0">
                                  <a:solidFill>
                                    <a:schemeClr val="accent5">
                                      <a:lumMod val="50000"/>
                                    </a:schemeClr>
                                  </a:solidFill>
                                  <a:latin typeface="Cambria Math" panose="02040503050406030204" pitchFamily="18" charset="0"/>
                                </a:rPr>
                                <m:t>−1</m:t>
                              </m:r>
                            </m:sub>
                          </m:sSub>
                          <m:r>
                            <a:rPr lang="en-US" sz="1400" i="1">
                              <a:solidFill>
                                <a:schemeClr val="accent5">
                                  <a:lumMod val="50000"/>
                                </a:schemeClr>
                              </a:solidFill>
                              <a:latin typeface="Cambria Math" panose="02040503050406030204" pitchFamily="18" charset="0"/>
                            </a:rPr>
                            <m:t>)</m:t>
                          </m:r>
                        </m:den>
                      </m:f>
                    </m:oMath>
                  </m:oMathPara>
                </a14:m>
                <a:endParaRPr lang="en-US" sz="1400" dirty="0"/>
              </a:p>
            </p:txBody>
          </p:sp>
        </mc:Choice>
        <mc:Fallback>
          <p:sp>
            <p:nvSpPr>
              <p:cNvPr id="36" name="Rectangle 35">
                <a:extLst>
                  <a:ext uri="{FF2B5EF4-FFF2-40B4-BE49-F238E27FC236}">
                    <a16:creationId xmlns:a16="http://schemas.microsoft.com/office/drawing/2014/main" id="{FA009BDE-45D8-489A-8E79-DBF1F51B15A5}"/>
                  </a:ext>
                </a:extLst>
              </p:cNvPr>
              <p:cNvSpPr>
                <a:spLocks noRot="1" noChangeAspect="1" noMove="1" noResize="1" noEditPoints="1" noAdjustHandles="1" noChangeArrowheads="1" noChangeShapeType="1" noTextEdit="1"/>
              </p:cNvSpPr>
              <p:nvPr/>
            </p:nvSpPr>
            <p:spPr>
              <a:xfrm>
                <a:off x="429767" y="3218133"/>
                <a:ext cx="2085186" cy="540917"/>
              </a:xfrm>
              <a:prstGeom prst="rect">
                <a:avLst/>
              </a:prstGeom>
              <a:blipFill>
                <a:blip r:embed="rId7"/>
                <a:stretch>
                  <a:fillRect b="-449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1709B2-C8A1-43C2-9F56-05255F1E9899}"/>
              </a:ext>
            </a:extLst>
          </p:cNvPr>
          <p:cNvPicPr>
            <a:picLocks noChangeAspect="1"/>
          </p:cNvPicPr>
          <p:nvPr/>
        </p:nvPicPr>
        <p:blipFill>
          <a:blip r:embed="rId8"/>
          <a:stretch>
            <a:fillRect/>
          </a:stretch>
        </p:blipFill>
        <p:spPr>
          <a:xfrm>
            <a:off x="317989" y="4184929"/>
            <a:ext cx="4145662" cy="2763774"/>
          </a:xfrm>
          <a:prstGeom prst="rect">
            <a:avLst/>
          </a:prstGeom>
        </p:spPr>
      </p:pic>
      <p:pic>
        <p:nvPicPr>
          <p:cNvPr id="10" name="Picture 9">
            <a:extLst>
              <a:ext uri="{FF2B5EF4-FFF2-40B4-BE49-F238E27FC236}">
                <a16:creationId xmlns:a16="http://schemas.microsoft.com/office/drawing/2014/main" id="{AD878ABF-5400-4BC3-A839-9836BC2BC63F}"/>
              </a:ext>
            </a:extLst>
          </p:cNvPr>
          <p:cNvPicPr>
            <a:picLocks noChangeAspect="1"/>
          </p:cNvPicPr>
          <p:nvPr/>
        </p:nvPicPr>
        <p:blipFill>
          <a:blip r:embed="rId9"/>
          <a:stretch>
            <a:fillRect/>
          </a:stretch>
        </p:blipFill>
        <p:spPr>
          <a:xfrm>
            <a:off x="8213481" y="4184929"/>
            <a:ext cx="4145662" cy="2763774"/>
          </a:xfrm>
          <a:prstGeom prst="rect">
            <a:avLst/>
          </a:prstGeom>
        </p:spPr>
      </p:pic>
      <p:pic>
        <p:nvPicPr>
          <p:cNvPr id="12" name="Picture 11">
            <a:extLst>
              <a:ext uri="{FF2B5EF4-FFF2-40B4-BE49-F238E27FC236}">
                <a16:creationId xmlns:a16="http://schemas.microsoft.com/office/drawing/2014/main" id="{70E8381F-66D1-498F-B5BB-273645946AD8}"/>
              </a:ext>
            </a:extLst>
          </p:cNvPr>
          <p:cNvPicPr>
            <a:picLocks noChangeAspect="1"/>
          </p:cNvPicPr>
          <p:nvPr/>
        </p:nvPicPr>
        <p:blipFill>
          <a:blip r:embed="rId10"/>
          <a:stretch>
            <a:fillRect/>
          </a:stretch>
        </p:blipFill>
        <p:spPr>
          <a:xfrm>
            <a:off x="4330123" y="4184929"/>
            <a:ext cx="4145662" cy="2763774"/>
          </a:xfrm>
          <a:prstGeom prst="rect">
            <a:avLst/>
          </a:prstGeom>
        </p:spPr>
      </p:pic>
      <p:pic>
        <p:nvPicPr>
          <p:cNvPr id="16" name="Picture 15">
            <a:extLst>
              <a:ext uri="{FF2B5EF4-FFF2-40B4-BE49-F238E27FC236}">
                <a16:creationId xmlns:a16="http://schemas.microsoft.com/office/drawing/2014/main" id="{FBD83F7A-8FC0-438E-AD40-DBFB1A0A2AEA}"/>
              </a:ext>
            </a:extLst>
          </p:cNvPr>
          <p:cNvPicPr>
            <a:picLocks noChangeAspect="1"/>
          </p:cNvPicPr>
          <p:nvPr/>
        </p:nvPicPr>
        <p:blipFill>
          <a:blip r:embed="rId11"/>
          <a:stretch>
            <a:fillRect/>
          </a:stretch>
        </p:blipFill>
        <p:spPr>
          <a:xfrm>
            <a:off x="8213481" y="1236863"/>
            <a:ext cx="4145662" cy="2763775"/>
          </a:xfrm>
          <a:prstGeom prst="rect">
            <a:avLst/>
          </a:prstGeom>
        </p:spPr>
      </p:pic>
      <p:pic>
        <p:nvPicPr>
          <p:cNvPr id="18" name="Picture 17">
            <a:extLst>
              <a:ext uri="{FF2B5EF4-FFF2-40B4-BE49-F238E27FC236}">
                <a16:creationId xmlns:a16="http://schemas.microsoft.com/office/drawing/2014/main" id="{045F2C0F-1964-46E9-B651-6B6A6A539D0F}"/>
              </a:ext>
            </a:extLst>
          </p:cNvPr>
          <p:cNvPicPr>
            <a:picLocks noChangeAspect="1"/>
          </p:cNvPicPr>
          <p:nvPr/>
        </p:nvPicPr>
        <p:blipFill>
          <a:blip r:embed="rId12"/>
          <a:stretch>
            <a:fillRect/>
          </a:stretch>
        </p:blipFill>
        <p:spPr>
          <a:xfrm>
            <a:off x="4129364" y="1249469"/>
            <a:ext cx="4145663" cy="2763775"/>
          </a:xfrm>
          <a:prstGeom prst="rect">
            <a:avLst/>
          </a:prstGeom>
        </p:spPr>
      </p:pic>
    </p:spTree>
    <p:extLst>
      <p:ext uri="{BB962C8B-B14F-4D97-AF65-F5344CB8AC3E}">
        <p14:creationId xmlns:p14="http://schemas.microsoft.com/office/powerpoint/2010/main" val="2873358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Disruption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69120" y="5706676"/>
                <a:ext cx="8410799" cy="646331"/>
              </a:xfrm>
              <a:prstGeom prst="rect">
                <a:avLst/>
              </a:prstGeom>
            </p:spPr>
            <p:txBody>
              <a:bodyPr wrap="square">
                <a:spAutoFit/>
              </a:bodyPr>
              <a:lstStyle/>
              <a:p>
                <a:r>
                  <a:rPr lang="en-US" i="1" dirty="0"/>
                  <a:t>The cumulative integral interaction function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then be used to describe the decay of energy carriers according to the SRO given by the PDF.</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69120" y="5706676"/>
                <a:ext cx="8410799" cy="646331"/>
              </a:xfrm>
              <a:prstGeom prst="rect">
                <a:avLst/>
              </a:prstGeom>
              <a:blipFill>
                <a:blip r:embed="rId5"/>
                <a:stretch>
                  <a:fillRect l="-580" t="-4717" r="-72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E862F7-BDF3-4A33-8AC4-7059E7259B2F}"/>
                  </a:ext>
                </a:extLst>
              </p:cNvPr>
              <p:cNvSpPr txBox="1"/>
              <p:nvPr/>
            </p:nvSpPr>
            <p:spPr>
              <a:xfrm>
                <a:off x="4961118" y="2699585"/>
                <a:ext cx="4796569" cy="6018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1500" i="1">
                              <a:solidFill>
                                <a:schemeClr val="accent5">
                                  <a:lumMod val="50000"/>
                                </a:schemeClr>
                              </a:solidFill>
                              <a:latin typeface="Cambria Math" panose="02040503050406030204" pitchFamily="18" charset="0"/>
                              <a:ea typeface="Cambria Math" panose="02040503050406030204" pitchFamily="18" charset="0"/>
                            </a:rPr>
                          </m:ctrlPr>
                        </m:dPr>
                        <m:e>
                          <m:r>
                            <a:rPr lang="en-US" sz="1500" i="1">
                              <a:solidFill>
                                <a:schemeClr val="accent5">
                                  <a:lumMod val="50000"/>
                                </a:schemeClr>
                              </a:solidFill>
                              <a:latin typeface="Cambria Math" panose="02040503050406030204" pitchFamily="18" charset="0"/>
                              <a:ea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d>
                        <m:dPr>
                          <m:ctrlPr>
                            <a:rPr lang="en-US" sz="1500" b="0" i="1" smtClean="0">
                              <a:solidFill>
                                <a:schemeClr val="accent5">
                                  <a:lumMod val="50000"/>
                                </a:schemeClr>
                              </a:solidFill>
                              <a:latin typeface="Cambria Math" panose="02040503050406030204" pitchFamily="18" charset="0"/>
                            </a:rPr>
                          </m:ctrlPr>
                        </m:dPr>
                        <m:e>
                          <m:r>
                            <a:rPr lang="en-US" sz="1500" b="0" i="1" smtClean="0">
                              <a:solidFill>
                                <a:schemeClr val="accent5">
                                  <a:lumMod val="50000"/>
                                </a:schemeClr>
                              </a:solidFill>
                              <a:latin typeface="Cambria Math" panose="02040503050406030204" pitchFamily="18" charset="0"/>
                            </a:rPr>
                            <m:t>1−</m:t>
                          </m:r>
                          <m:f>
                            <m:fPr>
                              <m:ctrlPr>
                                <a:rPr lang="en-US" sz="1500" b="0" i="1" smtClean="0">
                                  <a:solidFill>
                                    <a:schemeClr val="accent5">
                                      <a:lumMod val="50000"/>
                                    </a:schemeClr>
                                  </a:solidFill>
                                  <a:latin typeface="Cambria Math" panose="02040503050406030204" pitchFamily="18" charset="0"/>
                                </a:rPr>
                              </m:ctrlPr>
                            </m:fPr>
                            <m:num>
                              <m:sSub>
                                <m:sSubPr>
                                  <m:ctrlPr>
                                    <a:rPr lang="en-US" sz="1500" b="0" i="1" smtClean="0">
                                      <a:solidFill>
                                        <a:schemeClr val="accent5">
                                          <a:lumMod val="50000"/>
                                        </a:schemeClr>
                                      </a:solidFill>
                                      <a:latin typeface="Cambria Math" panose="02040503050406030204" pitchFamily="18" charset="0"/>
                                    </a:rPr>
                                  </m:ctrlPr>
                                </m:sSubPr>
                                <m:e>
                                  <m:r>
                                    <a:rPr lang="en-US" sz="1500" b="0" i="1" smtClean="0">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𝑖𝑑𝑒𝑎𝑙</m:t>
                                  </m:r>
                                </m:sub>
                              </m:sSub>
                              <m:d>
                                <m:dPr>
                                  <m:ctrlPr>
                                    <a:rPr lang="en-US" sz="1500" b="0" i="1" smtClean="0">
                                      <a:solidFill>
                                        <a:schemeClr val="accent5">
                                          <a:lumMod val="50000"/>
                                        </a:schemeClr>
                                      </a:solidFill>
                                      <a:latin typeface="Cambria Math" panose="02040503050406030204" pitchFamily="18" charset="0"/>
                                    </a:rPr>
                                  </m:ctrlPr>
                                </m:dPr>
                                <m:e>
                                  <m:r>
                                    <a:rPr lang="en-US" sz="1500" b="0" i="1" smtClean="0">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b="0" i="1" smtClean="0">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𝑖𝑑𝑒𝑎𝑙</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b="0" i="1" smtClean="0">
                                      <a:solidFill>
                                        <a:schemeClr val="accent5">
                                          <a:lumMod val="50000"/>
                                        </a:schemeClr>
                                      </a:solidFill>
                                      <a:latin typeface="Cambria Math" panose="02040503050406030204" pitchFamily="18" charset="0"/>
                                    </a:rPr>
                                    <m:t>0</m:t>
                                  </m:r>
                                </m:sub>
                                <m:sup>
                                  <m:r>
                                    <a:rPr lang="en-US" sz="1500" b="0" i="1" smtClean="0">
                                      <a:solidFill>
                                        <a:schemeClr val="accent5">
                                          <a:lumMod val="50000"/>
                                        </a:schemeClr>
                                      </a:solidFill>
                                      <a:latin typeface="Cambria Math" panose="02040503050406030204" pitchFamily="18" charset="0"/>
                                    </a:rPr>
                                    <m:t>𝑟</m:t>
                                  </m:r>
                                </m:sup>
                              </m:sSubSup>
                            </m:den>
                          </m:f>
                        </m:e>
                      </m:d>
                      <m:d>
                        <m:dPr>
                          <m:ctrlPr>
                            <a:rPr lang="en-US" sz="1500" b="0" i="1" smtClean="0">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𝑖𝑑𝑒𝑎𝑙</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oMath>
                  </m:oMathPara>
                </a14:m>
                <a:endParaRPr lang="en-US" sz="1500" dirty="0">
                  <a:solidFill>
                    <a:schemeClr val="accent5">
                      <a:lumMod val="50000"/>
                    </a:schemeClr>
                  </a:solidFill>
                </a:endParaRPr>
              </a:p>
            </p:txBody>
          </p:sp>
        </mc:Choice>
        <mc:Fallback xmlns="">
          <p:sp>
            <p:nvSpPr>
              <p:cNvPr id="18" name="TextBox 17">
                <a:extLst>
                  <a:ext uri="{FF2B5EF4-FFF2-40B4-BE49-F238E27FC236}">
                    <a16:creationId xmlns:a16="http://schemas.microsoft.com/office/drawing/2014/main" id="{61E862F7-BDF3-4A33-8AC4-7059E7259B2F}"/>
                  </a:ext>
                </a:extLst>
              </p:cNvPr>
              <p:cNvSpPr txBox="1">
                <a:spLocks noRot="1" noChangeAspect="1" noMove="1" noResize="1" noEditPoints="1" noAdjustHandles="1" noChangeArrowheads="1" noChangeShapeType="1" noTextEdit="1"/>
              </p:cNvSpPr>
              <p:nvPr/>
            </p:nvSpPr>
            <p:spPr>
              <a:xfrm>
                <a:off x="4961118" y="2699585"/>
                <a:ext cx="4796569" cy="601896"/>
              </a:xfrm>
              <a:prstGeom prst="rect">
                <a:avLst/>
              </a:prstGeom>
              <a:blipFill>
                <a:blip r:embed="rId6"/>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4D37602-5085-4DB6-B83C-9D637761AEC1}"/>
              </a:ext>
            </a:extLst>
          </p:cNvPr>
          <p:cNvSpPr/>
          <p:nvPr/>
        </p:nvSpPr>
        <p:spPr>
          <a:xfrm>
            <a:off x="429766" y="1493553"/>
            <a:ext cx="6493548" cy="830997"/>
          </a:xfrm>
          <a:prstGeom prst="rect">
            <a:avLst/>
          </a:prstGeom>
        </p:spPr>
        <p:txBody>
          <a:bodyPr wrap="square">
            <a:spAutoFit/>
          </a:bodyPr>
          <a:lstStyle/>
          <a:p>
            <a:r>
              <a:rPr lang="en-US" sz="1600" dirty="0">
                <a:solidFill>
                  <a:schemeClr val="bg2">
                    <a:lumMod val="25000"/>
                  </a:schemeClr>
                </a:solidFill>
              </a:rPr>
              <a:t>If the energy transferred along a cation-anion chain is directly proportional to the density of ideal and non-ideal recipients, a first approximation of the interaction function can be made: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D8FE2-D392-4734-A385-D55E2FAEC595}"/>
                  </a:ext>
                </a:extLst>
              </p:cNvPr>
              <p:cNvSpPr txBox="1"/>
              <p:nvPr/>
            </p:nvSpPr>
            <p:spPr>
              <a:xfrm>
                <a:off x="4961118" y="3679172"/>
                <a:ext cx="6722802" cy="12967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1500" i="1">
                              <a:solidFill>
                                <a:schemeClr val="accent5">
                                  <a:lumMod val="50000"/>
                                </a:schemeClr>
                              </a:solidFill>
                              <a:latin typeface="Cambria Math" panose="02040503050406030204" pitchFamily="18" charset="0"/>
                              <a:ea typeface="Cambria Math" panose="02040503050406030204" pitchFamily="18" charset="0"/>
                            </a:rPr>
                          </m:ctrlPr>
                        </m:dPr>
                        <m:e>
                          <m:r>
                            <a:rPr lang="en-US" sz="1500" i="1">
                              <a:solidFill>
                                <a:schemeClr val="accent5">
                                  <a:lumMod val="50000"/>
                                </a:schemeClr>
                              </a:solidFill>
                              <a:latin typeface="Cambria Math" panose="02040503050406030204" pitchFamily="18" charset="0"/>
                              <a:ea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d>
                        <m:dPr>
                          <m:begChr m:val="{"/>
                          <m:endChr m:val=""/>
                          <m:ctrlPr>
                            <a:rPr lang="en-US" sz="1500" b="0" i="1" smtClean="0">
                              <a:solidFill>
                                <a:schemeClr val="accent5">
                                  <a:lumMod val="50000"/>
                                </a:schemeClr>
                              </a:solidFill>
                              <a:latin typeface="Cambria Math" panose="02040503050406030204" pitchFamily="18" charset="0"/>
                            </a:rPr>
                          </m:ctrlPr>
                        </m:dPr>
                        <m:e>
                          <m:eqArr>
                            <m:eqArrPr>
                              <m:ctrlPr>
                                <a:rPr lang="en-US" sz="1500" b="0" i="1" smtClean="0">
                                  <a:solidFill>
                                    <a:schemeClr val="accent5">
                                      <a:lumMod val="50000"/>
                                    </a:schemeClr>
                                  </a:solidFill>
                                  <a:latin typeface="Cambria Math" panose="02040503050406030204" pitchFamily="18" charset="0"/>
                                </a:rPr>
                              </m:ctrlPr>
                            </m:eqArrPr>
                            <m:e>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1−</m:t>
                                  </m:r>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i="1">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i="1">
                                              <a:solidFill>
                                                <a:schemeClr val="accent5">
                                                  <a:lumMod val="50000"/>
                                                </a:schemeClr>
                                              </a:solidFill>
                                              <a:latin typeface="Cambria Math" panose="02040503050406030204" pitchFamily="18" charset="0"/>
                                            </a:rPr>
                                            <m:t>0</m:t>
                                          </m:r>
                                        </m:sub>
                                        <m:sup>
                                          <m:r>
                                            <a:rPr lang="en-US" sz="1500" i="1">
                                              <a:solidFill>
                                                <a:schemeClr val="accent5">
                                                  <a:lumMod val="50000"/>
                                                </a:schemeClr>
                                              </a:solidFill>
                                              <a:latin typeface="Cambria Math" panose="02040503050406030204" pitchFamily="18" charset="0"/>
                                            </a:rPr>
                                            <m:t>𝑟</m:t>
                                          </m:r>
                                        </m:sup>
                                      </m:sSubSup>
                                    </m:den>
                                  </m:f>
                                </m:e>
                              </m:d>
                              <m:d>
                                <m:dPr>
                                  <m:ctrlPr>
                                    <a:rPr lang="en-US" sz="1500" i="1">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r>
                                <a:rPr lang="en-US" sz="1500" b="0" i="1" smtClean="0">
                                  <a:solidFill>
                                    <a:schemeClr val="accent5">
                                      <a:lumMod val="50000"/>
                                    </a:schemeClr>
                                  </a:solidFill>
                                  <a:latin typeface="Cambria Math" panose="02040503050406030204" pitchFamily="18" charset="0"/>
                                </a:rPr>
                                <m:t>,  </m:t>
                              </m:r>
                              <m:r>
                                <m:rPr>
                                  <m:nor/>
                                </m:rPr>
                                <a:rPr lang="en-US" sz="1500" b="0" i="0" smtClean="0">
                                  <a:solidFill>
                                    <a:schemeClr val="accent5">
                                      <a:lumMod val="50000"/>
                                    </a:schemeClr>
                                  </a:solidFill>
                                  <a:latin typeface="Cambria Math" panose="02040503050406030204" pitchFamily="18" charset="0"/>
                                </a:rPr>
                                <m:t>if</m:t>
                              </m:r>
                              <m:r>
                                <a:rPr lang="en-US" sz="1500" b="0" i="1" smtClean="0">
                                  <a:solidFill>
                                    <a:schemeClr val="accent5">
                                      <a:lumMod val="50000"/>
                                    </a:schemeClr>
                                  </a:solidFill>
                                  <a:latin typeface="Cambria Math" panose="02040503050406030204" pitchFamily="18" charset="0"/>
                                </a:rPr>
                                <m:t>  </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r>
                                    <a:rPr lang="en-US" sz="1500" i="1" smtClean="0">
                                      <a:solidFill>
                                        <a:schemeClr val="accent5">
                                          <a:lumMod val="50000"/>
                                        </a:schemeClr>
                                      </a:solidFill>
                                      <a:latin typeface="Cambria Math" panose="02040503050406030204" pitchFamily="18" charset="0"/>
                                      <a:ea typeface="Cambria Math" panose="02040503050406030204" pitchFamily="18" charset="0"/>
                                    </a:rPr>
                                    <m:t>→∞</m:t>
                                  </m:r>
                                </m:e>
                              </m:d>
                            </m:e>
                            <m:e>
                              <m:r>
                                <a:rPr lang="en-US" sz="1500" b="0" i="1" smtClean="0">
                                  <a:solidFill>
                                    <a:schemeClr val="accent5">
                                      <a:lumMod val="50000"/>
                                    </a:schemeClr>
                                  </a:solidFill>
                                  <a:latin typeface="Cambria Math" panose="02040503050406030204" pitchFamily="18" charset="0"/>
                                </a:rPr>
                                <m:t>&amp;</m:t>
                              </m:r>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1−</m:t>
                                  </m:r>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i="1">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i="1">
                                              <a:solidFill>
                                                <a:schemeClr val="accent5">
                                                  <a:lumMod val="50000"/>
                                                </a:schemeClr>
                                              </a:solidFill>
                                              <a:latin typeface="Cambria Math" panose="02040503050406030204" pitchFamily="18" charset="0"/>
                                            </a:rPr>
                                            <m:t>0</m:t>
                                          </m:r>
                                        </m:sub>
                                        <m:sup>
                                          <m:r>
                                            <a:rPr lang="en-US" sz="1500" i="1">
                                              <a:solidFill>
                                                <a:schemeClr val="accent5">
                                                  <a:lumMod val="50000"/>
                                                </a:schemeClr>
                                              </a:solidFill>
                                              <a:latin typeface="Cambria Math" panose="02040503050406030204" pitchFamily="18" charset="0"/>
                                            </a:rPr>
                                            <m:t>𝑟</m:t>
                                          </m:r>
                                        </m:sup>
                                      </m:sSubSup>
                                    </m:den>
                                  </m:f>
                                </m:e>
                              </m:d>
                              <m:d>
                                <m:dPr>
                                  <m:ctrlPr>
                                    <a:rPr lang="en-US" sz="1500" i="1">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r>
                                <a:rPr lang="en-US" sz="1500" b="0" i="1" smtClean="0">
                                  <a:solidFill>
                                    <a:schemeClr val="accent5">
                                      <a:lumMod val="50000"/>
                                    </a:schemeClr>
                                  </a:solidFill>
                                  <a:latin typeface="Cambria Math" panose="02040503050406030204" pitchFamily="18" charset="0"/>
                                </a:rPr>
                                <m:t>,  </m:t>
                              </m:r>
                              <m:r>
                                <m:rPr>
                                  <m:nor/>
                                </m:rPr>
                                <a:rPr lang="en-US" sz="1500">
                                  <a:solidFill>
                                    <a:schemeClr val="accent5">
                                      <a:lumMod val="50000"/>
                                    </a:schemeClr>
                                  </a:solidFill>
                                  <a:latin typeface="Cambria Math" panose="02040503050406030204" pitchFamily="18" charset="0"/>
                                </a:rPr>
                                <m:t>if</m:t>
                              </m:r>
                              <m:r>
                                <a:rPr lang="en-US" sz="1500" i="1">
                                  <a:solidFill>
                                    <a:schemeClr val="accent5">
                                      <a:lumMod val="50000"/>
                                    </a:schemeClr>
                                  </a:solidFill>
                                  <a:latin typeface="Cambria Math" panose="02040503050406030204" pitchFamily="18" charset="0"/>
                                </a:rPr>
                                <m:t>  </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&lt;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r>
                                    <a:rPr lang="en-US" sz="1500" i="1">
                                      <a:solidFill>
                                        <a:schemeClr val="accent5">
                                          <a:lumMod val="50000"/>
                                        </a:schemeClr>
                                      </a:solidFill>
                                      <a:latin typeface="Cambria Math" panose="02040503050406030204" pitchFamily="18" charset="0"/>
                                      <a:ea typeface="Cambria Math" panose="02040503050406030204" pitchFamily="18" charset="0"/>
                                    </a:rPr>
                                    <m:t>→∞</m:t>
                                  </m:r>
                                </m:e>
                              </m:d>
                            </m:e>
                          </m:eqArr>
                        </m:e>
                      </m:d>
                    </m:oMath>
                  </m:oMathPara>
                </a14:m>
                <a:endParaRPr lang="en-US" sz="1500" dirty="0">
                  <a:solidFill>
                    <a:schemeClr val="accent5">
                      <a:lumMod val="50000"/>
                    </a:schemeClr>
                  </a:solidFill>
                </a:endParaRPr>
              </a:p>
            </p:txBody>
          </p:sp>
        </mc:Choice>
        <mc:Fallback xmlns="">
          <p:sp>
            <p:nvSpPr>
              <p:cNvPr id="17" name="TextBox 16">
                <a:extLst>
                  <a:ext uri="{FF2B5EF4-FFF2-40B4-BE49-F238E27FC236}">
                    <a16:creationId xmlns:a16="http://schemas.microsoft.com/office/drawing/2014/main" id="{771D8FE2-D392-4734-A385-D55E2FAEC595}"/>
                  </a:ext>
                </a:extLst>
              </p:cNvPr>
              <p:cNvSpPr txBox="1">
                <a:spLocks noRot="1" noChangeAspect="1" noMove="1" noResize="1" noEditPoints="1" noAdjustHandles="1" noChangeArrowheads="1" noChangeShapeType="1" noTextEdit="1"/>
              </p:cNvSpPr>
              <p:nvPr/>
            </p:nvSpPr>
            <p:spPr>
              <a:xfrm>
                <a:off x="4961118" y="3679172"/>
                <a:ext cx="6722802" cy="1296765"/>
              </a:xfrm>
              <a:prstGeom prst="rect">
                <a:avLst/>
              </a:prstGeom>
              <a:blipFill>
                <a:blip r:embed="rId7"/>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C536C0B-A62B-4F2F-A4AB-DC88E36E8EC4}"/>
              </a:ext>
            </a:extLst>
          </p:cNvPr>
          <p:cNvSpPr/>
          <p:nvPr/>
        </p:nvSpPr>
        <p:spPr>
          <a:xfrm>
            <a:off x="569120" y="2722827"/>
            <a:ext cx="4039597" cy="523220"/>
          </a:xfrm>
          <a:prstGeom prst="rect">
            <a:avLst/>
          </a:prstGeom>
        </p:spPr>
        <p:txBody>
          <a:bodyPr wrap="square">
            <a:spAutoFit/>
          </a:bodyPr>
          <a:lstStyle/>
          <a:p>
            <a:r>
              <a:rPr lang="en-US" sz="1400" dirty="0">
                <a:solidFill>
                  <a:schemeClr val="bg2">
                    <a:lumMod val="25000"/>
                  </a:schemeClr>
                </a:solidFill>
              </a:rPr>
              <a:t>The maximum possible density of energy carriers emitted from a reference cation is proportional to</a:t>
            </a:r>
          </a:p>
        </p:txBody>
      </p:sp>
      <p:cxnSp>
        <p:nvCxnSpPr>
          <p:cNvPr id="20" name="Straight Arrow Connector 19">
            <a:extLst>
              <a:ext uri="{FF2B5EF4-FFF2-40B4-BE49-F238E27FC236}">
                <a16:creationId xmlns:a16="http://schemas.microsoft.com/office/drawing/2014/main" id="{4F73D88A-9C88-4EE8-991A-AB459A778147}"/>
              </a:ext>
            </a:extLst>
          </p:cNvPr>
          <p:cNvCxnSpPr>
            <a:cxnSpLocks/>
          </p:cNvCxnSpPr>
          <p:nvPr/>
        </p:nvCxnSpPr>
        <p:spPr>
          <a:xfrm>
            <a:off x="4425820" y="2989191"/>
            <a:ext cx="365794"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5E305A-4C6C-46E0-9D4D-62166C101277}"/>
              </a:ext>
            </a:extLst>
          </p:cNvPr>
          <p:cNvSpPr/>
          <p:nvPr/>
        </p:nvSpPr>
        <p:spPr>
          <a:xfrm>
            <a:off x="569120" y="3850500"/>
            <a:ext cx="4222494" cy="954107"/>
          </a:xfrm>
          <a:prstGeom prst="rect">
            <a:avLst/>
          </a:prstGeom>
        </p:spPr>
        <p:txBody>
          <a:bodyPr wrap="square">
            <a:spAutoFit/>
          </a:bodyPr>
          <a:lstStyle/>
          <a:p>
            <a:r>
              <a:rPr lang="en-US" sz="1400" dirty="0">
                <a:solidFill>
                  <a:schemeClr val="bg2">
                    <a:lumMod val="25000"/>
                  </a:schemeClr>
                </a:solidFill>
              </a:rPr>
              <a:t>Because the ideal recipient ion switches consecutively between cation and anion, a switching function alternates when it crosses beneath its concentration (used to approximate the effective bond length).</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4360655-D763-4B58-8D28-A2A225BE30E9}"/>
                  </a:ext>
                </a:extLst>
              </p:cNvPr>
              <p:cNvSpPr txBox="1"/>
              <p:nvPr/>
            </p:nvSpPr>
            <p:spPr>
              <a:xfrm>
                <a:off x="8322519" y="519844"/>
                <a:ext cx="2248693" cy="4652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solidFill>
                            <a:schemeClr val="accent5">
                              <a:lumMod val="50000"/>
                            </a:schemeClr>
                          </a:solidFill>
                          <a:latin typeface="Cambria Math" panose="02040503050406030204" pitchFamily="18" charset="0"/>
                        </a:rPr>
                        <m:t>𝑁</m:t>
                      </m:r>
                      <m:r>
                        <a:rPr lang="en-US" sz="2000" i="1">
                          <a:solidFill>
                            <a:schemeClr val="accent5">
                              <a:lumMod val="50000"/>
                            </a:schemeClr>
                          </a:solidFill>
                          <a:latin typeface="Cambria Math" panose="02040503050406030204" pitchFamily="18" charset="0"/>
                        </a:rPr>
                        <m:t>(</m:t>
                      </m:r>
                      <m:r>
                        <a:rPr lang="en-US" sz="2000" i="1">
                          <a:solidFill>
                            <a:schemeClr val="accent5">
                              <a:lumMod val="50000"/>
                            </a:schemeClr>
                          </a:solidFill>
                          <a:latin typeface="Cambria Math" panose="02040503050406030204" pitchFamily="18" charset="0"/>
                        </a:rPr>
                        <m:t>𝑟</m:t>
                      </m:r>
                      <m:r>
                        <a:rPr lang="en-US" sz="2000" i="1">
                          <a:solidFill>
                            <a:schemeClr val="accent5">
                              <a:lumMod val="50000"/>
                            </a:schemeClr>
                          </a:solidFill>
                          <a:latin typeface="Cambria Math" panose="02040503050406030204" pitchFamily="18" charset="0"/>
                        </a:rPr>
                        <m:t>′)=</m:t>
                      </m:r>
                      <m:sSup>
                        <m:sSupPr>
                          <m:ctrlPr>
                            <a:rPr lang="en-US" sz="2000" i="1">
                              <a:solidFill>
                                <a:schemeClr val="accent5">
                                  <a:lumMod val="50000"/>
                                </a:schemeClr>
                              </a:solidFill>
                              <a:latin typeface="Cambria Math" panose="02040503050406030204" pitchFamily="18" charset="0"/>
                            </a:rPr>
                          </m:ctrlPr>
                        </m:sSupPr>
                        <m:e>
                          <m:r>
                            <a:rPr lang="en-US" sz="2000" i="1">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p>
                                <m:sSupPr>
                                  <m:ctrlPr>
                                    <a:rPr lang="en-US" sz="2000" i="1">
                                      <a:solidFill>
                                        <a:schemeClr val="accent5">
                                          <a:lumMod val="50000"/>
                                        </a:schemeClr>
                                      </a:solidFill>
                                      <a:latin typeface="Cambria Math" panose="02040503050406030204" pitchFamily="18" charset="0"/>
                                    </a:rPr>
                                  </m:ctrlPr>
                                </m:sSupPr>
                                <m:e>
                                  <m:r>
                                    <a:rPr lang="en-US" sz="2000" i="1">
                                      <a:solidFill>
                                        <a:schemeClr val="accent5">
                                          <a:lumMod val="50000"/>
                                        </a:schemeClr>
                                      </a:solidFill>
                                      <a:latin typeface="Cambria Math" panose="02040503050406030204" pitchFamily="18" charset="0"/>
                                    </a:rPr>
                                    <m:t>𝑟</m:t>
                                  </m:r>
                                </m:e>
                                <m:sup>
                                  <m:r>
                                    <a:rPr lang="en-US" sz="2000" i="1">
                                      <a:solidFill>
                                        <a:schemeClr val="accent5">
                                          <a:lumMod val="50000"/>
                                        </a:schemeClr>
                                      </a:solidFill>
                                      <a:latin typeface="Cambria Math" panose="02040503050406030204" pitchFamily="18" charset="0"/>
                                    </a:rPr>
                                    <m:t>′</m:t>
                                  </m:r>
                                </m:sup>
                              </m:sSup>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𝑑𝑟</m:t>
                              </m:r>
                            </m:e>
                          </m:nary>
                        </m:sup>
                      </m:sSup>
                    </m:oMath>
                  </m:oMathPara>
                </a14:m>
                <a:endParaRPr lang="en-US" sz="2000" dirty="0">
                  <a:solidFill>
                    <a:schemeClr val="accent5">
                      <a:lumMod val="50000"/>
                    </a:schemeClr>
                  </a:solidFill>
                </a:endParaRPr>
              </a:p>
            </p:txBody>
          </p:sp>
        </mc:Choice>
        <mc:Fallback>
          <p:sp>
            <p:nvSpPr>
              <p:cNvPr id="23" name="TextBox 22">
                <a:extLst>
                  <a:ext uri="{FF2B5EF4-FFF2-40B4-BE49-F238E27FC236}">
                    <a16:creationId xmlns:a16="http://schemas.microsoft.com/office/drawing/2014/main" id="{E4360655-D763-4B58-8D28-A2A225BE30E9}"/>
                  </a:ext>
                </a:extLst>
              </p:cNvPr>
              <p:cNvSpPr txBox="1">
                <a:spLocks noRot="1" noChangeAspect="1" noMove="1" noResize="1" noEditPoints="1" noAdjustHandles="1" noChangeArrowheads="1" noChangeShapeType="1" noTextEdit="1"/>
              </p:cNvSpPr>
              <p:nvPr/>
            </p:nvSpPr>
            <p:spPr>
              <a:xfrm>
                <a:off x="8322519" y="519844"/>
                <a:ext cx="2248693" cy="46525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747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Molten Salt Thermal Conductivity</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3</a:t>
            </a:fld>
            <a:endParaRPr lang="en-US"/>
          </a:p>
        </p:txBody>
      </p:sp>
    </p:spTree>
    <p:extLst>
      <p:ext uri="{BB962C8B-B14F-4D97-AF65-F5344CB8AC3E}">
        <p14:creationId xmlns:p14="http://schemas.microsoft.com/office/powerpoint/2010/main" val="1390881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655624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Continuous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r>
                      <a:rPr lang="en-US" sz="2400" i="1">
                        <a:solidFill>
                          <a:schemeClr val="accent1"/>
                        </a:solidFill>
                        <a:latin typeface="Cambria Math" panose="02040503050406030204" pitchFamily="18" charset="0"/>
                        <a:ea typeface="Cambria Math" panose="02040503050406030204" pitchFamily="18" charset="0"/>
                      </a:rPr>
                      <m:t> </m:t>
                    </m:r>
                  </m:oMath>
                </a14:m>
                <a:r>
                  <a:rPr lang="en-US" sz="2400" dirty="0">
                    <a:solidFill>
                      <a:schemeClr val="accent1"/>
                    </a:solidFill>
                  </a:rPr>
                  <a:t>- Comparison to Measurement</a:t>
                </a: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6556249" cy="539496"/>
              </a:xfrm>
              <a:prstGeom prst="rect">
                <a:avLst/>
              </a:prstGeom>
              <a:blipFill>
                <a:blip r:embed="rId4"/>
                <a:stretch>
                  <a:fillRect l="-1394"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69120" y="5706676"/>
                <a:ext cx="8410799" cy="646331"/>
              </a:xfrm>
              <a:prstGeom prst="rect">
                <a:avLst/>
              </a:prstGeom>
            </p:spPr>
            <p:txBody>
              <a:bodyPr wrap="square">
                <a:spAutoFit/>
              </a:bodyPr>
              <a:lstStyle/>
              <a:p>
                <a:r>
                  <a:rPr lang="en-US" i="1" dirty="0"/>
                  <a:t>The cumulative integral interaction function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then be used to describe the decay of energy carriers according to the SRO given by the PDF.</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69120" y="5706676"/>
                <a:ext cx="8410799" cy="646331"/>
              </a:xfrm>
              <a:prstGeom prst="rect">
                <a:avLst/>
              </a:prstGeom>
              <a:blipFill>
                <a:blip r:embed="rId5"/>
                <a:stretch>
                  <a:fillRect l="-580" t="-4717" r="-72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4D37602-5085-4DB6-B83C-9D637761AEC1}"/>
                  </a:ext>
                </a:extLst>
              </p:cNvPr>
              <p:cNvSpPr/>
              <p:nvPr/>
            </p:nvSpPr>
            <p:spPr>
              <a:xfrm>
                <a:off x="429767" y="1558302"/>
                <a:ext cx="2313433" cy="1593385"/>
              </a:xfrm>
              <a:prstGeom prst="rect">
                <a:avLst/>
              </a:prstGeom>
            </p:spPr>
            <p:txBody>
              <a:bodyPr wrap="square">
                <a:spAutoFit/>
              </a:bodyPr>
              <a:lstStyle/>
              <a:p>
                <a:r>
                  <a:rPr lang="en-US" sz="1600" dirty="0">
                    <a:solidFill>
                      <a:schemeClr val="bg2">
                        <a:lumMod val="25000"/>
                      </a:schemeClr>
                    </a:solidFill>
                  </a:rPr>
                  <a:t>Model prediction of </a:t>
                </a:r>
                <a14:m>
                  <m:oMath xmlns:m="http://schemas.openxmlformats.org/officeDocument/2006/math">
                    <m:sSub>
                      <m:sSubPr>
                        <m:ctrlPr>
                          <a:rPr lang="en-US" sz="1600" i="1" smtClean="0">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b="0" i="1" smtClean="0">
                            <a:solidFill>
                              <a:schemeClr val="tx2"/>
                            </a:solidFill>
                            <a:latin typeface="Cambria Math" panose="02040503050406030204" pitchFamily="18" charset="0"/>
                            <a:ea typeface="Cambria Math" panose="02040503050406030204" pitchFamily="18" charset="0"/>
                          </a:rPr>
                          <m:t>𝑃</m:t>
                        </m:r>
                        <m:r>
                          <a:rPr lang="en-US" sz="1600" b="0" i="1" smtClean="0">
                            <a:solidFill>
                              <a:schemeClr val="tx2"/>
                            </a:solidFill>
                            <a:latin typeface="Cambria Math" panose="02040503050406030204" pitchFamily="18" charset="0"/>
                            <a:ea typeface="Cambria Math" panose="02040503050406030204" pitchFamily="18" charset="0"/>
                          </a:rPr>
                          <m:t>(</m:t>
                        </m:r>
                        <m:r>
                          <a:rPr lang="en-US" sz="1600" b="0" i="1" smtClean="0">
                            <a:solidFill>
                              <a:schemeClr val="tx2"/>
                            </a:solidFill>
                            <a:latin typeface="Cambria Math" panose="02040503050406030204" pitchFamily="18" charset="0"/>
                            <a:ea typeface="Cambria Math" panose="02040503050406030204" pitchFamily="18" charset="0"/>
                          </a:rPr>
                          <m:t>𝑟</m:t>
                        </m:r>
                        <m:r>
                          <a:rPr lang="en-US" sz="1600" b="0" i="1" smtClean="0">
                            <a:solidFill>
                              <a:schemeClr val="tx2"/>
                            </a:solidFill>
                            <a:latin typeface="Cambria Math" panose="02040503050406030204" pitchFamily="18" charset="0"/>
                            <a:ea typeface="Cambria Math" panose="02040503050406030204" pitchFamily="18" charset="0"/>
                          </a:rPr>
                          <m:t>)</m:t>
                        </m:r>
                      </m:sub>
                    </m:sSub>
                  </m:oMath>
                </a14:m>
                <a:r>
                  <a:rPr lang="en-US" sz="1600" dirty="0">
                    <a:solidFill>
                      <a:schemeClr val="bg2">
                        <a:lumMod val="25000"/>
                      </a:schemeClr>
                    </a:solidFill>
                  </a:rPr>
                  <a:t> exceeds the back-calculated values</a:t>
                </a:r>
                <a:r>
                  <a:rPr lang="en-US" sz="1600" dirty="0">
                    <a:solidFill>
                      <a:schemeClr val="tx2"/>
                    </a:solidFill>
                    <a:ea typeface="Cambria Math" panose="02040503050406030204" pitchFamily="18" charset="0"/>
                  </a:rPr>
                  <a:t> </a:t>
                </a:r>
                <a14:m>
                  <m:oMath xmlns:m="http://schemas.openxmlformats.org/officeDocument/2006/math">
                    <m:sSub>
                      <m:sSubPr>
                        <m:ctrlPr>
                          <a:rPr lang="en-US" sz="1600" i="1">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i="1">
                            <a:solidFill>
                              <a:schemeClr val="tx2"/>
                            </a:solidFill>
                            <a:latin typeface="Cambria Math" panose="02040503050406030204" pitchFamily="18" charset="0"/>
                            <a:ea typeface="Cambria Math" panose="02040503050406030204" pitchFamily="18" charset="0"/>
                          </a:rPr>
                          <m:t>𝐵𝐶</m:t>
                        </m:r>
                      </m:sub>
                    </m:sSub>
                  </m:oMath>
                </a14:m>
                <a:r>
                  <a:rPr lang="en-US" sz="1600" dirty="0">
                    <a:solidFill>
                      <a:schemeClr val="bg2">
                        <a:lumMod val="25000"/>
                      </a:schemeClr>
                    </a:solidFill>
                  </a:rPr>
                  <a:t> of unary alkali halide salts by 3-20%</a:t>
                </a:r>
              </a:p>
              <a:p>
                <a:endParaRPr lang="en-US" sz="1600" dirty="0">
                  <a:solidFill>
                    <a:schemeClr val="bg2">
                      <a:lumMod val="25000"/>
                    </a:schemeClr>
                  </a:solidFill>
                </a:endParaRPr>
              </a:p>
            </p:txBody>
          </p:sp>
        </mc:Choice>
        <mc:Fallback xmlns="">
          <p:sp>
            <p:nvSpPr>
              <p:cNvPr id="22" name="Rectangle 21">
                <a:extLst>
                  <a:ext uri="{FF2B5EF4-FFF2-40B4-BE49-F238E27FC236}">
                    <a16:creationId xmlns:a16="http://schemas.microsoft.com/office/drawing/2014/main" id="{C4D37602-5085-4DB6-B83C-9D637761AEC1}"/>
                  </a:ext>
                </a:extLst>
              </p:cNvPr>
              <p:cNvSpPr>
                <a:spLocks noRot="1" noChangeAspect="1" noMove="1" noResize="1" noEditPoints="1" noAdjustHandles="1" noChangeArrowheads="1" noChangeShapeType="1" noTextEdit="1"/>
              </p:cNvSpPr>
              <p:nvPr/>
            </p:nvSpPr>
            <p:spPr>
              <a:xfrm>
                <a:off x="429767" y="1558302"/>
                <a:ext cx="2313433" cy="1593385"/>
              </a:xfrm>
              <a:prstGeom prst="rect">
                <a:avLst/>
              </a:prstGeom>
              <a:blipFill>
                <a:blip r:embed="rId6"/>
                <a:stretch>
                  <a:fillRect l="-1316" t="-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E58C7FE-5809-40FC-87C1-4D64C8A24907}"/>
              </a:ext>
            </a:extLst>
          </p:cNvPr>
          <p:cNvPicPr>
            <a:picLocks noChangeAspect="1"/>
          </p:cNvPicPr>
          <p:nvPr/>
        </p:nvPicPr>
        <p:blipFill>
          <a:blip r:embed="rId7"/>
          <a:stretch>
            <a:fillRect/>
          </a:stretch>
        </p:blipFill>
        <p:spPr>
          <a:xfrm>
            <a:off x="-56941" y="3736388"/>
            <a:ext cx="4255716" cy="3191788"/>
          </a:xfrm>
          <a:prstGeom prst="rect">
            <a:avLst/>
          </a:prstGeom>
        </p:spPr>
      </p:pic>
      <p:pic>
        <p:nvPicPr>
          <p:cNvPr id="7" name="Picture 6">
            <a:extLst>
              <a:ext uri="{FF2B5EF4-FFF2-40B4-BE49-F238E27FC236}">
                <a16:creationId xmlns:a16="http://schemas.microsoft.com/office/drawing/2014/main" id="{1BC982E5-140E-473F-9050-B57E73FB71F1}"/>
              </a:ext>
            </a:extLst>
          </p:cNvPr>
          <p:cNvPicPr>
            <a:picLocks noChangeAspect="1"/>
          </p:cNvPicPr>
          <p:nvPr/>
        </p:nvPicPr>
        <p:blipFill>
          <a:blip r:embed="rId8"/>
          <a:stretch>
            <a:fillRect/>
          </a:stretch>
        </p:blipFill>
        <p:spPr>
          <a:xfrm>
            <a:off x="4021494" y="3736388"/>
            <a:ext cx="4255716" cy="3191788"/>
          </a:xfrm>
          <a:prstGeom prst="rect">
            <a:avLst/>
          </a:prstGeom>
        </p:spPr>
      </p:pic>
      <p:pic>
        <p:nvPicPr>
          <p:cNvPr id="11" name="Picture 10">
            <a:extLst>
              <a:ext uri="{FF2B5EF4-FFF2-40B4-BE49-F238E27FC236}">
                <a16:creationId xmlns:a16="http://schemas.microsoft.com/office/drawing/2014/main" id="{13DDF06B-51F1-49C0-9E0C-279CAA7B1C90}"/>
              </a:ext>
            </a:extLst>
          </p:cNvPr>
          <p:cNvPicPr>
            <a:picLocks noChangeAspect="1"/>
          </p:cNvPicPr>
          <p:nvPr/>
        </p:nvPicPr>
        <p:blipFill>
          <a:blip r:embed="rId9"/>
          <a:stretch>
            <a:fillRect/>
          </a:stretch>
        </p:blipFill>
        <p:spPr>
          <a:xfrm>
            <a:off x="8099809" y="3732731"/>
            <a:ext cx="4260594" cy="3195446"/>
          </a:xfrm>
          <a:prstGeom prst="rect">
            <a:avLst/>
          </a:prstGeom>
        </p:spPr>
      </p:pic>
      <p:sp>
        <p:nvSpPr>
          <p:cNvPr id="12" name="Rectangle 11">
            <a:extLst>
              <a:ext uri="{FF2B5EF4-FFF2-40B4-BE49-F238E27FC236}">
                <a16:creationId xmlns:a16="http://schemas.microsoft.com/office/drawing/2014/main" id="{A88692BD-C748-44B3-B593-096FF39F855B}"/>
              </a:ext>
            </a:extLst>
          </p:cNvPr>
          <p:cNvSpPr/>
          <p:nvPr/>
        </p:nvSpPr>
        <p:spPr>
          <a:xfrm>
            <a:off x="3103742" y="1219385"/>
            <a:ext cx="6786707" cy="2554545"/>
          </a:xfrm>
          <a:prstGeom prst="rect">
            <a:avLst/>
          </a:prstGeom>
        </p:spPr>
        <p:txBody>
          <a:bodyPr wrap="square">
            <a:spAutoFit/>
          </a:bodyPr>
          <a:lstStyle/>
          <a:p>
            <a:r>
              <a:rPr lang="en-US" sz="1600" dirty="0">
                <a:solidFill>
                  <a:schemeClr val="bg2">
                    <a:lumMod val="25000"/>
                  </a:schemeClr>
                </a:solidFill>
              </a:rPr>
              <a:t>Further perturbations can be added to 𝛽(𝑟) to account for additional factors of coherency. </a:t>
            </a:r>
          </a:p>
          <a:p>
            <a:pPr marL="285750" indent="-285750">
              <a:buFont typeface="Arial" panose="020B0604020202020204" pitchFamily="34" charset="0"/>
              <a:buChar char="•"/>
            </a:pPr>
            <a:r>
              <a:rPr lang="en-US" sz="1600" dirty="0">
                <a:solidFill>
                  <a:schemeClr val="bg2">
                    <a:lumMod val="25000"/>
                  </a:schemeClr>
                </a:solidFill>
              </a:rPr>
              <a:t>Maximum possible initial energy carriers transferred (by first peak height)</a:t>
            </a:r>
          </a:p>
          <a:p>
            <a:pPr marL="285750" indent="-285750">
              <a:buFont typeface="Arial" panose="020B0604020202020204" pitchFamily="34" charset="0"/>
              <a:buChar char="•"/>
            </a:pPr>
            <a:r>
              <a:rPr lang="en-US" sz="1600" dirty="0">
                <a:solidFill>
                  <a:schemeClr val="bg2">
                    <a:lumMod val="25000"/>
                  </a:schemeClr>
                </a:solidFill>
              </a:rPr>
              <a:t>Change in energy transfer efficiency—highly dependent on ion separation distance (though the PDF does implicitly maximize 𝛽(𝑟) between ions, resembling the increased decay rate) </a:t>
            </a:r>
          </a:p>
          <a:p>
            <a:r>
              <a:rPr lang="en-US" sz="1600" dirty="0">
                <a:solidFill>
                  <a:schemeClr val="bg2">
                    <a:lumMod val="25000"/>
                  </a:schemeClr>
                </a:solidFill>
              </a:rPr>
              <a:t>Challenges:</a:t>
            </a:r>
          </a:p>
          <a:p>
            <a:pPr marL="285750" indent="-285750">
              <a:buFont typeface="Arial" panose="020B0604020202020204" pitchFamily="34" charset="0"/>
              <a:buChar char="•"/>
            </a:pPr>
            <a:r>
              <a:rPr lang="en-US" sz="1600" dirty="0">
                <a:solidFill>
                  <a:schemeClr val="bg2">
                    <a:lumMod val="25000"/>
                  </a:schemeClr>
                </a:solidFill>
              </a:rPr>
              <a:t>Potential for "rebounded" energy carriers, where no recipient is in position to receive the carrier. </a:t>
            </a:r>
          </a:p>
          <a:p>
            <a:pPr marL="285750" indent="-285750">
              <a:buFont typeface="Arial" panose="020B0604020202020204" pitchFamily="34" charset="0"/>
              <a:buChar char="•"/>
            </a:pPr>
            <a:r>
              <a:rPr lang="en-US" sz="1600" dirty="0">
                <a:solidFill>
                  <a:srgbClr val="FF0000"/>
                </a:solidFill>
              </a:rPr>
              <a:t>Does not capture behavior of multiple cation-anion pairs in mixtures</a:t>
            </a:r>
          </a:p>
        </p:txBody>
      </p:sp>
      <p:sp>
        <p:nvSpPr>
          <p:cNvPr id="13" name="Rectangle 12">
            <a:extLst>
              <a:ext uri="{FF2B5EF4-FFF2-40B4-BE49-F238E27FC236}">
                <a16:creationId xmlns:a16="http://schemas.microsoft.com/office/drawing/2014/main" id="{1C614C27-5E3D-4872-99B8-658D27CAC115}"/>
              </a:ext>
            </a:extLst>
          </p:cNvPr>
          <p:cNvSpPr/>
          <p:nvPr/>
        </p:nvSpPr>
        <p:spPr>
          <a:xfrm>
            <a:off x="10130892" y="1845818"/>
            <a:ext cx="1868276" cy="830997"/>
          </a:xfrm>
          <a:prstGeom prst="rect">
            <a:avLst/>
          </a:prstGeom>
        </p:spPr>
        <p:txBody>
          <a:bodyPr wrap="square">
            <a:spAutoFit/>
          </a:bodyPr>
          <a:lstStyle/>
          <a:p>
            <a:r>
              <a:rPr lang="en-US" sz="1200" dirty="0">
                <a:solidFill>
                  <a:schemeClr val="bg2">
                    <a:lumMod val="25000"/>
                  </a:schemeClr>
                </a:solidFill>
              </a:rPr>
              <a:t>May be estimated by the combined Debye-modified Coulomb and Leonard-Jones potential</a:t>
            </a:r>
          </a:p>
        </p:txBody>
      </p:sp>
      <p:sp>
        <p:nvSpPr>
          <p:cNvPr id="24" name="Left Brace 23">
            <a:extLst>
              <a:ext uri="{FF2B5EF4-FFF2-40B4-BE49-F238E27FC236}">
                <a16:creationId xmlns:a16="http://schemas.microsoft.com/office/drawing/2014/main" id="{9A833986-BC5A-4F9A-950B-DA6E5BF4E687}"/>
              </a:ext>
            </a:extLst>
          </p:cNvPr>
          <p:cNvSpPr/>
          <p:nvPr/>
        </p:nvSpPr>
        <p:spPr>
          <a:xfrm rot="10800000">
            <a:off x="9587081" y="1800767"/>
            <a:ext cx="481128" cy="921102"/>
          </a:xfrm>
          <a:prstGeom prst="leftBrace">
            <a:avLst>
              <a:gd name="adj1" fmla="val 15392"/>
              <a:gd name="adj2" fmla="val 50126"/>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BEB57A2-F831-460D-9BAA-DF6B8F74FCF8}"/>
                  </a:ext>
                </a:extLst>
              </p:cNvPr>
              <p:cNvSpPr txBox="1"/>
              <p:nvPr/>
            </p:nvSpPr>
            <p:spPr>
              <a:xfrm>
                <a:off x="8322519" y="519844"/>
                <a:ext cx="2451504" cy="39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ea typeface="Cambria Math" panose="02040503050406030204" pitchFamily="18" charset="0"/>
                        </a:rPr>
                        <m:t>𝑃</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sSup>
                        <m:sSupPr>
                          <m:ctrlPr>
                            <a:rPr lang="en-US" sz="2000" i="1" smtClean="0">
                              <a:solidFill>
                                <a:schemeClr val="accent5">
                                  <a:lumMod val="50000"/>
                                </a:schemeClr>
                              </a:solidFill>
                              <a:latin typeface="Cambria Math" panose="02040503050406030204" pitchFamily="18" charset="0"/>
                            </a:rPr>
                          </m:ctrlPr>
                        </m:sSupPr>
                        <m:e>
                          <m:r>
                            <a:rPr lang="en-US" sz="2000" i="1" smtClean="0">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𝑟</m:t>
                                  </m:r>
                                </m:e>
                                <m:sub>
                                  <m:r>
                                    <a:rPr lang="en-US" sz="2000" i="1">
                                      <a:solidFill>
                                        <a:schemeClr val="accent5">
                                          <a:lumMod val="50000"/>
                                        </a:schemeClr>
                                      </a:solidFill>
                                      <a:latin typeface="Cambria Math" panose="02040503050406030204" pitchFamily="18" charset="0"/>
                                    </a:rPr>
                                    <m:t>𝑚𝑎𝑥</m:t>
                                  </m:r>
                                </m:sub>
                              </m:sSub>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sz="2000" dirty="0">
                  <a:solidFill>
                    <a:schemeClr val="accent5">
                      <a:lumMod val="50000"/>
                    </a:schemeClr>
                  </a:solidFill>
                </a:endParaRPr>
              </a:p>
            </p:txBody>
          </p:sp>
        </mc:Choice>
        <mc:Fallback xmlns="">
          <p:sp>
            <p:nvSpPr>
              <p:cNvPr id="25" name="TextBox 24">
                <a:extLst>
                  <a:ext uri="{FF2B5EF4-FFF2-40B4-BE49-F238E27FC236}">
                    <a16:creationId xmlns:a16="http://schemas.microsoft.com/office/drawing/2014/main" id="{2BEB57A2-F831-460D-9BAA-DF6B8F74FCF8}"/>
                  </a:ext>
                </a:extLst>
              </p:cNvPr>
              <p:cNvSpPr txBox="1">
                <a:spLocks noRot="1" noChangeAspect="1" noMove="1" noResize="1" noEditPoints="1" noAdjustHandles="1" noChangeArrowheads="1" noChangeShapeType="1" noTextEdit="1"/>
              </p:cNvSpPr>
              <p:nvPr/>
            </p:nvSpPr>
            <p:spPr>
              <a:xfrm>
                <a:off x="8322519" y="519844"/>
                <a:ext cx="2451504" cy="39517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0330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6556249"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Discrete Interaction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6556249" cy="539496"/>
              </a:xfrm>
              <a:prstGeom prst="rect">
                <a:avLst/>
              </a:prstGeom>
              <a:blipFill>
                <a:blip r:embed="rId4"/>
                <a:stretch>
                  <a:fillRect l="-1394"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69120" y="5706676"/>
                <a:ext cx="8410799" cy="646331"/>
              </a:xfrm>
              <a:prstGeom prst="rect">
                <a:avLst/>
              </a:prstGeom>
            </p:spPr>
            <p:txBody>
              <a:bodyPr wrap="square">
                <a:spAutoFit/>
              </a:bodyPr>
              <a:lstStyle/>
              <a:p>
                <a:r>
                  <a:rPr lang="en-US" i="1" dirty="0"/>
                  <a:t>The cumulative integral interaction function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then be used to describe the decay of energy carriers according to the SRO given by the PDF.</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69120" y="5706676"/>
                <a:ext cx="8410799" cy="646331"/>
              </a:xfrm>
              <a:prstGeom prst="rect">
                <a:avLst/>
              </a:prstGeom>
              <a:blipFill>
                <a:blip r:embed="rId5"/>
                <a:stretch>
                  <a:fillRect l="-580" t="-4717" r="-72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4D37602-5085-4DB6-B83C-9D637761AEC1}"/>
                  </a:ext>
                </a:extLst>
              </p:cNvPr>
              <p:cNvSpPr/>
              <p:nvPr/>
            </p:nvSpPr>
            <p:spPr>
              <a:xfrm>
                <a:off x="429767" y="1558302"/>
                <a:ext cx="2313433" cy="1593385"/>
              </a:xfrm>
              <a:prstGeom prst="rect">
                <a:avLst/>
              </a:prstGeom>
            </p:spPr>
            <p:txBody>
              <a:bodyPr wrap="square">
                <a:spAutoFit/>
              </a:bodyPr>
              <a:lstStyle/>
              <a:p>
                <a:r>
                  <a:rPr lang="en-US" sz="1600" dirty="0">
                    <a:solidFill>
                      <a:schemeClr val="bg2">
                        <a:lumMod val="25000"/>
                      </a:schemeClr>
                    </a:solidFill>
                  </a:rPr>
                  <a:t>Model prediction of </a:t>
                </a:r>
                <a14:m>
                  <m:oMath xmlns:m="http://schemas.openxmlformats.org/officeDocument/2006/math">
                    <m:sSub>
                      <m:sSubPr>
                        <m:ctrlPr>
                          <a:rPr lang="en-US" sz="1600" i="1" smtClean="0">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b="0" i="1" smtClean="0">
                            <a:solidFill>
                              <a:schemeClr val="tx2"/>
                            </a:solidFill>
                            <a:latin typeface="Cambria Math" panose="02040503050406030204" pitchFamily="18" charset="0"/>
                            <a:ea typeface="Cambria Math" panose="02040503050406030204" pitchFamily="18" charset="0"/>
                          </a:rPr>
                          <m:t>𝑃</m:t>
                        </m:r>
                        <m:r>
                          <a:rPr lang="en-US" sz="1600" b="0" i="1" smtClean="0">
                            <a:solidFill>
                              <a:schemeClr val="tx2"/>
                            </a:solidFill>
                            <a:latin typeface="Cambria Math" panose="02040503050406030204" pitchFamily="18" charset="0"/>
                            <a:ea typeface="Cambria Math" panose="02040503050406030204" pitchFamily="18" charset="0"/>
                          </a:rPr>
                          <m:t>(</m:t>
                        </m:r>
                        <m:r>
                          <a:rPr lang="en-US" sz="1600" b="0" i="1" smtClean="0">
                            <a:solidFill>
                              <a:schemeClr val="tx2"/>
                            </a:solidFill>
                            <a:latin typeface="Cambria Math" panose="02040503050406030204" pitchFamily="18" charset="0"/>
                            <a:ea typeface="Cambria Math" panose="02040503050406030204" pitchFamily="18" charset="0"/>
                          </a:rPr>
                          <m:t>𝑟</m:t>
                        </m:r>
                        <m:r>
                          <a:rPr lang="en-US" sz="1600" b="0" i="1" smtClean="0">
                            <a:solidFill>
                              <a:schemeClr val="tx2"/>
                            </a:solidFill>
                            <a:latin typeface="Cambria Math" panose="02040503050406030204" pitchFamily="18" charset="0"/>
                            <a:ea typeface="Cambria Math" panose="02040503050406030204" pitchFamily="18" charset="0"/>
                          </a:rPr>
                          <m:t>)</m:t>
                        </m:r>
                      </m:sub>
                    </m:sSub>
                  </m:oMath>
                </a14:m>
                <a:r>
                  <a:rPr lang="en-US" sz="1600" dirty="0">
                    <a:solidFill>
                      <a:schemeClr val="bg2">
                        <a:lumMod val="25000"/>
                      </a:schemeClr>
                    </a:solidFill>
                  </a:rPr>
                  <a:t> exceeds the back-calculated values</a:t>
                </a:r>
                <a:r>
                  <a:rPr lang="en-US" sz="1600" dirty="0">
                    <a:solidFill>
                      <a:schemeClr val="tx2"/>
                    </a:solidFill>
                    <a:ea typeface="Cambria Math" panose="02040503050406030204" pitchFamily="18" charset="0"/>
                  </a:rPr>
                  <a:t> </a:t>
                </a:r>
                <a14:m>
                  <m:oMath xmlns:m="http://schemas.openxmlformats.org/officeDocument/2006/math">
                    <m:sSub>
                      <m:sSubPr>
                        <m:ctrlPr>
                          <a:rPr lang="en-US" sz="1600" i="1">
                            <a:solidFill>
                              <a:schemeClr val="tx2"/>
                            </a:solidFill>
                            <a:latin typeface="Cambria Math" panose="02040503050406030204" pitchFamily="18" charset="0"/>
                            <a:ea typeface="Cambria Math" panose="02040503050406030204" pitchFamily="18" charset="0"/>
                          </a:rPr>
                        </m:ctrlPr>
                      </m:sSubPr>
                      <m:e>
                        <m:r>
                          <a:rPr lang="en-US" sz="1600" i="1">
                            <a:solidFill>
                              <a:schemeClr val="tx2"/>
                            </a:solidFill>
                            <a:latin typeface="Cambria Math" panose="02040503050406030204" pitchFamily="18" charset="0"/>
                            <a:ea typeface="Cambria Math" panose="02040503050406030204" pitchFamily="18" charset="0"/>
                          </a:rPr>
                          <m:t>𝜆</m:t>
                        </m:r>
                      </m:e>
                      <m:sub>
                        <m:r>
                          <a:rPr lang="en-US" sz="1600" i="1">
                            <a:solidFill>
                              <a:schemeClr val="tx2"/>
                            </a:solidFill>
                            <a:latin typeface="Cambria Math" panose="02040503050406030204" pitchFamily="18" charset="0"/>
                            <a:ea typeface="Cambria Math" panose="02040503050406030204" pitchFamily="18" charset="0"/>
                          </a:rPr>
                          <m:t>𝐵𝐶</m:t>
                        </m:r>
                      </m:sub>
                    </m:sSub>
                  </m:oMath>
                </a14:m>
                <a:r>
                  <a:rPr lang="en-US" sz="1600" dirty="0">
                    <a:solidFill>
                      <a:schemeClr val="bg2">
                        <a:lumMod val="25000"/>
                      </a:schemeClr>
                    </a:solidFill>
                  </a:rPr>
                  <a:t> of unary alkali halide salts by 3-20%</a:t>
                </a:r>
              </a:p>
              <a:p>
                <a:endParaRPr lang="en-US" sz="1600" dirty="0">
                  <a:solidFill>
                    <a:schemeClr val="bg2">
                      <a:lumMod val="25000"/>
                    </a:schemeClr>
                  </a:solidFill>
                </a:endParaRPr>
              </a:p>
            </p:txBody>
          </p:sp>
        </mc:Choice>
        <mc:Fallback xmlns="">
          <p:sp>
            <p:nvSpPr>
              <p:cNvPr id="22" name="Rectangle 21">
                <a:extLst>
                  <a:ext uri="{FF2B5EF4-FFF2-40B4-BE49-F238E27FC236}">
                    <a16:creationId xmlns:a16="http://schemas.microsoft.com/office/drawing/2014/main" id="{C4D37602-5085-4DB6-B83C-9D637761AEC1}"/>
                  </a:ext>
                </a:extLst>
              </p:cNvPr>
              <p:cNvSpPr>
                <a:spLocks noRot="1" noChangeAspect="1" noMove="1" noResize="1" noEditPoints="1" noAdjustHandles="1" noChangeArrowheads="1" noChangeShapeType="1" noTextEdit="1"/>
              </p:cNvSpPr>
              <p:nvPr/>
            </p:nvSpPr>
            <p:spPr>
              <a:xfrm>
                <a:off x="429767" y="1558302"/>
                <a:ext cx="2313433" cy="1593385"/>
              </a:xfrm>
              <a:prstGeom prst="rect">
                <a:avLst/>
              </a:prstGeom>
              <a:blipFill>
                <a:blip r:embed="rId6"/>
                <a:stretch>
                  <a:fillRect l="-1316" t="-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BEB57A2-F831-460D-9BAA-DF6B8F74FCF8}"/>
                  </a:ext>
                </a:extLst>
              </p:cNvPr>
              <p:cNvSpPr txBox="1"/>
              <p:nvPr/>
            </p:nvSpPr>
            <p:spPr>
              <a:xfrm>
                <a:off x="8322519" y="519844"/>
                <a:ext cx="2451504" cy="39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ea typeface="Cambria Math" panose="02040503050406030204" pitchFamily="18" charset="0"/>
                        </a:rPr>
                        <m:t>𝑃</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sSup>
                        <m:sSupPr>
                          <m:ctrlPr>
                            <a:rPr lang="en-US" sz="2000" i="1" smtClean="0">
                              <a:solidFill>
                                <a:schemeClr val="accent5">
                                  <a:lumMod val="50000"/>
                                </a:schemeClr>
                              </a:solidFill>
                              <a:latin typeface="Cambria Math" panose="02040503050406030204" pitchFamily="18" charset="0"/>
                            </a:rPr>
                          </m:ctrlPr>
                        </m:sSupPr>
                        <m:e>
                          <m:r>
                            <a:rPr lang="en-US" sz="2000" i="1" smtClean="0">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𝑟</m:t>
                                  </m:r>
                                </m:e>
                                <m:sub>
                                  <m:r>
                                    <a:rPr lang="en-US" sz="2000" i="1">
                                      <a:solidFill>
                                        <a:schemeClr val="accent5">
                                          <a:lumMod val="50000"/>
                                        </a:schemeClr>
                                      </a:solidFill>
                                      <a:latin typeface="Cambria Math" panose="02040503050406030204" pitchFamily="18" charset="0"/>
                                    </a:rPr>
                                    <m:t>𝑚𝑎𝑥</m:t>
                                  </m:r>
                                </m:sub>
                              </m:sSub>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sz="2000" dirty="0">
                  <a:solidFill>
                    <a:schemeClr val="accent5">
                      <a:lumMod val="50000"/>
                    </a:schemeClr>
                  </a:solidFill>
                </a:endParaRPr>
              </a:p>
            </p:txBody>
          </p:sp>
        </mc:Choice>
        <mc:Fallback xmlns="">
          <p:sp>
            <p:nvSpPr>
              <p:cNvPr id="25" name="TextBox 24">
                <a:extLst>
                  <a:ext uri="{FF2B5EF4-FFF2-40B4-BE49-F238E27FC236}">
                    <a16:creationId xmlns:a16="http://schemas.microsoft.com/office/drawing/2014/main" id="{2BEB57A2-F831-460D-9BAA-DF6B8F74FCF8}"/>
                  </a:ext>
                </a:extLst>
              </p:cNvPr>
              <p:cNvSpPr txBox="1">
                <a:spLocks noRot="1" noChangeAspect="1" noMove="1" noResize="1" noEditPoints="1" noAdjustHandles="1" noChangeArrowheads="1" noChangeShapeType="1" noTextEdit="1"/>
              </p:cNvSpPr>
              <p:nvPr/>
            </p:nvSpPr>
            <p:spPr>
              <a:xfrm>
                <a:off x="8322519" y="519844"/>
                <a:ext cx="2451504" cy="395173"/>
              </a:xfrm>
              <a:prstGeom prst="rect">
                <a:avLst/>
              </a:prstGeom>
              <a:blipFill>
                <a:blip r:embed="rId9"/>
                <a:stretch>
                  <a:fillRect/>
                </a:stretch>
              </a:blipFill>
            </p:spPr>
            <p:txBody>
              <a:bodyPr/>
              <a:lstStyle/>
              <a:p>
                <a:r>
                  <a:rPr lang="en-US">
                    <a:noFill/>
                  </a:rPr>
                  <a:t> </a:t>
                </a:r>
              </a:p>
            </p:txBody>
          </p:sp>
        </mc:Fallback>
      </mc:AlternateContent>
      <p:graphicFrame>
        <p:nvGraphicFramePr>
          <p:cNvPr id="15" name="Chart 14">
            <a:extLst>
              <a:ext uri="{FF2B5EF4-FFF2-40B4-BE49-F238E27FC236}">
                <a16:creationId xmlns:a16="http://schemas.microsoft.com/office/drawing/2014/main" id="{63123180-2F5B-4256-85F1-A8A14FCEFC46}"/>
              </a:ext>
            </a:extLst>
          </p:cNvPr>
          <p:cNvGraphicFramePr>
            <a:graphicFrameLocks/>
          </p:cNvGraphicFramePr>
          <p:nvPr/>
        </p:nvGraphicFramePr>
        <p:xfrm>
          <a:off x="7360729" y="2067972"/>
          <a:ext cx="4185095" cy="301466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939205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81F-A8FC-43C8-B995-DE75981FED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20D3C5-7F01-4126-B735-626A4E35CAC6}"/>
              </a:ext>
            </a:extLst>
          </p:cNvPr>
          <p:cNvSpPr>
            <a:spLocks noGrp="1"/>
          </p:cNvSpPr>
          <p:nvPr>
            <p:ph idx="1"/>
          </p:nvPr>
        </p:nvSpPr>
        <p:spPr/>
        <p:txBody>
          <a:bodyPr/>
          <a:lstStyle/>
          <a:p>
            <a:r>
              <a:rPr lang="en-US" dirty="0"/>
              <a:t>While the first peak distance corresponds to the energy minima between cation and anion—where repulsive and attractive forces balance—consecutive peaks exist due to the packing arrangement probability. If the most significantly dominant transfer medium is a sequential chain of cations and anions separated by the distance corresponding to their minimum interaction potential, </a:t>
            </a:r>
          </a:p>
        </p:txBody>
      </p:sp>
    </p:spTree>
    <p:extLst>
      <p:ext uri="{BB962C8B-B14F-4D97-AF65-F5344CB8AC3E}">
        <p14:creationId xmlns:p14="http://schemas.microsoft.com/office/powerpoint/2010/main" val="3184380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5009336" cy="568517"/>
              </a:xfrm>
            </p:spPr>
            <p:txBody>
              <a:bodyPr anchor="t">
                <a:normAutofit fontScale="90000"/>
              </a:bodyPr>
              <a:lstStyle/>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𝜆</m:t>
                    </m:r>
                    <m:r>
                      <m:rPr>
                        <m:nor/>
                      </m:rPr>
                      <a:rPr lang="en-US" dirty="0">
                        <a:solidFill>
                          <a:schemeClr val="accent1">
                            <a:lumMod val="50000"/>
                          </a:schemeClr>
                        </a:solidFill>
                      </a:rPr>
                      <m:t>—</m:t>
                    </m:r>
                  </m:oMath>
                </a14:m>
                <a:r>
                  <a:rPr lang="en-US" dirty="0">
                    <a:solidFill>
                      <a:schemeClr val="accent1">
                        <a:lumMod val="50000"/>
                      </a:schemeClr>
                    </a:solidFill>
                  </a:rPr>
                  <a:t>Structural Coherence Length</a:t>
                </a:r>
              </a:p>
            </p:txBody>
          </p:sp>
        </mc:Choice>
        <mc:Fallback xmlns="">
          <p:sp>
            <p:nvSpPr>
              <p:cNvPr id="2" name="Title 1">
                <a:extLst>
                  <a:ext uri="{FF2B5EF4-FFF2-40B4-BE49-F238E27FC236}">
                    <a16:creationId xmlns:a16="http://schemas.microsoft.com/office/drawing/2014/main" id="{A5087365-6B52-5E23-C3DA-48FA337A4FF2}"/>
                  </a:ext>
                </a:extLst>
              </p:cNvPr>
              <p:cNvSpPr>
                <a:spLocks noGrp="1" noRot="1" noChangeAspect="1" noMove="1" noResize="1" noEditPoints="1" noAdjustHandles="1" noChangeArrowheads="1" noChangeShapeType="1" noTextEdit="1"/>
              </p:cNvSpPr>
              <p:nvPr>
                <p:ph type="title"/>
              </p:nvPr>
            </p:nvSpPr>
            <p:spPr>
              <a:xfrm>
                <a:off x="429767" y="274319"/>
                <a:ext cx="5009336" cy="568517"/>
              </a:xfrm>
              <a:blipFill>
                <a:blip r:embed="rId3"/>
                <a:stretch>
                  <a:fillRect t="-19355" r="-852" b="-17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Estimating the Interaction Function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𝛽</m:t>
                    </m:r>
                    <m:d>
                      <m:dPr>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𝑟</m:t>
                        </m:r>
                      </m:e>
                    </m:d>
                  </m:oMath>
                </a14:m>
                <a:endParaRPr lang="en-US" sz="2400" dirty="0">
                  <a:solidFill>
                    <a:schemeClr val="accent1"/>
                  </a:solidFill>
                </a:endParaRPr>
              </a:p>
            </p:txBody>
          </p:sp>
        </mc:Choice>
        <mc:Fallback xmlns="">
          <p:sp>
            <p:nvSpPr>
              <p:cNvPr id="26" name="Title 1">
                <a:extLst>
                  <a:ext uri="{FF2B5EF4-FFF2-40B4-BE49-F238E27FC236}">
                    <a16:creationId xmlns:a16="http://schemas.microsoft.com/office/drawing/2014/main" id="{4DD260B7-EFD7-4EBC-B65E-1426025F82C6}"/>
                  </a:ext>
                </a:extLst>
              </p:cNvPr>
              <p:cNvSpPr txBox="1">
                <a:spLocks noRot="1" noChangeAspect="1" noMove="1" noResize="1" noEditPoints="1" noAdjustHandles="1" noChangeArrowheads="1" noChangeShapeType="1" noTextEdit="1"/>
              </p:cNvSpPr>
              <p:nvPr/>
            </p:nvSpPr>
            <p:spPr>
              <a:xfrm>
                <a:off x="429767" y="717431"/>
                <a:ext cx="5479543" cy="539496"/>
              </a:xfrm>
              <a:prstGeom prst="rect">
                <a:avLst/>
              </a:prstGeom>
              <a:blipFill>
                <a:blip r:embed="rId4"/>
                <a:stretch>
                  <a:fillRect l="-1669" t="-5682" b="-14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9EEB54-12AA-41FA-BAE1-A4E660793527}"/>
                  </a:ext>
                </a:extLst>
              </p:cNvPr>
              <p:cNvSpPr/>
              <p:nvPr/>
            </p:nvSpPr>
            <p:spPr>
              <a:xfrm>
                <a:off x="569120" y="5706676"/>
                <a:ext cx="8410799" cy="646331"/>
              </a:xfrm>
              <a:prstGeom prst="rect">
                <a:avLst/>
              </a:prstGeom>
            </p:spPr>
            <p:txBody>
              <a:bodyPr wrap="square">
                <a:spAutoFit/>
              </a:bodyPr>
              <a:lstStyle/>
              <a:p>
                <a:r>
                  <a:rPr lang="en-US" i="1" dirty="0"/>
                  <a:t>The cumulative integral interaction function </a:t>
                </a:r>
                <a14:m>
                  <m:oMath xmlns:m="http://schemas.openxmlformats.org/officeDocument/2006/math">
                    <m:r>
                      <a:rPr lang="en-US" i="1">
                        <a:solidFill>
                          <a:schemeClr val="accent5">
                            <a:lumMod val="50000"/>
                          </a:schemeClr>
                        </a:solidFill>
                        <a:latin typeface="Cambria Math" panose="02040503050406030204" pitchFamily="18" charset="0"/>
                        <a:ea typeface="Cambria Math" panose="02040503050406030204" pitchFamily="18" charset="0"/>
                      </a:rPr>
                      <m:t>𝛽</m:t>
                    </m:r>
                    <m:d>
                      <m:dPr>
                        <m:ctrlPr>
                          <a:rPr lang="en-US" i="1">
                            <a:solidFill>
                              <a:schemeClr val="accent5">
                                <a:lumMod val="50000"/>
                              </a:schemeClr>
                            </a:solidFill>
                            <a:latin typeface="Cambria Math" panose="02040503050406030204" pitchFamily="18" charset="0"/>
                            <a:ea typeface="Cambria Math" panose="02040503050406030204" pitchFamily="18" charset="0"/>
                          </a:rPr>
                        </m:ctrlPr>
                      </m:dPr>
                      <m:e>
                        <m:r>
                          <a:rPr lang="en-US" i="1">
                            <a:solidFill>
                              <a:schemeClr val="accent5">
                                <a:lumMod val="50000"/>
                              </a:schemeClr>
                            </a:solidFill>
                            <a:latin typeface="Cambria Math" panose="02040503050406030204" pitchFamily="18" charset="0"/>
                            <a:ea typeface="Cambria Math" panose="02040503050406030204" pitchFamily="18" charset="0"/>
                          </a:rPr>
                          <m:t>𝑟</m:t>
                        </m:r>
                      </m:e>
                    </m:d>
                  </m:oMath>
                </a14:m>
                <a:r>
                  <a:rPr lang="en-US" i="1" dirty="0"/>
                  <a:t> can then be used to describe the decay of energy carriers according to the SRO given by the PDF.</a:t>
                </a:r>
              </a:p>
            </p:txBody>
          </p:sp>
        </mc:Choice>
        <mc:Fallback xmlns="">
          <p:sp>
            <p:nvSpPr>
              <p:cNvPr id="16" name="Rectangle 15">
                <a:extLst>
                  <a:ext uri="{FF2B5EF4-FFF2-40B4-BE49-F238E27FC236}">
                    <a16:creationId xmlns:a16="http://schemas.microsoft.com/office/drawing/2014/main" id="{149EEB54-12AA-41FA-BAE1-A4E660793527}"/>
                  </a:ext>
                </a:extLst>
              </p:cNvPr>
              <p:cNvSpPr>
                <a:spLocks noRot="1" noChangeAspect="1" noMove="1" noResize="1" noEditPoints="1" noAdjustHandles="1" noChangeArrowheads="1" noChangeShapeType="1" noTextEdit="1"/>
              </p:cNvSpPr>
              <p:nvPr/>
            </p:nvSpPr>
            <p:spPr>
              <a:xfrm>
                <a:off x="569120" y="5706676"/>
                <a:ext cx="8410799" cy="646331"/>
              </a:xfrm>
              <a:prstGeom prst="rect">
                <a:avLst/>
              </a:prstGeom>
              <a:blipFill>
                <a:blip r:embed="rId5"/>
                <a:stretch>
                  <a:fillRect l="-580" t="-4717" r="-72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E862F7-BDF3-4A33-8AC4-7059E7259B2F}"/>
                  </a:ext>
                </a:extLst>
              </p:cNvPr>
              <p:cNvSpPr txBox="1"/>
              <p:nvPr/>
            </p:nvSpPr>
            <p:spPr>
              <a:xfrm>
                <a:off x="4961118" y="2699585"/>
                <a:ext cx="4796569" cy="6018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1500" i="1">
                              <a:solidFill>
                                <a:schemeClr val="accent5">
                                  <a:lumMod val="50000"/>
                                </a:schemeClr>
                              </a:solidFill>
                              <a:latin typeface="Cambria Math" panose="02040503050406030204" pitchFamily="18" charset="0"/>
                              <a:ea typeface="Cambria Math" panose="02040503050406030204" pitchFamily="18" charset="0"/>
                            </a:rPr>
                          </m:ctrlPr>
                        </m:dPr>
                        <m:e>
                          <m:r>
                            <a:rPr lang="en-US" sz="1500" i="1">
                              <a:solidFill>
                                <a:schemeClr val="accent5">
                                  <a:lumMod val="50000"/>
                                </a:schemeClr>
                              </a:solidFill>
                              <a:latin typeface="Cambria Math" panose="02040503050406030204" pitchFamily="18" charset="0"/>
                              <a:ea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d>
                        <m:dPr>
                          <m:ctrlPr>
                            <a:rPr lang="en-US" sz="1500" b="0" i="1" smtClean="0">
                              <a:solidFill>
                                <a:schemeClr val="accent5">
                                  <a:lumMod val="50000"/>
                                </a:schemeClr>
                              </a:solidFill>
                              <a:latin typeface="Cambria Math" panose="02040503050406030204" pitchFamily="18" charset="0"/>
                            </a:rPr>
                          </m:ctrlPr>
                        </m:dPr>
                        <m:e>
                          <m:r>
                            <a:rPr lang="en-US" sz="1500" b="0" i="1" smtClean="0">
                              <a:solidFill>
                                <a:schemeClr val="accent5">
                                  <a:lumMod val="50000"/>
                                </a:schemeClr>
                              </a:solidFill>
                              <a:latin typeface="Cambria Math" panose="02040503050406030204" pitchFamily="18" charset="0"/>
                            </a:rPr>
                            <m:t>1−</m:t>
                          </m:r>
                          <m:f>
                            <m:fPr>
                              <m:ctrlPr>
                                <a:rPr lang="en-US" sz="1500" b="0" i="1" smtClean="0">
                                  <a:solidFill>
                                    <a:schemeClr val="accent5">
                                      <a:lumMod val="50000"/>
                                    </a:schemeClr>
                                  </a:solidFill>
                                  <a:latin typeface="Cambria Math" panose="02040503050406030204" pitchFamily="18" charset="0"/>
                                </a:rPr>
                              </m:ctrlPr>
                            </m:fPr>
                            <m:num>
                              <m:sSub>
                                <m:sSubPr>
                                  <m:ctrlPr>
                                    <a:rPr lang="en-US" sz="1500" b="0" i="1" smtClean="0">
                                      <a:solidFill>
                                        <a:schemeClr val="accent5">
                                          <a:lumMod val="50000"/>
                                        </a:schemeClr>
                                      </a:solidFill>
                                      <a:latin typeface="Cambria Math" panose="02040503050406030204" pitchFamily="18" charset="0"/>
                                    </a:rPr>
                                  </m:ctrlPr>
                                </m:sSubPr>
                                <m:e>
                                  <m:r>
                                    <a:rPr lang="en-US" sz="1500" b="0" i="1" smtClean="0">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𝑖𝑑𝑒𝑎𝑙</m:t>
                                  </m:r>
                                </m:sub>
                              </m:sSub>
                              <m:d>
                                <m:dPr>
                                  <m:ctrlPr>
                                    <a:rPr lang="en-US" sz="1500" b="0" i="1" smtClean="0">
                                      <a:solidFill>
                                        <a:schemeClr val="accent5">
                                          <a:lumMod val="50000"/>
                                        </a:schemeClr>
                                      </a:solidFill>
                                      <a:latin typeface="Cambria Math" panose="02040503050406030204" pitchFamily="18" charset="0"/>
                                    </a:rPr>
                                  </m:ctrlPr>
                                </m:dPr>
                                <m:e>
                                  <m:r>
                                    <a:rPr lang="en-US" sz="1500" b="0" i="1" smtClean="0">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b="0" i="1" smtClean="0">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𝑖𝑑𝑒𝑎𝑙</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b="0" i="1" smtClean="0">
                                      <a:solidFill>
                                        <a:schemeClr val="accent5">
                                          <a:lumMod val="50000"/>
                                        </a:schemeClr>
                                      </a:solidFill>
                                      <a:latin typeface="Cambria Math" panose="02040503050406030204" pitchFamily="18" charset="0"/>
                                    </a:rPr>
                                    <m:t>0</m:t>
                                  </m:r>
                                </m:sub>
                                <m:sup>
                                  <m:r>
                                    <a:rPr lang="en-US" sz="1500" b="0" i="1" smtClean="0">
                                      <a:solidFill>
                                        <a:schemeClr val="accent5">
                                          <a:lumMod val="50000"/>
                                        </a:schemeClr>
                                      </a:solidFill>
                                      <a:latin typeface="Cambria Math" panose="02040503050406030204" pitchFamily="18" charset="0"/>
                                    </a:rPr>
                                    <m:t>𝑟</m:t>
                                  </m:r>
                                </m:sup>
                              </m:sSubSup>
                            </m:den>
                          </m:f>
                        </m:e>
                      </m:d>
                      <m:d>
                        <m:dPr>
                          <m:ctrlPr>
                            <a:rPr lang="en-US" sz="1500" b="0" i="1" smtClean="0">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𝑖𝑑𝑒𝑎𝑙</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𝑛𝑜𝑛</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oMath>
                  </m:oMathPara>
                </a14:m>
                <a:endParaRPr lang="en-US" sz="1500" dirty="0">
                  <a:solidFill>
                    <a:schemeClr val="accent5">
                      <a:lumMod val="50000"/>
                    </a:schemeClr>
                  </a:solidFill>
                </a:endParaRPr>
              </a:p>
            </p:txBody>
          </p:sp>
        </mc:Choice>
        <mc:Fallback xmlns="">
          <p:sp>
            <p:nvSpPr>
              <p:cNvPr id="18" name="TextBox 17">
                <a:extLst>
                  <a:ext uri="{FF2B5EF4-FFF2-40B4-BE49-F238E27FC236}">
                    <a16:creationId xmlns:a16="http://schemas.microsoft.com/office/drawing/2014/main" id="{61E862F7-BDF3-4A33-8AC4-7059E7259B2F}"/>
                  </a:ext>
                </a:extLst>
              </p:cNvPr>
              <p:cNvSpPr txBox="1">
                <a:spLocks noRot="1" noChangeAspect="1" noMove="1" noResize="1" noEditPoints="1" noAdjustHandles="1" noChangeArrowheads="1" noChangeShapeType="1" noTextEdit="1"/>
              </p:cNvSpPr>
              <p:nvPr/>
            </p:nvSpPr>
            <p:spPr>
              <a:xfrm>
                <a:off x="4961118" y="2699585"/>
                <a:ext cx="4796569" cy="601896"/>
              </a:xfrm>
              <a:prstGeom prst="rect">
                <a:avLst/>
              </a:prstGeom>
              <a:blipFill>
                <a:blip r:embed="rId6"/>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4D37602-5085-4DB6-B83C-9D637761AEC1}"/>
              </a:ext>
            </a:extLst>
          </p:cNvPr>
          <p:cNvSpPr/>
          <p:nvPr/>
        </p:nvSpPr>
        <p:spPr>
          <a:xfrm>
            <a:off x="429766" y="1493553"/>
            <a:ext cx="6493548" cy="830997"/>
          </a:xfrm>
          <a:prstGeom prst="rect">
            <a:avLst/>
          </a:prstGeom>
        </p:spPr>
        <p:txBody>
          <a:bodyPr wrap="square">
            <a:spAutoFit/>
          </a:bodyPr>
          <a:lstStyle/>
          <a:p>
            <a:r>
              <a:rPr lang="en-US" sz="1600" dirty="0">
                <a:solidFill>
                  <a:schemeClr val="bg2">
                    <a:lumMod val="25000"/>
                  </a:schemeClr>
                </a:solidFill>
              </a:rPr>
              <a:t>If the energy transferred along a cation-anion chain is directly proportional to the density of ideal and non-ideal recipients, a first approximation of the interaction function can be made: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D8FE2-D392-4734-A385-D55E2FAEC595}"/>
                  </a:ext>
                </a:extLst>
              </p:cNvPr>
              <p:cNvSpPr txBox="1"/>
              <p:nvPr/>
            </p:nvSpPr>
            <p:spPr>
              <a:xfrm>
                <a:off x="4961118" y="3679172"/>
                <a:ext cx="6722802" cy="12967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accent5">
                              <a:lumMod val="50000"/>
                            </a:schemeClr>
                          </a:solidFill>
                          <a:latin typeface="Cambria Math" panose="02040503050406030204" pitchFamily="18" charset="0"/>
                          <a:ea typeface="Cambria Math" panose="02040503050406030204" pitchFamily="18" charset="0"/>
                        </a:rPr>
                        <m:t>𝛽</m:t>
                      </m:r>
                      <m:d>
                        <m:dPr>
                          <m:ctrlPr>
                            <a:rPr lang="en-US" sz="1500" i="1">
                              <a:solidFill>
                                <a:schemeClr val="accent5">
                                  <a:lumMod val="50000"/>
                                </a:schemeClr>
                              </a:solidFill>
                              <a:latin typeface="Cambria Math" panose="02040503050406030204" pitchFamily="18" charset="0"/>
                              <a:ea typeface="Cambria Math" panose="02040503050406030204" pitchFamily="18" charset="0"/>
                            </a:rPr>
                          </m:ctrlPr>
                        </m:dPr>
                        <m:e>
                          <m:r>
                            <a:rPr lang="en-US" sz="1500" i="1">
                              <a:solidFill>
                                <a:schemeClr val="accent5">
                                  <a:lumMod val="50000"/>
                                </a:schemeClr>
                              </a:solidFill>
                              <a:latin typeface="Cambria Math" panose="02040503050406030204" pitchFamily="18" charset="0"/>
                              <a:ea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m:t>
                      </m:r>
                      <m:d>
                        <m:dPr>
                          <m:begChr m:val="{"/>
                          <m:endChr m:val=""/>
                          <m:ctrlPr>
                            <a:rPr lang="en-US" sz="1500" b="0" i="1" smtClean="0">
                              <a:solidFill>
                                <a:schemeClr val="accent5">
                                  <a:lumMod val="50000"/>
                                </a:schemeClr>
                              </a:solidFill>
                              <a:latin typeface="Cambria Math" panose="02040503050406030204" pitchFamily="18" charset="0"/>
                            </a:rPr>
                          </m:ctrlPr>
                        </m:dPr>
                        <m:e>
                          <m:eqArr>
                            <m:eqArrPr>
                              <m:ctrlPr>
                                <a:rPr lang="en-US" sz="1500" b="0" i="1" smtClean="0">
                                  <a:solidFill>
                                    <a:schemeClr val="accent5">
                                      <a:lumMod val="50000"/>
                                    </a:schemeClr>
                                  </a:solidFill>
                                  <a:latin typeface="Cambria Math" panose="02040503050406030204" pitchFamily="18" charset="0"/>
                                </a:rPr>
                              </m:ctrlPr>
                            </m:eqArrPr>
                            <m:e>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1−</m:t>
                                  </m:r>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i="1">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i="1">
                                              <a:solidFill>
                                                <a:schemeClr val="accent5">
                                                  <a:lumMod val="50000"/>
                                                </a:schemeClr>
                                              </a:solidFill>
                                              <a:latin typeface="Cambria Math" panose="02040503050406030204" pitchFamily="18" charset="0"/>
                                            </a:rPr>
                                            <m:t>0</m:t>
                                          </m:r>
                                        </m:sub>
                                        <m:sup>
                                          <m:r>
                                            <a:rPr lang="en-US" sz="1500" i="1">
                                              <a:solidFill>
                                                <a:schemeClr val="accent5">
                                                  <a:lumMod val="50000"/>
                                                </a:schemeClr>
                                              </a:solidFill>
                                              <a:latin typeface="Cambria Math" panose="02040503050406030204" pitchFamily="18" charset="0"/>
                                            </a:rPr>
                                            <m:t>𝑟</m:t>
                                          </m:r>
                                        </m:sup>
                                      </m:sSubSup>
                                    </m:den>
                                  </m:f>
                                </m:e>
                              </m:d>
                              <m:d>
                                <m:dPr>
                                  <m:ctrlPr>
                                    <a:rPr lang="en-US" sz="1500" i="1">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r>
                                <a:rPr lang="en-US" sz="1500" b="0" i="1" smtClean="0">
                                  <a:solidFill>
                                    <a:schemeClr val="accent5">
                                      <a:lumMod val="50000"/>
                                    </a:schemeClr>
                                  </a:solidFill>
                                  <a:latin typeface="Cambria Math" panose="02040503050406030204" pitchFamily="18" charset="0"/>
                                </a:rPr>
                                <m:t>,  </m:t>
                              </m:r>
                              <m:r>
                                <m:rPr>
                                  <m:nor/>
                                </m:rPr>
                                <a:rPr lang="en-US" sz="1500" b="0" i="0" smtClean="0">
                                  <a:solidFill>
                                    <a:schemeClr val="accent5">
                                      <a:lumMod val="50000"/>
                                    </a:schemeClr>
                                  </a:solidFill>
                                  <a:latin typeface="Cambria Math" panose="02040503050406030204" pitchFamily="18" charset="0"/>
                                </a:rPr>
                                <m:t>if</m:t>
                              </m:r>
                              <m:r>
                                <a:rPr lang="en-US" sz="1500" b="0" i="1" smtClean="0">
                                  <a:solidFill>
                                    <a:schemeClr val="accent5">
                                      <a:lumMod val="50000"/>
                                    </a:schemeClr>
                                  </a:solidFill>
                                  <a:latin typeface="Cambria Math" panose="02040503050406030204" pitchFamily="18" charset="0"/>
                                </a:rPr>
                                <m:t>  </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r>
                                    <a:rPr lang="en-US" sz="1500" i="1" smtClean="0">
                                      <a:solidFill>
                                        <a:schemeClr val="accent5">
                                          <a:lumMod val="50000"/>
                                        </a:schemeClr>
                                      </a:solidFill>
                                      <a:latin typeface="Cambria Math" panose="02040503050406030204" pitchFamily="18" charset="0"/>
                                      <a:ea typeface="Cambria Math" panose="02040503050406030204" pitchFamily="18" charset="0"/>
                                    </a:rPr>
                                    <m:t>→∞</m:t>
                                  </m:r>
                                </m:e>
                              </m:d>
                            </m:e>
                            <m:e>
                              <m:r>
                                <a:rPr lang="en-US" sz="1500" b="0" i="1" smtClean="0">
                                  <a:solidFill>
                                    <a:schemeClr val="accent5">
                                      <a:lumMod val="50000"/>
                                    </a:schemeClr>
                                  </a:solidFill>
                                  <a:latin typeface="Cambria Math" panose="02040503050406030204" pitchFamily="18" charset="0"/>
                                </a:rPr>
                                <m:t>&amp;</m:t>
                              </m:r>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1−</m:t>
                                  </m:r>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Sup>
                                        <m:sSubSupPr>
                                          <m:ctrlPr>
                                            <a:rPr lang="en-US" sz="1500" i="1">
                                              <a:solidFill>
                                                <a:schemeClr val="accent5">
                                                  <a:lumMod val="50000"/>
                                                </a:schemeClr>
                                              </a:solidFill>
                                              <a:latin typeface="Cambria Math" panose="02040503050406030204" pitchFamily="18" charset="0"/>
                                            </a:rPr>
                                          </m:ctrlPr>
                                        </m:sSubSupPr>
                                        <m:e>
                                          <m:d>
                                            <m:dPr>
                                              <m:begChr m:val=""/>
                                              <m:endChr m:val="|"/>
                                              <m:ctrlPr>
                                                <a:rPr lang="en-US" sz="1500" i="1">
                                                  <a:solidFill>
                                                    <a:schemeClr val="accent5">
                                                      <a:lumMod val="50000"/>
                                                    </a:schemeClr>
                                                  </a:solidFill>
                                                  <a:latin typeface="Cambria Math" panose="02040503050406030204" pitchFamily="18" charset="0"/>
                                                </a:rPr>
                                              </m:ctrlPr>
                                            </m:dPr>
                                            <m:e>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r>
                                                    <a:rPr lang="en-US" sz="1500" i="1">
                                                      <a:solidFill>
                                                        <a:schemeClr val="accent5">
                                                          <a:lumMod val="50000"/>
                                                        </a:schemeClr>
                                                      </a:solidFill>
                                                      <a:latin typeface="Cambria Math" panose="02040503050406030204" pitchFamily="18" charset="0"/>
                                                    </a:rPr>
                                                    <m:t>,</m:t>
                                                  </m:r>
                                                  <m:r>
                                                    <a:rPr lang="en-US" sz="1500" i="1">
                                                      <a:solidFill>
                                                        <a:schemeClr val="accent5">
                                                          <a:lumMod val="50000"/>
                                                        </a:schemeClr>
                                                      </a:solidFill>
                                                      <a:latin typeface="Cambria Math" panose="02040503050406030204" pitchFamily="18" charset="0"/>
                                                    </a:rPr>
                                                    <m:t>𝑚𝑎𝑥</m:t>
                                                  </m:r>
                                                </m:sub>
                                              </m:sSub>
                                            </m:e>
                                          </m:d>
                                        </m:e>
                                        <m:sub>
                                          <m:r>
                                            <a:rPr lang="en-US" sz="1500" i="1">
                                              <a:solidFill>
                                                <a:schemeClr val="accent5">
                                                  <a:lumMod val="50000"/>
                                                </a:schemeClr>
                                              </a:solidFill>
                                              <a:latin typeface="Cambria Math" panose="02040503050406030204" pitchFamily="18" charset="0"/>
                                            </a:rPr>
                                            <m:t>0</m:t>
                                          </m:r>
                                        </m:sub>
                                        <m:sup>
                                          <m:r>
                                            <a:rPr lang="en-US" sz="1500" i="1">
                                              <a:solidFill>
                                                <a:schemeClr val="accent5">
                                                  <a:lumMod val="50000"/>
                                                </a:schemeClr>
                                              </a:solidFill>
                                              <a:latin typeface="Cambria Math" panose="02040503050406030204" pitchFamily="18" charset="0"/>
                                            </a:rPr>
                                            <m:t>𝑟</m:t>
                                          </m:r>
                                        </m:sup>
                                      </m:sSubSup>
                                    </m:den>
                                  </m:f>
                                </m:e>
                              </m:d>
                              <m:d>
                                <m:dPr>
                                  <m:ctrlPr>
                                    <a:rPr lang="en-US" sz="1500" i="1">
                                      <a:solidFill>
                                        <a:schemeClr val="accent5">
                                          <a:lumMod val="50000"/>
                                        </a:schemeClr>
                                      </a:solidFill>
                                      <a:latin typeface="Cambria Math" panose="02040503050406030204" pitchFamily="18" charset="0"/>
                                    </a:rPr>
                                  </m:ctrlPr>
                                </m:dPr>
                                <m:e>
                                  <m:f>
                                    <m:fPr>
                                      <m:ctrlPr>
                                        <a:rPr lang="en-US" sz="1500" i="1">
                                          <a:solidFill>
                                            <a:schemeClr val="accent5">
                                              <a:lumMod val="50000"/>
                                            </a:schemeClr>
                                          </a:solidFill>
                                          <a:latin typeface="Cambria Math" panose="02040503050406030204" pitchFamily="18" charset="0"/>
                                        </a:rPr>
                                      </m:ctrlPr>
                                    </m:fPr>
                                    <m:num>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num>
                                    <m:den>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𝑐𝑐</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i="1">
                                          <a:solidFill>
                                            <a:schemeClr val="accent5">
                                              <a:lumMod val="50000"/>
                                            </a:schemeClr>
                                          </a:solidFill>
                                          <a:latin typeface="Cambria Math" panose="02040503050406030204" pitchFamily="18" charset="0"/>
                                        </a:rPr>
                                        <m: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b="0" i="1" smtClean="0">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den>
                                  </m:f>
                                </m:e>
                              </m:d>
                              <m:r>
                                <a:rPr lang="en-US" sz="1500" b="0" i="1" smtClean="0">
                                  <a:solidFill>
                                    <a:schemeClr val="accent5">
                                      <a:lumMod val="50000"/>
                                    </a:schemeClr>
                                  </a:solidFill>
                                  <a:latin typeface="Cambria Math" panose="02040503050406030204" pitchFamily="18" charset="0"/>
                                </a:rPr>
                                <m:t>,  </m:t>
                              </m:r>
                              <m:r>
                                <m:rPr>
                                  <m:nor/>
                                </m:rPr>
                                <a:rPr lang="en-US" sz="1500">
                                  <a:solidFill>
                                    <a:schemeClr val="accent5">
                                      <a:lumMod val="50000"/>
                                    </a:schemeClr>
                                  </a:solidFill>
                                  <a:latin typeface="Cambria Math" panose="02040503050406030204" pitchFamily="18" charset="0"/>
                                </a:rPr>
                                <m:t>if</m:t>
                              </m:r>
                              <m:r>
                                <a:rPr lang="en-US" sz="1500" i="1">
                                  <a:solidFill>
                                    <a:schemeClr val="accent5">
                                      <a:lumMod val="50000"/>
                                    </a:schemeClr>
                                  </a:solidFill>
                                  <a:latin typeface="Cambria Math" panose="02040503050406030204" pitchFamily="18" charset="0"/>
                                </a:rPr>
                                <m:t>  </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e>
                              </m:d>
                              <m:r>
                                <a:rPr lang="en-US" sz="1500" b="0" i="1" smtClean="0">
                                  <a:solidFill>
                                    <a:schemeClr val="accent5">
                                      <a:lumMod val="50000"/>
                                    </a:schemeClr>
                                  </a:solidFill>
                                  <a:latin typeface="Cambria Math" panose="02040503050406030204" pitchFamily="18" charset="0"/>
                                </a:rPr>
                                <m:t>&lt;</m:t>
                              </m:r>
                              <m:sSub>
                                <m:sSubPr>
                                  <m:ctrlPr>
                                    <a:rPr lang="en-US" sz="1500" i="1">
                                      <a:solidFill>
                                        <a:schemeClr val="accent5">
                                          <a:lumMod val="50000"/>
                                        </a:schemeClr>
                                      </a:solidFill>
                                      <a:latin typeface="Cambria Math" panose="02040503050406030204" pitchFamily="18" charset="0"/>
                                    </a:rPr>
                                  </m:ctrlPr>
                                </m:sSubPr>
                                <m:e>
                                  <m:r>
                                    <a:rPr lang="en-US" sz="1500" i="1">
                                      <a:solidFill>
                                        <a:schemeClr val="accent5">
                                          <a:lumMod val="50000"/>
                                        </a:schemeClr>
                                      </a:solidFill>
                                      <a:latin typeface="Cambria Math" panose="02040503050406030204" pitchFamily="18" charset="0"/>
                                    </a:rPr>
                                    <m:t>𝑤</m:t>
                                  </m:r>
                                </m:e>
                                <m:sub>
                                  <m:r>
                                    <a:rPr lang="en-US" sz="1500" i="1">
                                      <a:solidFill>
                                        <a:schemeClr val="accent5">
                                          <a:lumMod val="50000"/>
                                        </a:schemeClr>
                                      </a:solidFill>
                                      <a:latin typeface="Cambria Math" panose="02040503050406030204" pitchFamily="18" charset="0"/>
                                    </a:rPr>
                                    <m:t>𝑐𝑎</m:t>
                                  </m:r>
                                </m:sub>
                              </m:sSub>
                              <m:d>
                                <m:dPr>
                                  <m:ctrlPr>
                                    <a:rPr lang="en-US" sz="1500" i="1">
                                      <a:solidFill>
                                        <a:schemeClr val="accent5">
                                          <a:lumMod val="50000"/>
                                        </a:schemeClr>
                                      </a:solidFill>
                                      <a:latin typeface="Cambria Math" panose="02040503050406030204" pitchFamily="18" charset="0"/>
                                    </a:rPr>
                                  </m:ctrlPr>
                                </m:dPr>
                                <m:e>
                                  <m:r>
                                    <a:rPr lang="en-US" sz="1500" i="1">
                                      <a:solidFill>
                                        <a:schemeClr val="accent5">
                                          <a:lumMod val="50000"/>
                                        </a:schemeClr>
                                      </a:solidFill>
                                      <a:latin typeface="Cambria Math" panose="02040503050406030204" pitchFamily="18" charset="0"/>
                                    </a:rPr>
                                    <m:t>𝑟</m:t>
                                  </m:r>
                                  <m:r>
                                    <a:rPr lang="en-US" sz="1500" i="1">
                                      <a:solidFill>
                                        <a:schemeClr val="accent5">
                                          <a:lumMod val="50000"/>
                                        </a:schemeClr>
                                      </a:solidFill>
                                      <a:latin typeface="Cambria Math" panose="02040503050406030204" pitchFamily="18" charset="0"/>
                                      <a:ea typeface="Cambria Math" panose="02040503050406030204" pitchFamily="18" charset="0"/>
                                    </a:rPr>
                                    <m:t>→∞</m:t>
                                  </m:r>
                                </m:e>
                              </m:d>
                            </m:e>
                          </m:eqArr>
                        </m:e>
                      </m:d>
                    </m:oMath>
                  </m:oMathPara>
                </a14:m>
                <a:endParaRPr lang="en-US" sz="1500" dirty="0">
                  <a:solidFill>
                    <a:schemeClr val="accent5">
                      <a:lumMod val="50000"/>
                    </a:schemeClr>
                  </a:solidFill>
                </a:endParaRPr>
              </a:p>
            </p:txBody>
          </p:sp>
        </mc:Choice>
        <mc:Fallback xmlns="">
          <p:sp>
            <p:nvSpPr>
              <p:cNvPr id="17" name="TextBox 16">
                <a:extLst>
                  <a:ext uri="{FF2B5EF4-FFF2-40B4-BE49-F238E27FC236}">
                    <a16:creationId xmlns:a16="http://schemas.microsoft.com/office/drawing/2014/main" id="{771D8FE2-D392-4734-A385-D55E2FAEC595}"/>
                  </a:ext>
                </a:extLst>
              </p:cNvPr>
              <p:cNvSpPr txBox="1">
                <a:spLocks noRot="1" noChangeAspect="1" noMove="1" noResize="1" noEditPoints="1" noAdjustHandles="1" noChangeArrowheads="1" noChangeShapeType="1" noTextEdit="1"/>
              </p:cNvSpPr>
              <p:nvPr/>
            </p:nvSpPr>
            <p:spPr>
              <a:xfrm>
                <a:off x="4961118" y="3679172"/>
                <a:ext cx="6722802" cy="1296765"/>
              </a:xfrm>
              <a:prstGeom prst="rect">
                <a:avLst/>
              </a:prstGeom>
              <a:blipFill>
                <a:blip r:embed="rId7"/>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C536C0B-A62B-4F2F-A4AB-DC88E36E8EC4}"/>
              </a:ext>
            </a:extLst>
          </p:cNvPr>
          <p:cNvSpPr/>
          <p:nvPr/>
        </p:nvSpPr>
        <p:spPr>
          <a:xfrm>
            <a:off x="569120" y="2722827"/>
            <a:ext cx="4039597" cy="523220"/>
          </a:xfrm>
          <a:prstGeom prst="rect">
            <a:avLst/>
          </a:prstGeom>
        </p:spPr>
        <p:txBody>
          <a:bodyPr wrap="square">
            <a:spAutoFit/>
          </a:bodyPr>
          <a:lstStyle/>
          <a:p>
            <a:r>
              <a:rPr lang="en-US" sz="1400" dirty="0">
                <a:solidFill>
                  <a:schemeClr val="bg2">
                    <a:lumMod val="25000"/>
                  </a:schemeClr>
                </a:solidFill>
              </a:rPr>
              <a:t>The maximum possible density of energy carriers emitted from a reference cation is proportional to</a:t>
            </a:r>
          </a:p>
        </p:txBody>
      </p:sp>
      <p:cxnSp>
        <p:nvCxnSpPr>
          <p:cNvPr id="20" name="Straight Arrow Connector 19">
            <a:extLst>
              <a:ext uri="{FF2B5EF4-FFF2-40B4-BE49-F238E27FC236}">
                <a16:creationId xmlns:a16="http://schemas.microsoft.com/office/drawing/2014/main" id="{4F73D88A-9C88-4EE8-991A-AB459A778147}"/>
              </a:ext>
            </a:extLst>
          </p:cNvPr>
          <p:cNvCxnSpPr>
            <a:cxnSpLocks/>
          </p:cNvCxnSpPr>
          <p:nvPr/>
        </p:nvCxnSpPr>
        <p:spPr>
          <a:xfrm>
            <a:off x="4425820" y="2989191"/>
            <a:ext cx="365794"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5E305A-4C6C-46E0-9D4D-62166C101277}"/>
              </a:ext>
            </a:extLst>
          </p:cNvPr>
          <p:cNvSpPr/>
          <p:nvPr/>
        </p:nvSpPr>
        <p:spPr>
          <a:xfrm>
            <a:off x="569120" y="3850500"/>
            <a:ext cx="4222494" cy="954107"/>
          </a:xfrm>
          <a:prstGeom prst="rect">
            <a:avLst/>
          </a:prstGeom>
        </p:spPr>
        <p:txBody>
          <a:bodyPr wrap="square">
            <a:spAutoFit/>
          </a:bodyPr>
          <a:lstStyle/>
          <a:p>
            <a:r>
              <a:rPr lang="en-US" sz="1400" dirty="0">
                <a:solidFill>
                  <a:schemeClr val="bg2">
                    <a:lumMod val="25000"/>
                  </a:schemeClr>
                </a:solidFill>
              </a:rPr>
              <a:t>Because the ideal recipient ion switches consecutively between cation and anion, a switching function alternates when it crosses beneath its concentration (used to approximate the effective bond length).</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360655-D763-4B58-8D28-A2A225BE30E9}"/>
                  </a:ext>
                </a:extLst>
              </p:cNvPr>
              <p:cNvSpPr txBox="1"/>
              <p:nvPr/>
            </p:nvSpPr>
            <p:spPr>
              <a:xfrm>
                <a:off x="8322519" y="519844"/>
                <a:ext cx="2451504" cy="39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lumMod val="50000"/>
                            </a:schemeClr>
                          </a:solidFill>
                          <a:latin typeface="Cambria Math" panose="02040503050406030204" pitchFamily="18" charset="0"/>
                          <a:ea typeface="Cambria Math" panose="02040503050406030204" pitchFamily="18" charset="0"/>
                        </a:rPr>
                        <m:t>𝑃</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r>
                        <a:rPr lang="en-US" sz="2000" b="0" i="1" smtClean="0">
                          <a:solidFill>
                            <a:schemeClr val="accent5">
                              <a:lumMod val="50000"/>
                            </a:schemeClr>
                          </a:solidFill>
                          <a:latin typeface="Cambria Math" panose="02040503050406030204" pitchFamily="18" charset="0"/>
                          <a:ea typeface="Cambria Math" panose="02040503050406030204" pitchFamily="18" charset="0"/>
                        </a:rPr>
                        <m:t>)=</m:t>
                      </m:r>
                      <m:sSup>
                        <m:sSupPr>
                          <m:ctrlPr>
                            <a:rPr lang="en-US" sz="2000" i="1" smtClean="0">
                              <a:solidFill>
                                <a:schemeClr val="accent5">
                                  <a:lumMod val="50000"/>
                                </a:schemeClr>
                              </a:solidFill>
                              <a:latin typeface="Cambria Math" panose="02040503050406030204" pitchFamily="18" charset="0"/>
                            </a:rPr>
                          </m:ctrlPr>
                        </m:sSupPr>
                        <m:e>
                          <m:r>
                            <a:rPr lang="en-US" sz="2000" i="1" smtClean="0">
                              <a:solidFill>
                                <a:schemeClr val="accent5">
                                  <a:lumMod val="50000"/>
                                </a:schemeClr>
                              </a:solidFill>
                              <a:latin typeface="Cambria Math" panose="02040503050406030204" pitchFamily="18" charset="0"/>
                            </a:rPr>
                            <m:t>𝑒</m:t>
                          </m:r>
                        </m:e>
                        <m:sup>
                          <m:r>
                            <a:rPr lang="en-US" sz="2000" i="1">
                              <a:solidFill>
                                <a:schemeClr val="accent5">
                                  <a:lumMod val="50000"/>
                                </a:schemeClr>
                              </a:solidFill>
                              <a:latin typeface="Cambria Math" panose="02040503050406030204" pitchFamily="18" charset="0"/>
                            </a:rPr>
                            <m:t>−</m:t>
                          </m:r>
                          <m:nary>
                            <m:naryPr>
                              <m:ctrlPr>
                                <a:rPr lang="en-US" sz="2000" i="1">
                                  <a:solidFill>
                                    <a:schemeClr val="accent5">
                                      <a:lumMod val="50000"/>
                                    </a:schemeClr>
                                  </a:solidFill>
                                  <a:latin typeface="Cambria Math" panose="02040503050406030204" pitchFamily="18" charset="0"/>
                                </a:rPr>
                              </m:ctrlPr>
                            </m:naryPr>
                            <m:sub>
                              <m:r>
                                <m:rPr>
                                  <m:brk m:alnAt="23"/>
                                </m:rPr>
                                <a:rPr lang="en-US" sz="2000" i="1">
                                  <a:solidFill>
                                    <a:schemeClr val="accent5">
                                      <a:lumMod val="50000"/>
                                    </a:schemeClr>
                                  </a:solidFill>
                                  <a:latin typeface="Cambria Math" panose="02040503050406030204" pitchFamily="18" charset="0"/>
                                </a:rPr>
                                <m:t>0</m:t>
                              </m:r>
                            </m:sub>
                            <m:sup>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𝑟</m:t>
                                  </m:r>
                                </m:e>
                                <m:sub>
                                  <m:r>
                                    <a:rPr lang="en-US" sz="2000" i="1">
                                      <a:solidFill>
                                        <a:schemeClr val="accent5">
                                          <a:lumMod val="50000"/>
                                        </a:schemeClr>
                                      </a:solidFill>
                                      <a:latin typeface="Cambria Math" panose="02040503050406030204" pitchFamily="18" charset="0"/>
                                    </a:rPr>
                                    <m:t>𝑚𝑎𝑥</m:t>
                                  </m:r>
                                </m:sub>
                              </m:sSub>
                            </m:sup>
                            <m:e>
                              <m:r>
                                <a:rPr lang="en-US" sz="2000" i="1">
                                  <a:solidFill>
                                    <a:schemeClr val="accent5">
                                      <a:lumMod val="50000"/>
                                    </a:schemeClr>
                                  </a:solidFill>
                                  <a:latin typeface="Cambria Math" panose="02040503050406030204" pitchFamily="18" charset="0"/>
                                  <a:ea typeface="Cambria Math" panose="02040503050406030204" pitchFamily="18" charset="0"/>
                                </a:rPr>
                                <m:t>𝛽</m:t>
                              </m:r>
                              <m:d>
                                <m:dPr>
                                  <m:ctrlPr>
                                    <a:rPr lang="en-US" sz="2000" i="1">
                                      <a:solidFill>
                                        <a:schemeClr val="accent5">
                                          <a:lumMod val="50000"/>
                                        </a:schemeClr>
                                      </a:solidFill>
                                      <a:latin typeface="Cambria Math" panose="02040503050406030204" pitchFamily="18" charset="0"/>
                                      <a:ea typeface="Cambria Math" panose="02040503050406030204" pitchFamily="18" charset="0"/>
                                    </a:rPr>
                                  </m:ctrlPr>
                                </m:dPr>
                                <m:e>
                                  <m:r>
                                    <a:rPr lang="en-US" sz="2000" i="1" smtClean="0">
                                      <a:solidFill>
                                        <a:schemeClr val="accent5">
                                          <a:lumMod val="50000"/>
                                        </a:schemeClr>
                                      </a:solidFill>
                                      <a:latin typeface="Cambria Math" panose="02040503050406030204" pitchFamily="18" charset="0"/>
                                      <a:ea typeface="Cambria Math" panose="02040503050406030204" pitchFamily="18" charset="0"/>
                                    </a:rPr>
                                    <m:t>𝑟</m:t>
                                  </m:r>
                                </m:e>
                              </m:d>
                              <m:r>
                                <a:rPr lang="en-US" sz="2000" i="1">
                                  <a:solidFill>
                                    <a:schemeClr val="accent5">
                                      <a:lumMod val="50000"/>
                                    </a:schemeClr>
                                  </a:solidFill>
                                  <a:latin typeface="Cambria Math" panose="02040503050406030204" pitchFamily="18" charset="0"/>
                                  <a:ea typeface="Cambria Math" panose="02040503050406030204" pitchFamily="18" charset="0"/>
                                </a:rPr>
                                <m:t>𝑑</m:t>
                              </m:r>
                              <m:r>
                                <a:rPr lang="en-US" sz="2000" b="0" i="1" smtClean="0">
                                  <a:solidFill>
                                    <a:schemeClr val="accent5">
                                      <a:lumMod val="50000"/>
                                    </a:schemeClr>
                                  </a:solidFill>
                                  <a:latin typeface="Cambria Math" panose="02040503050406030204" pitchFamily="18" charset="0"/>
                                  <a:ea typeface="Cambria Math" panose="02040503050406030204" pitchFamily="18" charset="0"/>
                                </a:rPr>
                                <m:t>𝑟</m:t>
                              </m:r>
                            </m:e>
                          </m:nary>
                        </m:sup>
                      </m:sSup>
                    </m:oMath>
                  </m:oMathPara>
                </a14:m>
                <a:endParaRPr lang="en-US" sz="2000" dirty="0">
                  <a:solidFill>
                    <a:schemeClr val="accent5">
                      <a:lumMod val="50000"/>
                    </a:schemeClr>
                  </a:solidFill>
                </a:endParaRPr>
              </a:p>
            </p:txBody>
          </p:sp>
        </mc:Choice>
        <mc:Fallback xmlns="">
          <p:sp>
            <p:nvSpPr>
              <p:cNvPr id="23" name="TextBox 22">
                <a:extLst>
                  <a:ext uri="{FF2B5EF4-FFF2-40B4-BE49-F238E27FC236}">
                    <a16:creationId xmlns:a16="http://schemas.microsoft.com/office/drawing/2014/main" id="{E4360655-D763-4B58-8D28-A2A225BE30E9}"/>
                  </a:ext>
                </a:extLst>
              </p:cNvPr>
              <p:cNvSpPr txBox="1">
                <a:spLocks noRot="1" noChangeAspect="1" noMove="1" noResize="1" noEditPoints="1" noAdjustHandles="1" noChangeArrowheads="1" noChangeShapeType="1" noTextEdit="1"/>
              </p:cNvSpPr>
              <p:nvPr/>
            </p:nvSpPr>
            <p:spPr>
              <a:xfrm>
                <a:off x="8322519" y="519844"/>
                <a:ext cx="2451504" cy="395173"/>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59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E8ADCE-41DE-DFBD-0F88-7585800EE6E9}"/>
              </a:ext>
            </a:extLst>
          </p:cNvPr>
          <p:cNvSpPr>
            <a:spLocks noGrp="1"/>
          </p:cNvSpPr>
          <p:nvPr>
            <p:ph type="body" idx="1"/>
          </p:nvPr>
        </p:nvSpPr>
        <p:spPr>
          <a:xfrm>
            <a:off x="536696" y="346743"/>
            <a:ext cx="5486400" cy="821190"/>
          </a:xfrm>
          <a:solidFill>
            <a:schemeClr val="accent1">
              <a:lumMod val="50000"/>
            </a:schemeClr>
          </a:solidFill>
          <a:ln>
            <a:noFill/>
          </a:ln>
        </p:spPr>
        <p:txBody>
          <a:bodyPr/>
          <a:lstStyle/>
          <a:p>
            <a:pPr algn="ctr"/>
            <a:r>
              <a:rPr lang="en-US" sz="3600" dirty="0"/>
              <a:t>Conclusions</a:t>
            </a:r>
          </a:p>
        </p:txBody>
      </p:sp>
      <p:sp>
        <p:nvSpPr>
          <p:cNvPr id="4" name="Content Placeholder 3">
            <a:extLst>
              <a:ext uri="{FF2B5EF4-FFF2-40B4-BE49-F238E27FC236}">
                <a16:creationId xmlns:a16="http://schemas.microsoft.com/office/drawing/2014/main" id="{B8E06197-98AC-B0A2-C033-DE7784AA3DB8}"/>
              </a:ext>
            </a:extLst>
          </p:cNvPr>
          <p:cNvSpPr>
            <a:spLocks noGrp="1"/>
          </p:cNvSpPr>
          <p:nvPr>
            <p:ph sz="half" idx="2"/>
          </p:nvPr>
        </p:nvSpPr>
        <p:spPr>
          <a:xfrm>
            <a:off x="536696" y="1167934"/>
            <a:ext cx="5486400" cy="5140399"/>
          </a:xfrm>
        </p:spPr>
        <p:txBody>
          <a:bodyPr>
            <a:normAutofit/>
          </a:bodyPr>
          <a:lstStyle/>
          <a:p>
            <a:pPr marL="0" indent="0">
              <a:buNone/>
            </a:pPr>
            <a:r>
              <a:rPr lang="en-US" sz="1200" dirty="0">
                <a:latin typeface="+mn-lt"/>
              </a:rPr>
              <a:t>  </a:t>
            </a:r>
          </a:p>
          <a:p>
            <a:r>
              <a:rPr lang="en-US" sz="2400" dirty="0">
                <a:latin typeface="+mn-lt"/>
              </a:rPr>
              <a:t>Molten salt thermophysical measurement and models need to develop together</a:t>
            </a:r>
          </a:p>
          <a:p>
            <a:r>
              <a:rPr lang="en-US" sz="2400" dirty="0">
                <a:latin typeface="+mn-lt"/>
              </a:rPr>
              <a:t>Molten salts require all innovative measurements and robust models available</a:t>
            </a:r>
          </a:p>
          <a:p>
            <a:r>
              <a:rPr lang="en-US" sz="2400" dirty="0">
                <a:latin typeface="+mn-lt"/>
              </a:rPr>
              <a:t>Liquid thermal theory could provide insights beyond molten salts</a:t>
            </a:r>
          </a:p>
          <a:p>
            <a:r>
              <a:rPr lang="en-US" sz="2400" dirty="0">
                <a:latin typeface="+mn-lt"/>
              </a:rPr>
              <a:t>We need more measurements across compositions and temperatures, especially regarding actinide-bearing mixtures</a:t>
            </a:r>
          </a:p>
          <a:p>
            <a:endParaRPr lang="en-US" dirty="0">
              <a:latin typeface="+mn-lt"/>
            </a:endParaRPr>
          </a:p>
        </p:txBody>
      </p:sp>
      <p:sp>
        <p:nvSpPr>
          <p:cNvPr id="5" name="Text Placeholder 4">
            <a:extLst>
              <a:ext uri="{FF2B5EF4-FFF2-40B4-BE49-F238E27FC236}">
                <a16:creationId xmlns:a16="http://schemas.microsoft.com/office/drawing/2014/main" id="{CDA2BC5C-4FA8-0B33-3BAB-8FA93E1FBD06}"/>
              </a:ext>
            </a:extLst>
          </p:cNvPr>
          <p:cNvSpPr>
            <a:spLocks noGrp="1"/>
          </p:cNvSpPr>
          <p:nvPr>
            <p:ph type="body" sz="quarter" idx="3"/>
          </p:nvPr>
        </p:nvSpPr>
        <p:spPr>
          <a:xfrm>
            <a:off x="6384682" y="346743"/>
            <a:ext cx="5486400" cy="821190"/>
          </a:xfrm>
          <a:solidFill>
            <a:schemeClr val="accent1">
              <a:lumMod val="50000"/>
            </a:schemeClr>
          </a:solidFill>
          <a:ln>
            <a:noFill/>
          </a:ln>
        </p:spPr>
        <p:txBody>
          <a:bodyPr/>
          <a:lstStyle/>
          <a:p>
            <a:pPr algn="ctr"/>
            <a:r>
              <a:rPr lang="en-US" sz="3600" dirty="0"/>
              <a:t>Future Work</a:t>
            </a:r>
          </a:p>
        </p:txBody>
      </p:sp>
      <p:sp>
        <p:nvSpPr>
          <p:cNvPr id="6" name="Content Placeholder 5">
            <a:extLst>
              <a:ext uri="{FF2B5EF4-FFF2-40B4-BE49-F238E27FC236}">
                <a16:creationId xmlns:a16="http://schemas.microsoft.com/office/drawing/2014/main" id="{7FAA6FB2-BFAE-A78A-FB89-FF2AF96E3D27}"/>
              </a:ext>
            </a:extLst>
          </p:cNvPr>
          <p:cNvSpPr>
            <a:spLocks noGrp="1"/>
          </p:cNvSpPr>
          <p:nvPr>
            <p:ph sz="quarter" idx="4"/>
          </p:nvPr>
        </p:nvSpPr>
        <p:spPr>
          <a:xfrm>
            <a:off x="6384682" y="1172325"/>
            <a:ext cx="5486400" cy="5136008"/>
          </a:xfrm>
        </p:spPr>
        <p:txBody>
          <a:bodyPr>
            <a:normAutofit/>
          </a:bodyPr>
          <a:lstStyle/>
          <a:p>
            <a:pPr marL="0" indent="0">
              <a:buNone/>
            </a:pPr>
            <a:r>
              <a:rPr lang="en-US" sz="1100" dirty="0">
                <a:latin typeface="+mn-lt"/>
              </a:rPr>
              <a:t> </a:t>
            </a:r>
          </a:p>
          <a:p>
            <a:r>
              <a:rPr lang="en-US" sz="2400" dirty="0">
                <a:latin typeface="+mn-lt"/>
              </a:rPr>
              <a:t>Measure across compositions:</a:t>
            </a:r>
          </a:p>
          <a:p>
            <a:pPr lvl="1"/>
            <a:r>
              <a:rPr lang="en-US" sz="2000" dirty="0">
                <a:latin typeface="+mn-lt"/>
              </a:rPr>
              <a:t>FLiNaK-UF</a:t>
            </a:r>
            <a:r>
              <a:rPr lang="en-US" sz="2000" baseline="-25000" dirty="0">
                <a:latin typeface="+mn-lt"/>
              </a:rPr>
              <a:t>4</a:t>
            </a:r>
            <a:r>
              <a:rPr lang="en-US" sz="2000" dirty="0">
                <a:latin typeface="+mn-lt"/>
              </a:rPr>
              <a:t>  </a:t>
            </a:r>
          </a:p>
          <a:p>
            <a:pPr lvl="1"/>
            <a:r>
              <a:rPr lang="en-US" sz="2000" dirty="0">
                <a:latin typeface="+mn-lt"/>
              </a:rPr>
              <a:t>NaCl-UCl</a:t>
            </a:r>
            <a:r>
              <a:rPr lang="en-US" sz="2000" baseline="-25000" dirty="0">
                <a:latin typeface="+mn-lt"/>
              </a:rPr>
              <a:t>3</a:t>
            </a:r>
            <a:r>
              <a:rPr lang="en-US" sz="2000" dirty="0">
                <a:latin typeface="+mn-lt"/>
              </a:rPr>
              <a:t> </a:t>
            </a:r>
          </a:p>
          <a:p>
            <a:pPr lvl="1"/>
            <a:r>
              <a:rPr lang="en-US" sz="2000" dirty="0" err="1">
                <a:latin typeface="+mn-lt"/>
              </a:rPr>
              <a:t>CLiNaK</a:t>
            </a:r>
            <a:r>
              <a:rPr lang="en-US" sz="2000" dirty="0">
                <a:latin typeface="+mn-lt"/>
              </a:rPr>
              <a:t> system (LiCl-</a:t>
            </a:r>
            <a:r>
              <a:rPr lang="en-US" sz="2000" dirty="0" err="1">
                <a:latin typeface="+mn-lt"/>
              </a:rPr>
              <a:t>KCl</a:t>
            </a:r>
            <a:r>
              <a:rPr lang="en-US" sz="2000" dirty="0">
                <a:latin typeface="+mn-lt"/>
              </a:rPr>
              <a:t>)</a:t>
            </a:r>
          </a:p>
          <a:p>
            <a:r>
              <a:rPr lang="en-US" sz="2400" dirty="0">
                <a:latin typeface="+mn-lt"/>
              </a:rPr>
              <a:t>Develop predictive thermal conductivity model for actinide-bearing salts</a:t>
            </a:r>
          </a:p>
          <a:p>
            <a:r>
              <a:rPr lang="en-US" sz="2400" dirty="0">
                <a:latin typeface="+mn-lt"/>
              </a:rPr>
              <a:t>Measuring electrical conductivity to compare to increase in diffusivity with dual-purpose probe </a:t>
            </a:r>
            <a:r>
              <a:rPr lang="en-US" sz="2400" dirty="0"/>
              <a:t>(Walz and </a:t>
            </a:r>
            <a:r>
              <a:rPr lang="en-US" sz="2400" dirty="0" err="1"/>
              <a:t>Spoel</a:t>
            </a:r>
            <a:r>
              <a:rPr lang="en-US" sz="2400" dirty="0"/>
              <a:t>, 2019, p. 18522)</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976258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3C27-8E83-7171-952D-F6CD7C73D044}"/>
              </a:ext>
            </a:extLst>
          </p:cNvPr>
          <p:cNvSpPr>
            <a:spLocks noGrp="1"/>
          </p:cNvSpPr>
          <p:nvPr>
            <p:ph type="title"/>
          </p:nvPr>
        </p:nvSpPr>
        <p:spPr>
          <a:xfrm>
            <a:off x="365760" y="274320"/>
            <a:ext cx="11430000" cy="859536"/>
          </a:xfrm>
        </p:spPr>
        <p:txBody>
          <a:bodyPr/>
          <a:lstStyle/>
          <a:p>
            <a:r>
              <a:rPr lang="en-US" dirty="0">
                <a:solidFill>
                  <a:schemeClr val="accent1">
                    <a:lumMod val="50000"/>
                  </a:schemeClr>
                </a:solidFill>
              </a:rPr>
              <a:t>Acknowledgements</a:t>
            </a:r>
          </a:p>
        </p:txBody>
      </p:sp>
      <p:sp>
        <p:nvSpPr>
          <p:cNvPr id="6" name="Content Placeholder 6">
            <a:extLst>
              <a:ext uri="{FF2B5EF4-FFF2-40B4-BE49-F238E27FC236}">
                <a16:creationId xmlns:a16="http://schemas.microsoft.com/office/drawing/2014/main" id="{4FF9F764-54E4-1240-4ED0-B5CF7C5EEEF9}"/>
              </a:ext>
            </a:extLst>
          </p:cNvPr>
          <p:cNvSpPr>
            <a:spLocks noGrp="1"/>
          </p:cNvSpPr>
          <p:nvPr>
            <p:ph idx="1"/>
          </p:nvPr>
        </p:nvSpPr>
        <p:spPr>
          <a:xfrm>
            <a:off x="365759" y="1216404"/>
            <a:ext cx="7819235" cy="2841246"/>
          </a:xfrm>
        </p:spPr>
        <p:txBody>
          <a:bodyPr>
            <a:noAutofit/>
          </a:bodyPr>
          <a:lstStyle/>
          <a:p>
            <a:pPr marL="0" indent="0">
              <a:buNone/>
            </a:pPr>
            <a:r>
              <a:rPr lang="en-US" sz="2000" dirty="0">
                <a:latin typeface="+mn-lt"/>
              </a:rPr>
              <a:t>Funding for this research has come from the Department of Energy, Nuclear Energy University Program (NEUP): Award #DE-NE0009502. </a:t>
            </a:r>
          </a:p>
          <a:p>
            <a:pPr marL="0" indent="0">
              <a:buNone/>
            </a:pPr>
            <a:r>
              <a:rPr lang="en-US" sz="2000" dirty="0">
                <a:latin typeface="+mn-lt"/>
              </a:rPr>
              <a:t>Anthony </a:t>
            </a:r>
            <a:r>
              <a:rPr lang="en-US" sz="2000" dirty="0" err="1">
                <a:latin typeface="+mn-lt"/>
              </a:rPr>
              <a:t>Birri</a:t>
            </a:r>
            <a:r>
              <a:rPr lang="en-US" sz="2000" dirty="0">
                <a:latin typeface="+mn-lt"/>
              </a:rPr>
              <a:t> and Nicholas Termini are supported by the Molten Salt Reactor Program and the Nuclear Energy Advanced Modeling and Simulation Program under the US Department of Energy’s Office of Nuclear Energy. </a:t>
            </a:r>
          </a:p>
          <a:p>
            <a:pPr marL="0" indent="0">
              <a:buNone/>
            </a:pPr>
            <a:r>
              <a:rPr lang="en-US" sz="2000" dirty="0">
                <a:latin typeface="+mn-lt"/>
              </a:rPr>
              <a:t>Meaningful discussions with Benjamin Frandsen and Matthew </a:t>
            </a:r>
            <a:r>
              <a:rPr lang="en-US" sz="2000" dirty="0" err="1">
                <a:latin typeface="+mn-lt"/>
              </a:rPr>
              <a:t>Asplund</a:t>
            </a:r>
            <a:r>
              <a:rPr lang="en-US" sz="2000" dirty="0">
                <a:latin typeface="+mn-lt"/>
              </a:rPr>
              <a:t> also provided valuable direction for the project. The authors are also grateful for the assistance of Tyler Hamm, Britton </a:t>
            </a:r>
            <a:r>
              <a:rPr lang="en-US" sz="2000" dirty="0" err="1">
                <a:latin typeface="+mn-lt"/>
              </a:rPr>
              <a:t>Baltich</a:t>
            </a:r>
            <a:r>
              <a:rPr lang="en-US" sz="2000" dirty="0">
                <a:latin typeface="+mn-lt"/>
              </a:rPr>
              <a:t>, Isaac Cutler, and Lizzy Robinson in compiling and interpreting data for this work.</a:t>
            </a:r>
          </a:p>
        </p:txBody>
      </p:sp>
      <p:pic>
        <p:nvPicPr>
          <p:cNvPr id="4" name="Picture 4" descr="BYU Mechanical Engineering (@byumech) / X">
            <a:extLst>
              <a:ext uri="{FF2B5EF4-FFF2-40B4-BE49-F238E27FC236}">
                <a16:creationId xmlns:a16="http://schemas.microsoft.com/office/drawing/2014/main" id="{B628DEFA-4CE9-4D2F-B9A4-83FA28C8D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7964" y="5275702"/>
            <a:ext cx="5776071" cy="1073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qr code with black squares&#10;&#10;Description automatically generated">
            <a:extLst>
              <a:ext uri="{FF2B5EF4-FFF2-40B4-BE49-F238E27FC236}">
                <a16:creationId xmlns:a16="http://schemas.microsoft.com/office/drawing/2014/main" id="{B14D3E74-2548-5F0B-92B5-D4CE6F12DFB2}"/>
              </a:ext>
            </a:extLst>
          </p:cNvPr>
          <p:cNvPicPr>
            <a:picLocks noChangeAspect="1"/>
          </p:cNvPicPr>
          <p:nvPr/>
        </p:nvPicPr>
        <p:blipFill>
          <a:blip r:embed="rId3"/>
          <a:stretch>
            <a:fillRect/>
          </a:stretch>
        </p:blipFill>
        <p:spPr>
          <a:xfrm>
            <a:off x="8700506" y="1133856"/>
            <a:ext cx="2756088" cy="2756088"/>
          </a:xfrm>
          <a:prstGeom prst="rect">
            <a:avLst/>
          </a:prstGeom>
        </p:spPr>
      </p:pic>
      <p:sp>
        <p:nvSpPr>
          <p:cNvPr id="8" name="TextBox 7">
            <a:extLst>
              <a:ext uri="{FF2B5EF4-FFF2-40B4-BE49-F238E27FC236}">
                <a16:creationId xmlns:a16="http://schemas.microsoft.com/office/drawing/2014/main" id="{6CBB5C34-0A6B-C94D-D259-9885DEB383A2}"/>
              </a:ext>
            </a:extLst>
          </p:cNvPr>
          <p:cNvSpPr txBox="1"/>
          <p:nvPr/>
        </p:nvSpPr>
        <p:spPr>
          <a:xfrm>
            <a:off x="8700506" y="3889944"/>
            <a:ext cx="2756088" cy="369332"/>
          </a:xfrm>
          <a:prstGeom prst="rect">
            <a:avLst/>
          </a:prstGeom>
          <a:noFill/>
        </p:spPr>
        <p:txBody>
          <a:bodyPr wrap="square">
            <a:spAutoFit/>
          </a:bodyPr>
          <a:lstStyle/>
          <a:p>
            <a:pPr algn="ctr"/>
            <a:r>
              <a:rPr lang="en-US" dirty="0"/>
              <a:t>Presentation slides</a:t>
            </a:r>
          </a:p>
        </p:txBody>
      </p:sp>
    </p:spTree>
    <p:extLst>
      <p:ext uri="{BB962C8B-B14F-4D97-AF65-F5344CB8AC3E}">
        <p14:creationId xmlns:p14="http://schemas.microsoft.com/office/powerpoint/2010/main" val="2893412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6BDE0-201B-1252-BF00-1A0DEA369AE3}"/>
              </a:ext>
            </a:extLst>
          </p:cNvPr>
          <p:cNvSpPr txBox="1">
            <a:spLocks/>
          </p:cNvSpPr>
          <p:nvPr/>
        </p:nvSpPr>
        <p:spPr>
          <a:xfrm>
            <a:off x="381000" y="0"/>
            <a:ext cx="11430000" cy="8595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accent1">
                    <a:lumMod val="50000"/>
                  </a:schemeClr>
                </a:solidFill>
              </a:rPr>
              <a:t>References</a:t>
            </a:r>
          </a:p>
        </p:txBody>
      </p:sp>
      <p:sp>
        <p:nvSpPr>
          <p:cNvPr id="5" name="TextBox 4">
            <a:extLst>
              <a:ext uri="{FF2B5EF4-FFF2-40B4-BE49-F238E27FC236}">
                <a16:creationId xmlns:a16="http://schemas.microsoft.com/office/drawing/2014/main" id="{378FAF4A-6894-A5A4-D237-E3A0694B329E}"/>
              </a:ext>
            </a:extLst>
          </p:cNvPr>
          <p:cNvSpPr txBox="1"/>
          <p:nvPr/>
        </p:nvSpPr>
        <p:spPr>
          <a:xfrm>
            <a:off x="380999" y="810190"/>
            <a:ext cx="11553826" cy="5760720"/>
          </a:xfrm>
          <a:prstGeom prst="rect">
            <a:avLst/>
          </a:prstGeom>
          <a:noFill/>
        </p:spPr>
        <p:txBody>
          <a:bodyPr wrap="square" numCol="3">
            <a:spAutoFit/>
          </a:bodyPr>
          <a:lstStyle/>
          <a:p>
            <a:pPr marL="228600" indent="-228600">
              <a:buFont typeface="+mj-lt"/>
              <a:buAutoNum type="arabicPeriod"/>
            </a:pPr>
            <a:r>
              <a:rPr lang="en-US" sz="800" b="0" i="0" dirty="0">
                <a:effectLst/>
                <a:highlight>
                  <a:srgbClr val="FFFFFF"/>
                </a:highlight>
              </a:rPr>
              <a:t>Oak Ridge National Laboratory, U. of South Carolina, T. </a:t>
            </a:r>
            <a:r>
              <a:rPr lang="en-US" sz="800" b="0" i="0" dirty="0" err="1">
                <a:effectLst/>
                <a:highlight>
                  <a:srgbClr val="FFFFFF"/>
                </a:highlight>
              </a:rPr>
              <a:t>Besman</a:t>
            </a:r>
            <a:r>
              <a:rPr lang="en-US" sz="800" b="0" i="0" dirty="0">
                <a:effectLst/>
                <a:highlight>
                  <a:srgbClr val="FFFFFF"/>
                </a:highlight>
              </a:rPr>
              <a:t>, N. D. B. Ezell, T. Birri, N. Termini, S. Henderson, and J. </a:t>
            </a:r>
            <a:r>
              <a:rPr lang="en-US" sz="800" b="0" i="0" dirty="0" err="1">
                <a:effectLst/>
                <a:highlight>
                  <a:srgbClr val="FFFFFF"/>
                </a:highlight>
              </a:rPr>
              <a:t>Schorne</a:t>
            </a:r>
            <a:r>
              <a:rPr lang="en-US" sz="800" b="0" i="0" dirty="0">
                <a:effectLst/>
                <a:highlight>
                  <a:srgbClr val="FFFFFF"/>
                </a:highlight>
              </a:rPr>
              <a:t>-Pinto. (2024) Molten salt thermal properties database. [Online]. Available: </a:t>
            </a:r>
            <a:r>
              <a:rPr lang="en-US" sz="800" b="0" i="0" dirty="0">
                <a:effectLst/>
                <a:highlight>
                  <a:srgbClr val="FFFFFF"/>
                </a:highlight>
                <a:hlinkClick r:id="rId2"/>
              </a:rPr>
              <a:t>https://mstdb.ornl.gov/</a:t>
            </a:r>
            <a:endParaRPr lang="en-US" sz="800" b="0" i="0" dirty="0">
              <a:effectLst/>
              <a:highlight>
                <a:srgbClr val="FFFFFF"/>
              </a:highlight>
            </a:endParaRPr>
          </a:p>
          <a:p>
            <a:pPr marL="228600" indent="-228600">
              <a:buFont typeface="+mj-lt"/>
              <a:buAutoNum type="arabicPeriod"/>
            </a:pPr>
            <a:r>
              <a:rPr lang="en-US" sz="800" dirty="0" err="1">
                <a:effectLst/>
              </a:rPr>
              <a:t>Creasman</a:t>
            </a:r>
            <a:r>
              <a:rPr lang="en-US" sz="800" dirty="0">
                <a:effectLst/>
              </a:rPr>
              <a:t>, Sarah. “Sensitivity Analysis of Thermophysical Properties of Molten Salts Using a Molten Salt Demonstration Reactor Model in TRANSFORM.” </a:t>
            </a:r>
            <a:r>
              <a:rPr lang="en-US" sz="800" i="1" dirty="0">
                <a:effectLst/>
              </a:rPr>
              <a:t>Doctoral Dissertations</a:t>
            </a:r>
            <a:r>
              <a:rPr lang="en-US" sz="800" dirty="0">
                <a:effectLst/>
              </a:rPr>
              <a:t>, May 1, 2023. </a:t>
            </a:r>
            <a:r>
              <a:rPr lang="en-US" sz="800" dirty="0">
                <a:effectLst/>
                <a:hlinkClick r:id="rId3"/>
              </a:rPr>
              <a:t>https://trace.tennessee.edu/utk_graddiss/8160</a:t>
            </a:r>
            <a:r>
              <a:rPr lang="en-US" sz="800" dirty="0">
                <a:effectLst/>
              </a:rPr>
              <a:t>.</a:t>
            </a:r>
            <a:endParaRPr lang="en-US" sz="800" dirty="0"/>
          </a:p>
          <a:p>
            <a:pPr marL="228600" indent="-228600">
              <a:buFont typeface="+mj-lt"/>
              <a:buAutoNum type="arabicPeriod"/>
            </a:pPr>
            <a:r>
              <a:rPr lang="en-US" sz="800" dirty="0" err="1">
                <a:effectLst/>
              </a:rPr>
              <a:t>Freile</a:t>
            </a:r>
            <a:r>
              <a:rPr lang="en-US" sz="800" dirty="0">
                <a:effectLst/>
              </a:rPr>
              <a:t>, Ramiro, and Mark Kimber. “Influence of Molten Salt-(</a:t>
            </a:r>
            <a:r>
              <a:rPr lang="en-US" sz="800" dirty="0" err="1">
                <a:effectLst/>
              </a:rPr>
              <a:t>FLiNaK</a:t>
            </a:r>
            <a:r>
              <a:rPr lang="en-US" sz="800" dirty="0">
                <a:effectLst/>
              </a:rPr>
              <a:t>) Thermophysical Properties on a Heated Tube Using CFD RANS Turbulence Modeling of an Experimental Testbed.” Edited by Jan Leen </a:t>
            </a:r>
            <a:r>
              <a:rPr lang="en-US" sz="800" dirty="0" err="1">
                <a:effectLst/>
              </a:rPr>
              <a:t>Kloosterman</a:t>
            </a:r>
            <a:r>
              <a:rPr lang="en-US" sz="800" dirty="0">
                <a:effectLst/>
              </a:rPr>
              <a:t>, Elsa Merle, and Jean Ragusa. </a:t>
            </a:r>
            <a:r>
              <a:rPr lang="en-US" sz="800" i="1" dirty="0">
                <a:effectLst/>
              </a:rPr>
              <a:t>EPJ Nuclear Sciences &amp; Technologies</a:t>
            </a:r>
            <a:r>
              <a:rPr lang="en-US" sz="800" dirty="0">
                <a:effectLst/>
              </a:rPr>
              <a:t> 5 (2019): 16. </a:t>
            </a:r>
            <a:r>
              <a:rPr lang="en-US" sz="800" dirty="0">
                <a:effectLst/>
                <a:hlinkClick r:id="rId4"/>
              </a:rPr>
              <a:t>https://doi.org/10.1051/epjn/2019027</a:t>
            </a:r>
            <a:r>
              <a:rPr lang="en-US" sz="800" dirty="0">
                <a:effectLst/>
              </a:rPr>
              <a:t>.</a:t>
            </a:r>
            <a:endParaRPr lang="en-US" sz="800" dirty="0"/>
          </a:p>
          <a:p>
            <a:pPr marL="228600" indent="-228600">
              <a:buFont typeface="+mj-lt"/>
              <a:buAutoNum type="arabicPeriod"/>
            </a:pPr>
            <a:r>
              <a:rPr lang="en-US" sz="800" dirty="0" err="1">
                <a:effectLst/>
              </a:rPr>
              <a:t>Golyshev</a:t>
            </a:r>
            <a:r>
              <a:rPr lang="en-US" sz="800" dirty="0">
                <a:effectLst/>
              </a:rPr>
              <a:t>, Vladimir D. “Experimental Investigation of the Thermal-Conductivity of Transparent Melts”, TVT, 21:5 (1983), 899–903; High Temperature, 21:5 (1983), 684–687,” 1983. </a:t>
            </a:r>
            <a:r>
              <a:rPr lang="en-US" sz="800" dirty="0">
                <a:effectLst/>
                <a:hlinkClick r:id="rId5"/>
              </a:rPr>
              <a:t>https://www.mathnet.ru/php/archive.phtml?wshow=paper&amp;jrnid=tvt&amp;paperid=6160&amp;option_lang=eng</a:t>
            </a:r>
            <a:r>
              <a:rPr lang="en-US" sz="800" dirty="0">
                <a:effectLst/>
              </a:rPr>
              <a:t>.</a:t>
            </a:r>
          </a:p>
          <a:p>
            <a:pPr marL="228600" indent="-228600">
              <a:buFont typeface="+mj-lt"/>
              <a:buAutoNum type="arabicPeriod"/>
            </a:pPr>
            <a:r>
              <a:rPr lang="en-US" sz="800" dirty="0" err="1">
                <a:effectLst/>
              </a:rPr>
              <a:t>Golyshev</a:t>
            </a:r>
            <a:r>
              <a:rPr lang="en-US" sz="800" dirty="0">
                <a:effectLst/>
              </a:rPr>
              <a:t>, Vladimir D. “High-Temperature Thermophysical Properties of </a:t>
            </a:r>
            <a:r>
              <a:rPr lang="en-US" sz="800" dirty="0" err="1">
                <a:effectLst/>
              </a:rPr>
              <a:t>Nonscattering</a:t>
            </a:r>
            <a:r>
              <a:rPr lang="en-US" sz="800" dirty="0">
                <a:effectLst/>
              </a:rPr>
              <a:t> Semitransparent Materials I: Methods and Instrumentation for the Determination of Spectral Absorptivity and Thermal Conductivity of Melts,” no. 4 (1992): 367–77.</a:t>
            </a:r>
          </a:p>
          <a:p>
            <a:pPr marL="228600" indent="-228600">
              <a:buFont typeface="+mj-lt"/>
              <a:buAutoNum type="arabicPeriod"/>
            </a:pPr>
            <a:r>
              <a:rPr lang="en-US" sz="800" dirty="0">
                <a:effectLst/>
              </a:rPr>
              <a:t>Khlebnikov, O. E., V. A. Sokolov, I. E. </a:t>
            </a:r>
            <a:r>
              <a:rPr lang="en-US" sz="800" dirty="0" err="1">
                <a:effectLst/>
              </a:rPr>
              <a:t>Veneraki</a:t>
            </a:r>
            <a:r>
              <a:rPr lang="en-US" sz="800" dirty="0">
                <a:effectLst/>
              </a:rPr>
              <a:t>, and A. N. </a:t>
            </a:r>
            <a:r>
              <a:rPr lang="en-US" sz="800" dirty="0" err="1">
                <a:effectLst/>
              </a:rPr>
              <a:t>Alabovsky</a:t>
            </a:r>
            <a:r>
              <a:rPr lang="en-US" sz="800" dirty="0">
                <a:effectLst/>
              </a:rPr>
              <a:t>. “Determination of Thermal Conductivity Coefficients of Lithium, Magnesium, Calcium, and Barium Fluorides in the Liquid State.” </a:t>
            </a:r>
            <a:r>
              <a:rPr lang="en-US" sz="800" i="1" dirty="0">
                <a:effectLst/>
              </a:rPr>
              <a:t>Thermophysical Properties of Substances</a:t>
            </a:r>
            <a:r>
              <a:rPr lang="en-US" sz="800" dirty="0">
                <a:effectLst/>
              </a:rPr>
              <a:t> 5 (1981): 97–101.</a:t>
            </a:r>
          </a:p>
          <a:p>
            <a:pPr marL="228600" indent="-228600">
              <a:buFont typeface="+mj-lt"/>
              <a:buAutoNum type="arabicPeriod"/>
            </a:pPr>
            <a:r>
              <a:rPr lang="en-US" sz="800" dirty="0">
                <a:effectLst/>
              </a:rPr>
              <a:t>Harada, Makoto, Akihisa </a:t>
            </a:r>
            <a:r>
              <a:rPr lang="en-US" sz="800" dirty="0" err="1">
                <a:effectLst/>
              </a:rPr>
              <a:t>Shioi</a:t>
            </a:r>
            <a:r>
              <a:rPr lang="en-US" sz="800" dirty="0">
                <a:effectLst/>
              </a:rPr>
              <a:t>, </a:t>
            </a:r>
            <a:r>
              <a:rPr lang="en-US" sz="800" dirty="0" err="1">
                <a:effectLst/>
              </a:rPr>
              <a:t>Tsunetoshi</a:t>
            </a:r>
            <a:r>
              <a:rPr lang="en-US" sz="800" dirty="0">
                <a:effectLst/>
              </a:rPr>
              <a:t> Miura, and </a:t>
            </a:r>
            <a:r>
              <a:rPr lang="en-US" sz="800" dirty="0" err="1">
                <a:effectLst/>
              </a:rPr>
              <a:t>Shinsuke</a:t>
            </a:r>
            <a:r>
              <a:rPr lang="en-US" sz="800" dirty="0">
                <a:effectLst/>
              </a:rPr>
              <a:t> </a:t>
            </a:r>
            <a:r>
              <a:rPr lang="en-US" sz="800" dirty="0" err="1">
                <a:effectLst/>
              </a:rPr>
              <a:t>Okumi</a:t>
            </a:r>
            <a:r>
              <a:rPr lang="en-US" sz="800" dirty="0">
                <a:effectLst/>
              </a:rPr>
              <a:t>. “Thermal Conductivities of Molten Alkali Metal Halides.” </a:t>
            </a:r>
            <a:r>
              <a:rPr lang="en-US" sz="800" i="1" dirty="0">
                <a:effectLst/>
              </a:rPr>
              <a:t>Industrial &amp; Engineering Chemistry Research</a:t>
            </a:r>
            <a:r>
              <a:rPr lang="en-US" sz="800" dirty="0">
                <a:effectLst/>
              </a:rPr>
              <a:t> 31, no. 10 (October 1, 1992): 2400–2407. </a:t>
            </a:r>
            <a:r>
              <a:rPr lang="en-US" sz="800" dirty="0">
                <a:effectLst/>
                <a:hlinkClick r:id="rId6"/>
              </a:rPr>
              <a:t>https://doi.org/10.1021/ie00010a021</a:t>
            </a:r>
            <a:r>
              <a:rPr lang="en-US" sz="800" dirty="0">
                <a:effectLst/>
              </a:rPr>
              <a:t>.</a:t>
            </a:r>
          </a:p>
          <a:p>
            <a:pPr marL="228600" indent="-228600">
              <a:buFont typeface="+mj-lt"/>
              <a:buAutoNum type="arabicPeriod"/>
            </a:pPr>
            <a:r>
              <a:rPr lang="en-US" sz="800" dirty="0" err="1">
                <a:effectLst/>
              </a:rPr>
              <a:t>Nagasaka</a:t>
            </a:r>
            <a:r>
              <a:rPr lang="en-US" sz="800" dirty="0">
                <a:effectLst/>
              </a:rPr>
              <a:t>, Y., and A. Nagashima. “Measurement of the Thermal Diffusivity of Molten </a:t>
            </a:r>
            <a:r>
              <a:rPr lang="en-US" sz="800" dirty="0" err="1">
                <a:effectLst/>
              </a:rPr>
              <a:t>KCl</a:t>
            </a:r>
            <a:r>
              <a:rPr lang="en-US" sz="800" dirty="0">
                <a:effectLst/>
              </a:rPr>
              <a:t> up to 1000°C by the Forced Rayleigh Scattering Method.” </a:t>
            </a:r>
            <a:r>
              <a:rPr lang="en-US" sz="800" i="1" dirty="0">
                <a:effectLst/>
              </a:rPr>
              <a:t>International Journal of </a:t>
            </a:r>
            <a:r>
              <a:rPr lang="en-US" sz="800" i="1" dirty="0" err="1">
                <a:effectLst/>
              </a:rPr>
              <a:t>Thermophysics</a:t>
            </a:r>
            <a:r>
              <a:rPr lang="en-US" sz="800" dirty="0">
                <a:effectLst/>
              </a:rPr>
              <a:t> 9, no. 6 (November 1, 1988): 923–31. </a:t>
            </a:r>
            <a:r>
              <a:rPr lang="en-US" sz="800" dirty="0">
                <a:effectLst/>
                <a:hlinkClick r:id="rId7"/>
              </a:rPr>
              <a:t>https://doi.org/10.1007/BF01133260</a:t>
            </a:r>
            <a:r>
              <a:rPr lang="en-US" sz="800" dirty="0">
                <a:effectLst/>
              </a:rPr>
              <a:t>.</a:t>
            </a:r>
          </a:p>
          <a:p>
            <a:pPr marL="228600" indent="-228600">
              <a:buFont typeface="+mj-lt"/>
              <a:buAutoNum type="arabicPeriod"/>
            </a:pPr>
            <a:r>
              <a:rPr lang="en-US" sz="800" dirty="0">
                <a:effectLst/>
              </a:rPr>
              <a:t>An, Xue-Hui, Jin-Hui Cheng, Hui-Qin Yin, Lei-Dong Xie, and Peng Zhang. “Thermal Conductivity of High Temperature Fluoride Molten Salt Determined by Laser Flash Technique.” </a:t>
            </a:r>
            <a:r>
              <a:rPr lang="en-US" sz="800" i="1" dirty="0">
                <a:effectLst/>
              </a:rPr>
              <a:t>International Journal of Heat and Mass Transfer</a:t>
            </a:r>
            <a:r>
              <a:rPr lang="en-US" sz="800" dirty="0">
                <a:effectLst/>
              </a:rPr>
              <a:t> 90 (November 1, 2015): 872–77. </a:t>
            </a:r>
            <a:r>
              <a:rPr lang="en-US" sz="800" dirty="0">
                <a:effectLst/>
                <a:hlinkClick r:id="rId8"/>
              </a:rPr>
              <a:t>https://doi.org/10.1016/j.ijheatmasstransfer.2015.07.042</a:t>
            </a:r>
            <a:r>
              <a:rPr lang="en-US" sz="800" dirty="0">
                <a:effectLst/>
              </a:rPr>
              <a:t>.</a:t>
            </a:r>
          </a:p>
          <a:p>
            <a:pPr marL="228600" indent="-228600">
              <a:buFont typeface="+mj-lt"/>
              <a:buAutoNum type="arabicPeriod"/>
            </a:pPr>
            <a:r>
              <a:rPr lang="en-US" sz="800" dirty="0">
                <a:effectLst/>
              </a:rPr>
              <a:t>Gallagher, Ryan C., Anthony Birri, Nick G. Russell, Anh-Thu Phan, and </a:t>
            </a:r>
            <a:r>
              <a:rPr lang="en-US" sz="800" dirty="0" err="1">
                <a:effectLst/>
              </a:rPr>
              <a:t>Aïmen</a:t>
            </a:r>
            <a:r>
              <a:rPr lang="en-US" sz="800" dirty="0">
                <a:effectLst/>
              </a:rPr>
              <a:t> E. </a:t>
            </a:r>
            <a:r>
              <a:rPr lang="en-US" sz="800" dirty="0" err="1">
                <a:effectLst/>
              </a:rPr>
              <a:t>Gheribi</a:t>
            </a:r>
            <a:r>
              <a:rPr lang="en-US" sz="800" dirty="0">
                <a:effectLst/>
              </a:rPr>
              <a:t>. “Investigation of the Thermal Conductivity of Molten </a:t>
            </a:r>
            <a:r>
              <a:rPr lang="en-US" sz="800" dirty="0" err="1">
                <a:effectLst/>
              </a:rPr>
              <a:t>LiF</a:t>
            </a:r>
            <a:r>
              <a:rPr lang="en-US" sz="800" dirty="0">
                <a:effectLst/>
              </a:rPr>
              <a:t>-</a:t>
            </a:r>
            <a:r>
              <a:rPr lang="en-US" sz="800" dirty="0" err="1">
                <a:effectLst/>
              </a:rPr>
              <a:t>NaF</a:t>
            </a:r>
            <a:r>
              <a:rPr lang="en-US" sz="800" dirty="0">
                <a:effectLst/>
              </a:rPr>
              <a:t>-KF with Experiments, Theory, and Equilibrium Molecular Dynamics.” </a:t>
            </a:r>
            <a:r>
              <a:rPr lang="en-US" sz="800" i="1" dirty="0">
                <a:effectLst/>
              </a:rPr>
              <a:t>Journal of Molecular Liquids</a:t>
            </a:r>
            <a:r>
              <a:rPr lang="en-US" sz="800" dirty="0">
                <a:effectLst/>
              </a:rPr>
              <a:t> 361 (September 1, 2022): 119151. </a:t>
            </a:r>
            <a:r>
              <a:rPr lang="en-US" sz="800" dirty="0">
                <a:effectLst/>
                <a:hlinkClick r:id="rId9"/>
              </a:rPr>
              <a:t>https://doi.org/10.1016/j.molliq.2022.119151</a:t>
            </a:r>
            <a:r>
              <a:rPr lang="en-US" sz="800" dirty="0">
                <a:effectLst/>
              </a:rPr>
              <a:t>.</a:t>
            </a:r>
          </a:p>
          <a:p>
            <a:pPr marL="228600" indent="-228600">
              <a:buFont typeface="+mj-lt"/>
              <a:buAutoNum type="arabicPeriod"/>
            </a:pPr>
            <a:r>
              <a:rPr lang="en-US" sz="800" dirty="0">
                <a:effectLst/>
              </a:rPr>
              <a:t>Khokhlov, V., I. </a:t>
            </a:r>
            <a:r>
              <a:rPr lang="en-US" sz="800" dirty="0" err="1">
                <a:effectLst/>
              </a:rPr>
              <a:t>Korzun</a:t>
            </a:r>
            <a:r>
              <a:rPr lang="en-US" sz="800" dirty="0">
                <a:effectLst/>
              </a:rPr>
              <a:t>, V. </a:t>
            </a:r>
            <a:r>
              <a:rPr lang="en-US" sz="800" dirty="0" err="1">
                <a:effectLst/>
              </a:rPr>
              <a:t>Dokutovich</a:t>
            </a:r>
            <a:r>
              <a:rPr lang="en-US" sz="800" dirty="0">
                <a:effectLst/>
              </a:rPr>
              <a:t>, and E. Filatov. “Heat Capacity and Thermal Conductivity of Molten Ternary Lithium, Sodium, Potassium, and Zirconium Fluorides Mixtures.” </a:t>
            </a:r>
            <a:r>
              <a:rPr lang="en-US" sz="800" i="1" dirty="0">
                <a:effectLst/>
              </a:rPr>
              <a:t>Journal of Nuclear Materials</a:t>
            </a:r>
            <a:r>
              <a:rPr lang="en-US" sz="800" dirty="0">
                <a:effectLst/>
              </a:rPr>
              <a:t> 410, no. 1 (March 1, 2011): 32–38. </a:t>
            </a:r>
            <a:r>
              <a:rPr lang="en-US" sz="800" dirty="0">
                <a:effectLst/>
                <a:hlinkClick r:id="rId10"/>
              </a:rPr>
              <a:t>https://doi.org/10.1016/j.jnucmat.2010.12.306</a:t>
            </a:r>
            <a:r>
              <a:rPr lang="en-US" sz="800" dirty="0">
                <a:effectLst/>
              </a:rPr>
              <a:t>.</a:t>
            </a:r>
          </a:p>
          <a:p>
            <a:pPr marL="228600" indent="-228600">
              <a:buFont typeface="+mj-lt"/>
              <a:buAutoNum type="arabicPeriod"/>
            </a:pPr>
            <a:r>
              <a:rPr lang="en-US" sz="800" dirty="0">
                <a:effectLst/>
              </a:rPr>
              <a:t>Merritt, Brian, Michael Seneca, Ben Wright, Noah Cahill, Noah Petersen, Austin Fleming, and Troy Munro. “Thermal Conductivity Characterization of Fluoride and Chloride Molten Salts Using a Modified Transient Hot-Wire Needle Probe.” </a:t>
            </a:r>
            <a:r>
              <a:rPr lang="en-US" sz="800" i="1" dirty="0">
                <a:effectLst/>
              </a:rPr>
              <a:t>International Journal of </a:t>
            </a:r>
            <a:r>
              <a:rPr lang="en-US" sz="800" i="1" dirty="0" err="1">
                <a:effectLst/>
              </a:rPr>
              <a:t>Thermophysics</a:t>
            </a:r>
            <a:r>
              <a:rPr lang="en-US" sz="800" dirty="0">
                <a:effectLst/>
              </a:rPr>
              <a:t> 43, no. 10 (August 10, 2022): 149. </a:t>
            </a:r>
            <a:r>
              <a:rPr lang="en-US" sz="800" dirty="0">
                <a:effectLst/>
                <a:hlinkClick r:id="rId11"/>
              </a:rPr>
              <a:t>https://doi.org/10.1007/s10765-022-03073-2</a:t>
            </a:r>
            <a:r>
              <a:rPr lang="en-US" sz="800" dirty="0">
                <a:effectLst/>
              </a:rPr>
              <a:t>.</a:t>
            </a:r>
          </a:p>
          <a:p>
            <a:pPr marL="228600" indent="-228600">
              <a:buFont typeface="+mj-lt"/>
              <a:buAutoNum type="arabicPeriod"/>
            </a:pPr>
            <a:r>
              <a:rPr lang="en-US" sz="800" dirty="0" err="1">
                <a:effectLst/>
              </a:rPr>
              <a:t>Nagasaka</a:t>
            </a:r>
            <a:r>
              <a:rPr lang="en-US" sz="800" dirty="0">
                <a:effectLst/>
              </a:rPr>
              <a:t>, Y., N. Nakazawa, and A. Nagashima. “Experimental Determination of the Thermal Diffusivity of Molten Alkali Halides by the Forced Rayleigh Scattering Method. I. Molten LiCl, NaCl, </a:t>
            </a:r>
            <a:r>
              <a:rPr lang="en-US" sz="800" dirty="0" err="1">
                <a:effectLst/>
              </a:rPr>
              <a:t>KCl</a:t>
            </a:r>
            <a:r>
              <a:rPr lang="en-US" sz="800" dirty="0">
                <a:effectLst/>
              </a:rPr>
              <a:t>, </a:t>
            </a:r>
            <a:r>
              <a:rPr lang="en-US" sz="800" dirty="0" err="1">
                <a:effectLst/>
              </a:rPr>
              <a:t>RbCl</a:t>
            </a:r>
            <a:r>
              <a:rPr lang="en-US" sz="800" dirty="0">
                <a:effectLst/>
              </a:rPr>
              <a:t>, and </a:t>
            </a:r>
            <a:r>
              <a:rPr lang="en-US" sz="800" dirty="0" err="1">
                <a:effectLst/>
              </a:rPr>
              <a:t>CsCl</a:t>
            </a:r>
            <a:r>
              <a:rPr lang="en-US" sz="800" dirty="0">
                <a:effectLst/>
              </a:rPr>
              <a:t>.” </a:t>
            </a:r>
            <a:r>
              <a:rPr lang="en-US" sz="800" i="1" dirty="0">
                <a:effectLst/>
              </a:rPr>
              <a:t>International Journal of </a:t>
            </a:r>
            <a:r>
              <a:rPr lang="en-US" sz="800" i="1" dirty="0" err="1">
                <a:effectLst/>
              </a:rPr>
              <a:t>Thermophysics</a:t>
            </a:r>
            <a:r>
              <a:rPr lang="en-US" sz="800" dirty="0">
                <a:effectLst/>
              </a:rPr>
              <a:t> 13, no. 4 (July 1, 1992): 555–74. </a:t>
            </a:r>
            <a:r>
              <a:rPr lang="en-US" sz="800" dirty="0">
                <a:effectLst/>
                <a:hlinkClick r:id="rId12"/>
              </a:rPr>
              <a:t>https://doi.org/10.1007/BF00501941</a:t>
            </a:r>
            <a:r>
              <a:rPr lang="en-US" sz="800" dirty="0">
                <a:effectLst/>
              </a:rPr>
              <a:t>.</a:t>
            </a:r>
          </a:p>
          <a:p>
            <a:pPr marL="228600" indent="-228600">
              <a:buFont typeface="+mj-lt"/>
              <a:buAutoNum type="arabicPeriod"/>
            </a:pPr>
            <a:r>
              <a:rPr lang="en-US" sz="800" dirty="0">
                <a:effectLst/>
              </a:rPr>
              <a:t>Robertson, Sean G., Ralph Wiser, </a:t>
            </a:r>
            <a:r>
              <a:rPr lang="en-US" sz="800" dirty="0" err="1">
                <a:effectLst/>
              </a:rPr>
              <a:t>Wonseok</a:t>
            </a:r>
            <a:r>
              <a:rPr lang="en-US" sz="800" dirty="0">
                <a:effectLst/>
              </a:rPr>
              <a:t> Yang, </a:t>
            </a:r>
            <a:r>
              <a:rPr lang="en-US" sz="800" dirty="0" err="1">
                <a:effectLst/>
              </a:rPr>
              <a:t>Dokyu</a:t>
            </a:r>
            <a:r>
              <a:rPr lang="en-US" sz="800" dirty="0">
                <a:effectLst/>
              </a:rPr>
              <a:t> Kang, </a:t>
            </a:r>
            <a:r>
              <a:rPr lang="en-US" sz="800" dirty="0" err="1">
                <a:effectLst/>
              </a:rPr>
              <a:t>Sungyeol</a:t>
            </a:r>
            <a:r>
              <a:rPr lang="en-US" sz="800" dirty="0">
                <a:effectLst/>
              </a:rPr>
              <a:t> Choi, Emilio </a:t>
            </a:r>
            <a:r>
              <a:rPr lang="en-US" sz="800" dirty="0" err="1">
                <a:effectLst/>
              </a:rPr>
              <a:t>Baglietto</a:t>
            </a:r>
            <a:r>
              <a:rPr lang="en-US" sz="800" dirty="0">
                <a:effectLst/>
              </a:rPr>
              <a:t>, and Michael P. Short. “The Curious Temperature Dependence of Fluoride Molten Salt Thermal Conductivity.” </a:t>
            </a:r>
            <a:r>
              <a:rPr lang="en-US" sz="800" i="1" dirty="0">
                <a:effectLst/>
              </a:rPr>
              <a:t>Journal of Applied Physics</a:t>
            </a:r>
            <a:r>
              <a:rPr lang="en-US" sz="800" dirty="0">
                <a:effectLst/>
              </a:rPr>
              <a:t> 131, no. 22 (June 8, 2022): 225102. </a:t>
            </a:r>
            <a:r>
              <a:rPr lang="en-US" sz="800" dirty="0">
                <a:effectLst/>
                <a:hlinkClick r:id="rId13"/>
              </a:rPr>
              <a:t>https://doi.org/10.1063/5.0088059</a:t>
            </a:r>
            <a:r>
              <a:rPr lang="en-US" sz="800" dirty="0">
                <a:effectLst/>
              </a:rPr>
              <a:t>.</a:t>
            </a:r>
          </a:p>
          <a:p>
            <a:pPr marL="228600" indent="-228600">
              <a:buFont typeface="+mj-lt"/>
              <a:buAutoNum type="arabicPeriod"/>
            </a:pPr>
            <a:r>
              <a:rPr lang="en-US" sz="800" dirty="0">
                <a:effectLst/>
              </a:rPr>
              <a:t>Rudenko, Alexey, Alexander </a:t>
            </a:r>
            <a:r>
              <a:rPr lang="en-US" sz="800" dirty="0" err="1">
                <a:effectLst/>
              </a:rPr>
              <a:t>Redkin</a:t>
            </a:r>
            <a:r>
              <a:rPr lang="en-US" sz="800" dirty="0">
                <a:effectLst/>
              </a:rPr>
              <a:t>, Evgeniya </a:t>
            </a:r>
            <a:r>
              <a:rPr lang="en-US" sz="800" dirty="0" err="1">
                <a:effectLst/>
              </a:rPr>
              <a:t>Il’ina</a:t>
            </a:r>
            <a:r>
              <a:rPr lang="en-US" sz="800" dirty="0">
                <a:effectLst/>
              </a:rPr>
              <a:t>, Svetlana </a:t>
            </a:r>
            <a:r>
              <a:rPr lang="en-US" sz="800" dirty="0" err="1">
                <a:effectLst/>
              </a:rPr>
              <a:t>Pershina</a:t>
            </a:r>
            <a:r>
              <a:rPr lang="en-US" sz="800" dirty="0">
                <a:effectLst/>
              </a:rPr>
              <a:t>, Peter </a:t>
            </a:r>
            <a:r>
              <a:rPr lang="en-US" sz="800" dirty="0" err="1">
                <a:effectLst/>
              </a:rPr>
              <a:t>Mushnikov</a:t>
            </a:r>
            <a:r>
              <a:rPr lang="en-US" sz="800" dirty="0">
                <a:effectLst/>
              </a:rPr>
              <a:t>, </a:t>
            </a:r>
            <a:r>
              <a:rPr lang="en-US" sz="800" dirty="0" err="1">
                <a:effectLst/>
              </a:rPr>
              <a:t>Yuriy</a:t>
            </a:r>
            <a:r>
              <a:rPr lang="en-US" sz="800" dirty="0">
                <a:effectLst/>
              </a:rPr>
              <a:t> </a:t>
            </a:r>
            <a:r>
              <a:rPr lang="en-US" sz="800" dirty="0" err="1">
                <a:effectLst/>
              </a:rPr>
              <a:t>Zaikov</a:t>
            </a:r>
            <a:r>
              <a:rPr lang="en-US" sz="800" dirty="0">
                <a:effectLst/>
              </a:rPr>
              <a:t>, Sergey </a:t>
            </a:r>
            <a:r>
              <a:rPr lang="en-US" sz="800" dirty="0" err="1">
                <a:effectLst/>
              </a:rPr>
              <a:t>Kumkov</a:t>
            </a:r>
            <a:r>
              <a:rPr lang="en-US" sz="800" dirty="0">
                <a:effectLst/>
              </a:rPr>
              <a:t>, </a:t>
            </a:r>
            <a:r>
              <a:rPr lang="en-US" sz="800" dirty="0" err="1">
                <a:effectLst/>
              </a:rPr>
              <a:t>Yalan</a:t>
            </a:r>
            <a:r>
              <a:rPr lang="en-US" sz="800" dirty="0">
                <a:effectLst/>
              </a:rPr>
              <a:t> Liu, and </a:t>
            </a:r>
            <a:r>
              <a:rPr lang="en-US" sz="800" dirty="0" err="1">
                <a:effectLst/>
              </a:rPr>
              <a:t>Weiqun</a:t>
            </a:r>
            <a:r>
              <a:rPr lang="en-US" sz="800" dirty="0">
                <a:effectLst/>
              </a:rPr>
              <a:t> Shi. “Thermal Conductivity of </a:t>
            </a:r>
            <a:r>
              <a:rPr lang="en-US" sz="800" dirty="0" err="1">
                <a:effectLst/>
              </a:rPr>
              <a:t>FLiNaK</a:t>
            </a:r>
            <a:r>
              <a:rPr lang="en-US" sz="800" dirty="0">
                <a:effectLst/>
              </a:rPr>
              <a:t> in a Molten State.” </a:t>
            </a:r>
            <a:r>
              <a:rPr lang="en-US" sz="800" i="1" dirty="0">
                <a:effectLst/>
              </a:rPr>
              <a:t>Materials</a:t>
            </a:r>
            <a:r>
              <a:rPr lang="en-US" sz="800" dirty="0">
                <a:effectLst/>
              </a:rPr>
              <a:t> 15, no. 16 (January 2022): 5603. </a:t>
            </a:r>
            <a:r>
              <a:rPr lang="en-US" sz="800" dirty="0">
                <a:effectLst/>
                <a:hlinkClick r:id="rId14"/>
              </a:rPr>
              <a:t>https://doi.org/10.3390/ma15165603</a:t>
            </a:r>
            <a:r>
              <a:rPr lang="en-US" sz="800" dirty="0">
                <a:effectLst/>
              </a:rPr>
              <a:t>.</a:t>
            </a:r>
          </a:p>
          <a:p>
            <a:pPr marL="228600" indent="-228600">
              <a:buFont typeface="+mj-lt"/>
              <a:buAutoNum type="arabicPeriod"/>
            </a:pPr>
            <a:r>
              <a:rPr lang="en-US" sz="800" dirty="0">
                <a:effectLst/>
              </a:rPr>
              <a:t>Smirnov, M. V., V. A. Khokhlov, and E. S. Filatov. “Thermal Conductivity of Molten Alkali Halides and Their Mixtures.” </a:t>
            </a:r>
            <a:r>
              <a:rPr lang="en-US" sz="800" i="1" dirty="0" err="1">
                <a:effectLst/>
              </a:rPr>
              <a:t>Electrochimica</a:t>
            </a:r>
            <a:r>
              <a:rPr lang="en-US" sz="800" i="1" dirty="0">
                <a:effectLst/>
              </a:rPr>
              <a:t> Acta</a:t>
            </a:r>
            <a:r>
              <a:rPr lang="en-US" sz="800" dirty="0">
                <a:effectLst/>
              </a:rPr>
              <a:t> 32, no. 7 (July 1, 1987): 1019–26. </a:t>
            </a:r>
            <a:r>
              <a:rPr lang="en-US" sz="800" dirty="0">
                <a:effectLst/>
                <a:hlinkClick r:id="rId15"/>
              </a:rPr>
              <a:t>https://doi.org/10.1016/0013-4686(87)90027-2</a:t>
            </a:r>
            <a:r>
              <a:rPr lang="en-US" sz="800" dirty="0">
                <a:effectLst/>
              </a:rPr>
              <a:t>.</a:t>
            </a:r>
          </a:p>
          <a:p>
            <a:pPr marL="228600" indent="-228600">
              <a:buFont typeface="+mj-lt"/>
              <a:buAutoNum type="arabicPeriod"/>
            </a:pPr>
            <a:r>
              <a:rPr lang="en-US" sz="800" dirty="0">
                <a:effectLst/>
              </a:rPr>
              <a:t>V. I. Fedorov, V. I. </a:t>
            </a:r>
            <a:r>
              <a:rPr lang="en-US" sz="800" dirty="0" err="1">
                <a:effectLst/>
              </a:rPr>
              <a:t>Machuev</a:t>
            </a:r>
            <a:r>
              <a:rPr lang="en-US" sz="800" dirty="0">
                <a:effectLst/>
              </a:rPr>
              <a:t>, “Thermal Conductivity of Fused Salts”, TVT, 8:4 (1970), 912–914; High Temperature, 8:4 (1970), 858–860. Accessed March 23, 2024. </a:t>
            </a:r>
            <a:r>
              <a:rPr lang="en-US" sz="800" dirty="0">
                <a:effectLst/>
                <a:hlinkClick r:id="rId16"/>
              </a:rPr>
              <a:t>https://www.mathnet.ru/php/archive.phtml?wshow=paper&amp;jrnid=tvt&amp;paperid=7779&amp;option_lang=eng</a:t>
            </a:r>
            <a:r>
              <a:rPr lang="en-US" sz="800" dirty="0">
                <a:effectLst/>
              </a:rPr>
              <a:t>.</a:t>
            </a:r>
          </a:p>
          <a:p>
            <a:pPr marL="228600" indent="-228600">
              <a:buFont typeface="+mj-lt"/>
              <a:buAutoNum type="arabicPeriod"/>
            </a:pPr>
            <a:r>
              <a:rPr lang="en-US" sz="800" dirty="0">
                <a:effectLst/>
              </a:rPr>
              <a:t>Frandsen, Benjamin A., Stella D. Nickerson, Austin D. Clark, Andrew Solano, Raju </a:t>
            </a:r>
            <a:r>
              <a:rPr lang="en-US" sz="800" dirty="0" err="1">
                <a:effectLst/>
              </a:rPr>
              <a:t>Baral</a:t>
            </a:r>
            <a:r>
              <a:rPr lang="en-US" sz="800" dirty="0">
                <a:effectLst/>
              </a:rPr>
              <a:t>, Johnny Williams, </a:t>
            </a:r>
            <a:r>
              <a:rPr lang="en-US" sz="800" dirty="0" err="1">
                <a:effectLst/>
              </a:rPr>
              <a:t>Jörg</a:t>
            </a:r>
            <a:r>
              <a:rPr lang="en-US" sz="800" dirty="0">
                <a:effectLst/>
              </a:rPr>
              <a:t> </a:t>
            </a:r>
            <a:r>
              <a:rPr lang="en-US" sz="800" dirty="0" err="1">
                <a:effectLst/>
              </a:rPr>
              <a:t>Neuefeind</a:t>
            </a:r>
            <a:r>
              <a:rPr lang="en-US" sz="800" dirty="0">
                <a:effectLst/>
              </a:rPr>
              <a:t>, and Matthew Memmott. “The Structure of Molten </a:t>
            </a:r>
            <a:r>
              <a:rPr lang="en-US" sz="800" dirty="0" err="1">
                <a:effectLst/>
              </a:rPr>
              <a:t>FLiNaK</a:t>
            </a:r>
            <a:r>
              <a:rPr lang="en-US" sz="800" dirty="0">
                <a:effectLst/>
              </a:rPr>
              <a:t>.” </a:t>
            </a:r>
            <a:r>
              <a:rPr lang="en-US" sz="800" i="1" dirty="0">
                <a:effectLst/>
              </a:rPr>
              <a:t>Journal of Nuclear Materials</a:t>
            </a:r>
            <a:r>
              <a:rPr lang="en-US" sz="800" dirty="0">
                <a:effectLst/>
              </a:rPr>
              <a:t> 537 (August 15, 2020): 152219. </a:t>
            </a:r>
            <a:r>
              <a:rPr lang="en-US" sz="800" dirty="0">
                <a:effectLst/>
                <a:hlinkClick r:id="rId17"/>
              </a:rPr>
              <a:t>https://doi.org/10.1016/j.jnucmat.2020.152219</a:t>
            </a:r>
            <a:r>
              <a:rPr lang="en-US" sz="800" dirty="0">
                <a:effectLst/>
              </a:rPr>
              <a:t>.</a:t>
            </a:r>
          </a:p>
          <a:p>
            <a:pPr marL="228600" indent="-228600">
              <a:buFont typeface="+mj-lt"/>
              <a:buAutoNum type="arabicPeriod"/>
            </a:pPr>
            <a:r>
              <a:rPr lang="en-US" sz="800" dirty="0">
                <a:effectLst/>
              </a:rPr>
              <a:t>Giordano, Valentina M., and Giulio Monaco. “Fingerprints of Order and Disorder on the High-Frequency Dynamics of Liquids.” </a:t>
            </a:r>
            <a:r>
              <a:rPr lang="en-US" sz="800" i="1" dirty="0">
                <a:effectLst/>
              </a:rPr>
              <a:t>Proceedings of the National Academy of Sciences</a:t>
            </a:r>
            <a:r>
              <a:rPr lang="en-US" sz="800" dirty="0">
                <a:effectLst/>
              </a:rPr>
              <a:t> 107, no. 51 (December 21, 2010): 21985–89. </a:t>
            </a:r>
            <a:r>
              <a:rPr lang="en-US" sz="800" dirty="0">
                <a:effectLst/>
                <a:hlinkClick r:id="rId18"/>
              </a:rPr>
              <a:t>https://doi.org/10.1073/pnas.1006319107</a:t>
            </a:r>
            <a:r>
              <a:rPr lang="en-US" sz="800" dirty="0">
                <a:effectLst/>
              </a:rPr>
              <a:t>.</a:t>
            </a:r>
          </a:p>
          <a:p>
            <a:pPr marL="228600" indent="-228600">
              <a:buFont typeface="+mj-lt"/>
              <a:buAutoNum type="arabicPeriod"/>
            </a:pPr>
            <a:r>
              <a:rPr lang="en-US" sz="800" dirty="0">
                <a:effectLst/>
              </a:rPr>
              <a:t>Revere, M., and M. P. Tosi. “Structure and Dynamics of Molten Salts.” </a:t>
            </a:r>
            <a:r>
              <a:rPr lang="en-US" sz="800" i="1" dirty="0">
                <a:effectLst/>
              </a:rPr>
              <a:t>Reports on Progress in Physics</a:t>
            </a:r>
            <a:r>
              <a:rPr lang="en-US" sz="800" dirty="0">
                <a:effectLst/>
              </a:rPr>
              <a:t> 49, no. 9 (September 1986): 1001. </a:t>
            </a:r>
            <a:r>
              <a:rPr lang="en-US" sz="800" dirty="0">
                <a:effectLst/>
                <a:hlinkClick r:id="rId19"/>
              </a:rPr>
              <a:t>https://doi.org/10.1088/0034-4885/49/9/002</a:t>
            </a:r>
            <a:r>
              <a:rPr lang="en-US" sz="800" dirty="0">
                <a:effectLst/>
              </a:rPr>
              <a:t>.</a:t>
            </a:r>
          </a:p>
          <a:p>
            <a:pPr marL="228600" indent="-228600">
              <a:buFont typeface="+mj-lt"/>
              <a:buAutoNum type="arabicPeriod"/>
            </a:pPr>
            <a:r>
              <a:rPr lang="en-US" sz="800" dirty="0">
                <a:effectLst/>
              </a:rPr>
              <a:t>Cahill, David G., S. K. Watson, and R. O. Pohl. “Lower Limit to the Thermal Conductivity of Disordered Crystals.” </a:t>
            </a:r>
            <a:r>
              <a:rPr lang="en-US" sz="800" i="1" dirty="0">
                <a:effectLst/>
              </a:rPr>
              <a:t>Physical Review B</a:t>
            </a:r>
            <a:r>
              <a:rPr lang="en-US" sz="800" dirty="0">
                <a:effectLst/>
              </a:rPr>
              <a:t> 46, no. 10 (September 1, 1992): 6131–40. </a:t>
            </a:r>
            <a:r>
              <a:rPr lang="en-US" sz="800" dirty="0">
                <a:effectLst/>
                <a:hlinkClick r:id="rId20"/>
              </a:rPr>
              <a:t>https://doi.org/10.1103/PhysRevB.46.6131</a:t>
            </a:r>
            <a:r>
              <a:rPr lang="en-US" sz="800" dirty="0">
                <a:effectLst/>
              </a:rPr>
              <a:t>.</a:t>
            </a:r>
          </a:p>
          <a:p>
            <a:pPr marL="228600" indent="-228600">
              <a:buFont typeface="+mj-lt"/>
              <a:buAutoNum type="arabicPeriod"/>
            </a:pPr>
            <a:r>
              <a:rPr lang="en-US" sz="800" dirty="0" err="1">
                <a:effectLst/>
              </a:rPr>
              <a:t>Gheribi</a:t>
            </a:r>
            <a:r>
              <a:rPr lang="en-US" sz="800" dirty="0">
                <a:effectLst/>
              </a:rPr>
              <a:t>, A.E., A.T. Phan, and P. Chartrand. “A Theoretical Framework for Reliable Predictions of Thermal Conductivity of Multicomponent Molten Salt Mixtures: KCl-NaCl-MgCl2 as a Case Study.” </a:t>
            </a:r>
            <a:r>
              <a:rPr lang="en-US" sz="800" i="1" dirty="0">
                <a:effectLst/>
              </a:rPr>
              <a:t>Solar Energy Materials and Solar Cells</a:t>
            </a:r>
            <a:r>
              <a:rPr lang="en-US" sz="800" dirty="0">
                <a:effectLst/>
              </a:rPr>
              <a:t> 236 (2022). </a:t>
            </a:r>
            <a:r>
              <a:rPr lang="en-US" sz="800" dirty="0">
                <a:effectLst/>
                <a:hlinkClick r:id="rId21"/>
              </a:rPr>
              <a:t>https://doi.org/10.1016/j.solmat.2021.111478</a:t>
            </a:r>
            <a:r>
              <a:rPr lang="en-US" sz="800" dirty="0">
                <a:effectLst/>
              </a:rPr>
              <a:t>.</a:t>
            </a:r>
          </a:p>
          <a:p>
            <a:pPr marL="228600" indent="-228600">
              <a:buFont typeface="+mj-lt"/>
              <a:buAutoNum type="arabicPeriod"/>
            </a:pPr>
            <a:r>
              <a:rPr lang="en-US" sz="800" dirty="0" err="1">
                <a:effectLst/>
              </a:rPr>
              <a:t>Gheribi</a:t>
            </a:r>
            <a:r>
              <a:rPr lang="en-US" sz="800" dirty="0">
                <a:effectLst/>
              </a:rPr>
              <a:t>, </a:t>
            </a:r>
            <a:r>
              <a:rPr lang="en-US" sz="800" dirty="0" err="1">
                <a:effectLst/>
              </a:rPr>
              <a:t>Aïmen</a:t>
            </a:r>
            <a:r>
              <a:rPr lang="en-US" sz="800" dirty="0">
                <a:effectLst/>
              </a:rPr>
              <a:t> E., and Patrice Chartrand. “Thermal Conductivity of Molten Salt Mixtures: Theoretical Model Supported by Equilibrium Molecular Dynamics Simulations.” </a:t>
            </a:r>
            <a:r>
              <a:rPr lang="en-US" sz="800" i="1" dirty="0">
                <a:effectLst/>
              </a:rPr>
              <a:t>The Journal of Chemical Physics</a:t>
            </a:r>
            <a:r>
              <a:rPr lang="en-US" sz="800" dirty="0">
                <a:effectLst/>
              </a:rPr>
              <a:t> 144, no. 8 (February 26, 2016): 084506. </a:t>
            </a:r>
            <a:r>
              <a:rPr lang="en-US" sz="800" dirty="0">
                <a:effectLst/>
                <a:hlinkClick r:id="rId22"/>
              </a:rPr>
              <a:t>https://doi.org/10.1063/1.4942197</a:t>
            </a:r>
            <a:r>
              <a:rPr lang="en-US" sz="800" dirty="0">
                <a:effectLst/>
              </a:rPr>
              <a:t>.</a:t>
            </a:r>
          </a:p>
          <a:p>
            <a:pPr marL="228600" indent="-228600">
              <a:buFont typeface="+mj-lt"/>
              <a:buAutoNum type="arabicPeriod"/>
            </a:pPr>
            <a:r>
              <a:rPr lang="en-US" sz="800" dirty="0" err="1">
                <a:effectLst/>
              </a:rPr>
              <a:t>Gheribi</a:t>
            </a:r>
            <a:r>
              <a:rPr lang="en-US" sz="800" dirty="0">
                <a:effectLst/>
              </a:rPr>
              <a:t>, </a:t>
            </a:r>
            <a:r>
              <a:rPr lang="en-US" sz="800" dirty="0" err="1">
                <a:effectLst/>
              </a:rPr>
              <a:t>Aïmen</a:t>
            </a:r>
            <a:r>
              <a:rPr lang="en-US" sz="800" dirty="0">
                <a:effectLst/>
              </a:rPr>
              <a:t> E., Jesus A. Torres, and Patrice Chartrand. “Recommended Values for the Thermal Conductivity of Molten Salts between the Melting and Boiling Points.” </a:t>
            </a:r>
            <a:r>
              <a:rPr lang="en-US" sz="800" i="1" dirty="0">
                <a:effectLst/>
              </a:rPr>
              <a:t>Solar Energy Materials and Solar Cells</a:t>
            </a:r>
            <a:r>
              <a:rPr lang="en-US" sz="800" dirty="0">
                <a:effectLst/>
              </a:rPr>
              <a:t> 126 (July 1, 2014): 11–25. </a:t>
            </a:r>
            <a:r>
              <a:rPr lang="en-US" sz="800" dirty="0">
                <a:effectLst/>
                <a:hlinkClick r:id="rId23"/>
              </a:rPr>
              <a:t>https://doi.org/10.1016/j.solmat.2014.03.028</a:t>
            </a:r>
            <a:r>
              <a:rPr lang="en-US" sz="800" dirty="0">
                <a:effectLst/>
              </a:rPr>
              <a:t>.</a:t>
            </a:r>
          </a:p>
          <a:p>
            <a:pPr marL="228600" indent="-228600">
              <a:buFont typeface="+mj-lt"/>
              <a:buAutoNum type="arabicPeriod"/>
            </a:pPr>
            <a:r>
              <a:rPr lang="en-US" sz="800" dirty="0">
                <a:effectLst/>
              </a:rPr>
              <a:t>Kincaid, John F., and Henry Eyring. “Free Volumes and Free Angle Ratios of Molecules in Liquids.” </a:t>
            </a:r>
            <a:r>
              <a:rPr lang="en-US" sz="800" i="1" dirty="0">
                <a:effectLst/>
              </a:rPr>
              <a:t>The Journal of Chemical Physics</a:t>
            </a:r>
            <a:r>
              <a:rPr lang="en-US" sz="800" dirty="0">
                <a:effectLst/>
              </a:rPr>
              <a:t> 6, no. 10 (October 1, 1938): 620–29. </a:t>
            </a:r>
            <a:r>
              <a:rPr lang="en-US" sz="800" dirty="0">
                <a:effectLst/>
                <a:hlinkClick r:id="rId24"/>
              </a:rPr>
              <a:t>https://doi.org/10.1063/1.1750134</a:t>
            </a:r>
            <a:r>
              <a:rPr lang="en-US" sz="800" dirty="0">
                <a:effectLst/>
              </a:rPr>
              <a:t>.</a:t>
            </a:r>
          </a:p>
          <a:p>
            <a:pPr marL="228600" indent="-228600">
              <a:buFont typeface="+mj-lt"/>
              <a:buAutoNum type="arabicPeriod"/>
            </a:pPr>
            <a:r>
              <a:rPr lang="en-US" sz="800" dirty="0" err="1">
                <a:effectLst/>
              </a:rPr>
              <a:t>Nagasaka</a:t>
            </a:r>
            <a:r>
              <a:rPr lang="en-US" sz="800" dirty="0">
                <a:effectLst/>
              </a:rPr>
              <a:t>, Y., and A. Nagashima. “Corresponding States Correlation for the Thermal Conductivity of Molten Alkali Halides.” </a:t>
            </a:r>
            <a:r>
              <a:rPr lang="en-US" sz="800" i="1" dirty="0">
                <a:effectLst/>
              </a:rPr>
              <a:t>International Journal of </a:t>
            </a:r>
            <a:r>
              <a:rPr lang="en-US" sz="800" i="1" dirty="0" err="1">
                <a:effectLst/>
              </a:rPr>
              <a:t>Thermophysics</a:t>
            </a:r>
            <a:r>
              <a:rPr lang="en-US" sz="800" dirty="0">
                <a:effectLst/>
              </a:rPr>
              <a:t> 14, no. 4 (July 1, 1993): 923–36. </a:t>
            </a:r>
            <a:r>
              <a:rPr lang="en-US" sz="800" dirty="0">
                <a:effectLst/>
                <a:hlinkClick r:id="rId25"/>
              </a:rPr>
              <a:t>https://doi.org/10.1007/BF00502115</a:t>
            </a:r>
            <a:r>
              <a:rPr lang="en-US" sz="800" dirty="0">
                <a:effectLst/>
              </a:rPr>
              <a:t>.</a:t>
            </a:r>
          </a:p>
          <a:p>
            <a:pPr marL="228600" indent="-228600">
              <a:buFont typeface="+mj-lt"/>
              <a:buAutoNum type="arabicPeriod"/>
            </a:pPr>
            <a:r>
              <a:rPr lang="en-US" sz="800" dirty="0">
                <a:effectLst/>
              </a:rPr>
              <a:t>Yang, </a:t>
            </a:r>
            <a:r>
              <a:rPr lang="en-US" sz="800" dirty="0" err="1">
                <a:effectLst/>
              </a:rPr>
              <a:t>Huiqiang</a:t>
            </a:r>
            <a:r>
              <a:rPr lang="en-US" sz="800" dirty="0">
                <a:effectLst/>
              </a:rPr>
              <a:t>, Ryan Gallagher, Patrice Chartrand, and </a:t>
            </a:r>
            <a:r>
              <a:rPr lang="en-US" sz="800" dirty="0" err="1">
                <a:effectLst/>
              </a:rPr>
              <a:t>Aïmen</a:t>
            </a:r>
            <a:r>
              <a:rPr lang="en-US" sz="800" dirty="0">
                <a:effectLst/>
              </a:rPr>
              <a:t> E. </a:t>
            </a:r>
            <a:r>
              <a:rPr lang="en-US" sz="800" dirty="0" err="1">
                <a:effectLst/>
              </a:rPr>
              <a:t>Gheribi</a:t>
            </a:r>
            <a:r>
              <a:rPr lang="en-US" sz="800" dirty="0">
                <a:effectLst/>
              </a:rPr>
              <a:t>. “Development of a Molten Salt Thermal Conductivity Model and Database for Advanced Energy Systems.” </a:t>
            </a:r>
            <a:r>
              <a:rPr lang="en-US" sz="800" i="1" dirty="0">
                <a:effectLst/>
              </a:rPr>
              <a:t>Solar Energy</a:t>
            </a:r>
            <a:r>
              <a:rPr lang="en-US" sz="800" dirty="0">
                <a:effectLst/>
              </a:rPr>
              <a:t> 256 (May 15, 2023): 158–78. </a:t>
            </a:r>
            <a:r>
              <a:rPr lang="en-US" sz="800" dirty="0">
                <a:effectLst/>
                <a:hlinkClick r:id="rId26"/>
              </a:rPr>
              <a:t>https://doi.org/10.1016/j.solener.2023.04.009</a:t>
            </a:r>
            <a:r>
              <a:rPr lang="en-US" sz="800" dirty="0">
                <a:effectLst/>
              </a:rPr>
              <a:t>.</a:t>
            </a:r>
          </a:p>
          <a:p>
            <a:pPr marL="228600" indent="-228600">
              <a:buFont typeface="+mj-lt"/>
              <a:buAutoNum type="arabicPeriod"/>
            </a:pPr>
            <a:r>
              <a:rPr lang="en-US" sz="800" dirty="0">
                <a:effectLst/>
              </a:rPr>
              <a:t>Zhao, Andrew Z., Matthew C. Wingert, </a:t>
            </a:r>
            <a:r>
              <a:rPr lang="en-US" sz="800" dirty="0" err="1">
                <a:effectLst/>
              </a:rPr>
              <a:t>Renkun</a:t>
            </a:r>
            <a:r>
              <a:rPr lang="en-US" sz="800" dirty="0">
                <a:effectLst/>
              </a:rPr>
              <a:t> Chen, and Javier E. </a:t>
            </a:r>
            <a:r>
              <a:rPr lang="en-US" sz="800" dirty="0" err="1">
                <a:effectLst/>
              </a:rPr>
              <a:t>Garay</a:t>
            </a:r>
            <a:r>
              <a:rPr lang="en-US" sz="800" dirty="0">
                <a:effectLst/>
              </a:rPr>
              <a:t>. “Phonon Gas Model for Thermal Conductivity of Dense, Strongly Interacting Liquids.” </a:t>
            </a:r>
            <a:r>
              <a:rPr lang="en-US" sz="800" i="1" dirty="0">
                <a:effectLst/>
              </a:rPr>
              <a:t>Journal of Applied Physics</a:t>
            </a:r>
            <a:r>
              <a:rPr lang="en-US" sz="800" dirty="0">
                <a:effectLst/>
              </a:rPr>
              <a:t> 129, no. 23 (June 21, 2021). </a:t>
            </a:r>
            <a:r>
              <a:rPr lang="en-US" sz="800" dirty="0">
                <a:effectLst/>
                <a:hlinkClick r:id="rId27"/>
              </a:rPr>
              <a:t>https://doi.org/10.1063/5.0040734</a:t>
            </a:r>
            <a:r>
              <a:rPr lang="en-US" sz="800" dirty="0">
                <a:effectLst/>
              </a:rPr>
              <a:t>.</a:t>
            </a:r>
          </a:p>
          <a:p>
            <a:pPr marL="228600" indent="-228600">
              <a:buFont typeface="+mj-lt"/>
              <a:buAutoNum type="arabicPeriod"/>
            </a:pPr>
            <a:r>
              <a:rPr lang="en-US" sz="800" dirty="0" err="1">
                <a:effectLst/>
              </a:rPr>
              <a:t>Chliatzou</a:t>
            </a:r>
            <a:r>
              <a:rPr lang="en-US" sz="800" dirty="0">
                <a:effectLst/>
              </a:rPr>
              <a:t>, Ch. D., M. J. </a:t>
            </a:r>
            <a:r>
              <a:rPr lang="en-US" sz="800" dirty="0" err="1">
                <a:effectLst/>
              </a:rPr>
              <a:t>Assael</a:t>
            </a:r>
            <a:r>
              <a:rPr lang="en-US" sz="800" dirty="0">
                <a:effectLst/>
              </a:rPr>
              <a:t>, K. D. Antoniadis, M. L. Huber, and W. A. </a:t>
            </a:r>
            <a:r>
              <a:rPr lang="en-US" sz="800" dirty="0" err="1">
                <a:effectLst/>
              </a:rPr>
              <a:t>Wakeham</a:t>
            </a:r>
            <a:r>
              <a:rPr lang="en-US" sz="800" dirty="0">
                <a:effectLst/>
              </a:rPr>
              <a:t>. “Reference Correlations for the Thermal Conductivity of 13 Inorganic Molten Salts.” </a:t>
            </a:r>
            <a:r>
              <a:rPr lang="en-US" sz="800" i="1" dirty="0">
                <a:effectLst/>
              </a:rPr>
              <a:t>Journal of Physical and Chemical Reference Data</a:t>
            </a:r>
            <a:r>
              <a:rPr lang="en-US" sz="800" dirty="0">
                <a:effectLst/>
              </a:rPr>
              <a:t> 47, no. 3 (September 19, 2018): 033104. </a:t>
            </a:r>
            <a:r>
              <a:rPr lang="en-US" sz="800" dirty="0">
                <a:effectLst/>
                <a:hlinkClick r:id="rId28"/>
              </a:rPr>
              <a:t>https://doi.org/10.1063/1.5052343</a:t>
            </a:r>
            <a:r>
              <a:rPr lang="en-US" sz="800" dirty="0">
                <a:effectLst/>
              </a:rPr>
              <a:t>.</a:t>
            </a:r>
          </a:p>
          <a:p>
            <a:pPr marL="228600" indent="-228600">
              <a:buFont typeface="+mj-lt"/>
              <a:buAutoNum type="arabicPeriod"/>
            </a:pPr>
            <a:r>
              <a:rPr lang="en-US" sz="800" dirty="0">
                <a:effectLst/>
              </a:rPr>
              <a:t>Zhao, Andrew Z., Matthew C. Wingert, and Javier E. </a:t>
            </a:r>
            <a:r>
              <a:rPr lang="en-US" sz="800" dirty="0" err="1">
                <a:effectLst/>
              </a:rPr>
              <a:t>Garay</a:t>
            </a:r>
            <a:r>
              <a:rPr lang="en-US" sz="800" dirty="0">
                <a:effectLst/>
              </a:rPr>
              <a:t>. “Frequency-Domain Hot-Wire Measurements of Molten Nitrate Salt Thermal Conductivity.” </a:t>
            </a:r>
            <a:r>
              <a:rPr lang="en-US" sz="800" i="1" dirty="0">
                <a:effectLst/>
              </a:rPr>
              <a:t>Journal of Chemical &amp; Engineering Data</a:t>
            </a:r>
            <a:r>
              <a:rPr lang="en-US" sz="800" dirty="0">
                <a:effectLst/>
              </a:rPr>
              <a:t> 66, no. 1 (January 14, 2021): 262–70. </a:t>
            </a:r>
            <a:r>
              <a:rPr lang="en-US" sz="800" dirty="0">
                <a:effectLst/>
                <a:hlinkClick r:id="rId29"/>
              </a:rPr>
              <a:t>https://doi.org/10.1021/acs.jced.0c00621</a:t>
            </a:r>
            <a:r>
              <a:rPr lang="en-US" sz="800" dirty="0">
                <a:effectLst/>
              </a:rPr>
              <a:t>.</a:t>
            </a:r>
          </a:p>
          <a:p>
            <a:pPr marL="228600" indent="-228600">
              <a:buFont typeface="+mj-lt"/>
              <a:buAutoNum type="arabicPeriod"/>
            </a:pPr>
            <a:r>
              <a:rPr lang="en-US" sz="800" dirty="0">
                <a:effectLst/>
              </a:rPr>
              <a:t>Bobrova, K. O., V. N. </a:t>
            </a:r>
            <a:r>
              <a:rPr lang="en-US" sz="800" dirty="0" err="1">
                <a:effectLst/>
              </a:rPr>
              <a:t>Dokutovich</a:t>
            </a:r>
            <a:r>
              <a:rPr lang="en-US" sz="800" dirty="0">
                <a:effectLst/>
              </a:rPr>
              <a:t>, and P. N. </a:t>
            </a:r>
            <a:r>
              <a:rPr lang="en-US" sz="800" dirty="0" err="1">
                <a:effectLst/>
              </a:rPr>
              <a:t>Mushnikov</a:t>
            </a:r>
            <a:r>
              <a:rPr lang="en-US" sz="800" dirty="0">
                <a:effectLst/>
              </a:rPr>
              <a:t>. “Thermophysical Properties of Several Molten Mixtures of the </a:t>
            </a:r>
            <a:r>
              <a:rPr lang="en-US" sz="800" dirty="0" err="1">
                <a:effectLst/>
              </a:rPr>
              <a:t>LiF</a:t>
            </a:r>
            <a:r>
              <a:rPr lang="en-US" sz="800" dirty="0">
                <a:effectLst/>
              </a:rPr>
              <a:t>–BeF2–UF4 System.” </a:t>
            </a:r>
            <a:r>
              <a:rPr lang="en-US" sz="800" i="1" dirty="0">
                <a:effectLst/>
              </a:rPr>
              <a:t>Russian Metallurgy (</a:t>
            </a:r>
            <a:r>
              <a:rPr lang="en-US" sz="800" i="1" dirty="0" err="1">
                <a:effectLst/>
              </a:rPr>
              <a:t>Metally</a:t>
            </a:r>
            <a:r>
              <a:rPr lang="en-US" sz="800" i="1" dirty="0">
                <a:effectLst/>
              </a:rPr>
              <a:t>)</a:t>
            </a:r>
            <a:r>
              <a:rPr lang="en-US" sz="800" dirty="0">
                <a:effectLst/>
              </a:rPr>
              <a:t> 2023, no. 2 (February 1, 2023): 126–35. </a:t>
            </a:r>
            <a:r>
              <a:rPr lang="en-US" sz="800" dirty="0">
                <a:effectLst/>
                <a:hlinkClick r:id="rId30"/>
              </a:rPr>
              <a:t>https://doi.org/10.1134/S0036029523020039</a:t>
            </a:r>
            <a:r>
              <a:rPr lang="en-US" sz="800" dirty="0">
                <a:effectLst/>
              </a:rPr>
              <a:t>.</a:t>
            </a:r>
          </a:p>
          <a:p>
            <a:pPr marL="228600" indent="-228600">
              <a:buFont typeface="+mj-lt"/>
              <a:buAutoNum type="arabicPeriod"/>
            </a:pPr>
            <a:r>
              <a:rPr lang="en-US" sz="800" dirty="0">
                <a:effectLst/>
              </a:rPr>
              <a:t>Rose, M. A., L. D. Gardner, T. T. Lichtenstein, S. A. Thomas, and E. Wu. “Property Measurements of NaCl-UCl3 and NaCl-KCl-UCl3 Molten Salts (Rev.1).” Argonne National Laboratory (ANL), Argonne, IL (United States), May 26, 2023. </a:t>
            </a:r>
            <a:r>
              <a:rPr lang="en-US" sz="800" dirty="0">
                <a:effectLst/>
                <a:hlinkClick r:id="rId31"/>
              </a:rPr>
              <a:t>https://doi.org/10.2172/1985295</a:t>
            </a:r>
            <a:r>
              <a:rPr lang="en-US" sz="800" dirty="0">
                <a:effectLst/>
              </a:rPr>
              <a:t>.</a:t>
            </a:r>
          </a:p>
          <a:p>
            <a:pPr marL="228600" indent="-228600">
              <a:buFont typeface="+mj-lt"/>
              <a:buAutoNum type="arabicPeriod"/>
            </a:pPr>
            <a:r>
              <a:rPr lang="en-US" sz="800" dirty="0"/>
              <a:t>Termini, N. </a:t>
            </a:r>
            <a:r>
              <a:rPr lang="en-US" sz="800" dirty="0" err="1"/>
              <a:t>Birrit</a:t>
            </a:r>
            <a:r>
              <a:rPr lang="en-US" sz="800" dirty="0"/>
              <a:t>, T. Ezell, D. [Forthcoming] “Thermal conductivity measurements of NaCl-UCl3 using the variable gap apparatus.” Oak Ridge National Laboratory (ORNL), Oak Ridge, TN (United States). April, 2023.</a:t>
            </a:r>
          </a:p>
          <a:p>
            <a:pPr marL="228600" indent="-228600">
              <a:buFont typeface="+mj-lt"/>
              <a:buAutoNum type="arabicPeriod"/>
            </a:pPr>
            <a:r>
              <a:rPr lang="en-US" sz="800" b="0" i="0" dirty="0">
                <a:effectLst/>
                <a:highlight>
                  <a:srgbClr val="FFFFFF"/>
                </a:highlight>
              </a:rPr>
              <a:t>Q. Zheng, M. Hao, R. Miao, J. </a:t>
            </a:r>
            <a:r>
              <a:rPr lang="en-US" sz="800" b="0" i="0" dirty="0" err="1">
                <a:effectLst/>
                <a:highlight>
                  <a:srgbClr val="FFFFFF"/>
                </a:highlight>
              </a:rPr>
              <a:t>Schaadt</a:t>
            </a:r>
            <a:r>
              <a:rPr lang="en-US" sz="800" b="0" i="0" dirty="0">
                <a:effectLst/>
                <a:highlight>
                  <a:srgbClr val="FFFFFF"/>
                </a:highlight>
              </a:rPr>
              <a:t>, and C. Dames, “Advances in thermal conductivity for energy applications: a review,” vol. 3, no. 1, p. 012002, publisher: IOP Publishing. [Online]. Available: </a:t>
            </a:r>
            <a:r>
              <a:rPr lang="en-US" sz="800" b="0" i="0" dirty="0">
                <a:effectLst/>
                <a:highlight>
                  <a:srgbClr val="FFFFFF"/>
                </a:highlight>
                <a:hlinkClick r:id="rId32"/>
              </a:rPr>
              <a:t>https://dx.doi.org/10.1088/2516-1083/abd082</a:t>
            </a:r>
            <a:endParaRPr lang="en-US" sz="800" dirty="0">
              <a:highlight>
                <a:srgbClr val="FFFFFF"/>
              </a:highlight>
            </a:endParaRPr>
          </a:p>
          <a:p>
            <a:pPr marL="228600" indent="-228600">
              <a:buFont typeface="+mj-lt"/>
              <a:buAutoNum type="arabicPeriod"/>
            </a:pPr>
            <a:r>
              <a:rPr lang="en-US" sz="800" dirty="0">
                <a:effectLst/>
              </a:rPr>
              <a:t>Chen, Gang. “Perspectives on Molecular-Level Understanding of </a:t>
            </a:r>
            <a:r>
              <a:rPr lang="en-US" sz="800" dirty="0" err="1">
                <a:effectLst/>
              </a:rPr>
              <a:t>Thermophysics</a:t>
            </a:r>
            <a:r>
              <a:rPr lang="en-US" sz="800" dirty="0">
                <a:effectLst/>
              </a:rPr>
              <a:t> of Liquids and Future Research Directions.” </a:t>
            </a:r>
            <a:r>
              <a:rPr lang="en-US" sz="800" i="1" dirty="0">
                <a:effectLst/>
              </a:rPr>
              <a:t>Journal of Heat Transfer</a:t>
            </a:r>
            <a:r>
              <a:rPr lang="en-US" sz="800" dirty="0">
                <a:effectLst/>
              </a:rPr>
              <a:t> 144, no. 010801 (November 9, 2021). </a:t>
            </a:r>
            <a:r>
              <a:rPr lang="en-US" sz="800" dirty="0">
                <a:effectLst/>
                <a:hlinkClick r:id="rId33"/>
              </a:rPr>
              <a:t>https://doi.org/10.1115/1.4052657</a:t>
            </a:r>
            <a:r>
              <a:rPr lang="en-US" sz="800" dirty="0">
                <a:effectLst/>
              </a:rPr>
              <a:t>.</a:t>
            </a:r>
          </a:p>
          <a:p>
            <a:pPr marL="228600" indent="-228600">
              <a:buFont typeface="+mj-lt"/>
              <a:buAutoNum type="arabicPeriod"/>
            </a:pPr>
            <a:r>
              <a:rPr lang="en-US" sz="800" dirty="0" err="1">
                <a:effectLst/>
              </a:rPr>
              <a:t>Trachenko</a:t>
            </a:r>
            <a:r>
              <a:rPr lang="en-US" sz="800" dirty="0">
                <a:effectLst/>
              </a:rPr>
              <a:t>, Kostya. “Heat Capacity of Liquids: An Approach from the Solid Phase.” </a:t>
            </a:r>
            <a:r>
              <a:rPr lang="en-US" sz="800" i="1" dirty="0">
                <a:effectLst/>
              </a:rPr>
              <a:t>Physical Review B</a:t>
            </a:r>
            <a:r>
              <a:rPr lang="en-US" sz="800" dirty="0">
                <a:effectLst/>
              </a:rPr>
              <a:t> 78, no. 10 (September 5, 2008): 104201. </a:t>
            </a:r>
            <a:r>
              <a:rPr lang="en-US" sz="800" dirty="0">
                <a:effectLst/>
                <a:hlinkClick r:id="rId34"/>
              </a:rPr>
              <a:t>https://doi.org/10.1103/PhysRevB.78.104201</a:t>
            </a:r>
            <a:r>
              <a:rPr lang="en-US" sz="800" dirty="0">
                <a:effectLst/>
              </a:rPr>
              <a:t>.</a:t>
            </a:r>
          </a:p>
          <a:p>
            <a:pPr marL="228600" indent="-228600">
              <a:buFont typeface="+mj-lt"/>
              <a:buAutoNum type="arabicPeriod"/>
            </a:pPr>
            <a:endParaRPr lang="en-US" sz="800" dirty="0"/>
          </a:p>
        </p:txBody>
      </p:sp>
    </p:spTree>
    <p:extLst>
      <p:ext uri="{BB962C8B-B14F-4D97-AF65-F5344CB8AC3E}">
        <p14:creationId xmlns:p14="http://schemas.microsoft.com/office/powerpoint/2010/main" val="568704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Additional Slides</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37</a:t>
            </a:fld>
            <a:endParaRPr lang="en-US"/>
          </a:p>
        </p:txBody>
      </p:sp>
    </p:spTree>
    <p:extLst>
      <p:ext uri="{BB962C8B-B14F-4D97-AF65-F5344CB8AC3E}">
        <p14:creationId xmlns:p14="http://schemas.microsoft.com/office/powerpoint/2010/main" val="929648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3C27-8E83-7171-952D-F6CD7C73D044}"/>
              </a:ext>
            </a:extLst>
          </p:cNvPr>
          <p:cNvSpPr>
            <a:spLocks noGrp="1"/>
          </p:cNvSpPr>
          <p:nvPr>
            <p:ph type="title"/>
          </p:nvPr>
        </p:nvSpPr>
        <p:spPr/>
        <p:txBody>
          <a:bodyPr/>
          <a:lstStyle/>
          <a:p>
            <a:r>
              <a:rPr lang="en-US" dirty="0">
                <a:solidFill>
                  <a:schemeClr val="accent1">
                    <a:lumMod val="50000"/>
                  </a:schemeClr>
                </a:solidFill>
              </a:rPr>
              <a:t>Needle Probe</a:t>
            </a:r>
          </a:p>
        </p:txBody>
      </p:sp>
      <p:sp>
        <p:nvSpPr>
          <p:cNvPr id="6" name="Content Placeholder 6">
            <a:extLst>
              <a:ext uri="{FF2B5EF4-FFF2-40B4-BE49-F238E27FC236}">
                <a16:creationId xmlns:a16="http://schemas.microsoft.com/office/drawing/2014/main" id="{4FF9F764-54E4-1240-4ED0-B5CF7C5EEEF9}"/>
              </a:ext>
            </a:extLst>
          </p:cNvPr>
          <p:cNvSpPr>
            <a:spLocks noGrp="1"/>
          </p:cNvSpPr>
          <p:nvPr>
            <p:ph idx="1"/>
          </p:nvPr>
        </p:nvSpPr>
        <p:spPr>
          <a:xfrm>
            <a:off x="429767" y="813816"/>
            <a:ext cx="5666234" cy="2258674"/>
          </a:xfrm>
        </p:spPr>
        <p:txBody>
          <a:bodyPr/>
          <a:lstStyle/>
          <a:p>
            <a:r>
              <a:rPr lang="en-US" sz="1600" dirty="0">
                <a:latin typeface="+mn-lt"/>
              </a:rPr>
              <a:t>Solves multi-layer heat diffusion equation for </a:t>
            </a:r>
            <a:r>
              <a:rPr lang="el-GR" sz="1600" kern="1200" dirty="0">
                <a:solidFill>
                  <a:srgbClr val="000000"/>
                </a:solidFill>
                <a:effectLst/>
                <a:latin typeface="+mn-lt"/>
              </a:rPr>
              <a:t>λ</a:t>
            </a:r>
            <a:r>
              <a:rPr lang="en-US" sz="1600" dirty="0">
                <a:solidFill>
                  <a:srgbClr val="000000"/>
                </a:solidFill>
                <a:latin typeface="+mn-lt"/>
              </a:rPr>
              <a:t> and</a:t>
            </a:r>
            <a:r>
              <a:rPr lang="en-US" sz="1600" kern="1200" dirty="0">
                <a:solidFill>
                  <a:srgbClr val="000000"/>
                </a:solidFill>
                <a:effectLst/>
                <a:latin typeface="+mn-lt"/>
              </a:rPr>
              <a:t> c</a:t>
            </a:r>
            <a:r>
              <a:rPr lang="en-US" sz="1600" kern="1200" baseline="-25000" dirty="0">
                <a:solidFill>
                  <a:srgbClr val="000000"/>
                </a:solidFill>
                <a:effectLst/>
                <a:latin typeface="+mn-lt"/>
              </a:rPr>
              <a:t>p</a:t>
            </a:r>
            <a:r>
              <a:rPr lang="en-US" sz="1600" kern="1200" dirty="0">
                <a:solidFill>
                  <a:srgbClr val="000000"/>
                </a:solidFill>
                <a:effectLst/>
                <a:latin typeface="+mn-lt"/>
              </a:rPr>
              <a:t> (and </a:t>
            </a:r>
            <a:r>
              <a:rPr lang="el-GR" sz="1600" kern="1200" dirty="0">
                <a:solidFill>
                  <a:srgbClr val="000000"/>
                </a:solidFill>
                <a:effectLst/>
                <a:latin typeface="+mn-lt"/>
              </a:rPr>
              <a:t>ρ</a:t>
            </a:r>
            <a:r>
              <a:rPr lang="en-US" sz="1600" kern="1200" dirty="0">
                <a:solidFill>
                  <a:srgbClr val="000000"/>
                </a:solidFill>
                <a:effectLst/>
                <a:latin typeface="+mn-lt"/>
              </a:rPr>
              <a:t> if needed) to fit the analytical model to the temperature profile</a:t>
            </a:r>
          </a:p>
          <a:p>
            <a:r>
              <a:rPr lang="en-US" sz="1600" dirty="0">
                <a:solidFill>
                  <a:srgbClr val="000000"/>
                </a:solidFill>
                <a:latin typeface="+mn-lt"/>
              </a:rPr>
              <a:t>Can select time frame for the fitting process according to regime most influenced by sample properties (from COMSOL sensitivity analysis)</a:t>
            </a:r>
          </a:p>
          <a:p>
            <a:r>
              <a:rPr lang="en-US" sz="1600" dirty="0">
                <a:solidFill>
                  <a:srgbClr val="000000"/>
                </a:solidFill>
                <a:latin typeface="+mn-lt"/>
              </a:rPr>
              <a:t>Thermal quadrupoles to solve heat diffusion equations</a:t>
            </a:r>
            <a:endParaRPr lang="en-US" sz="1600" dirty="0">
              <a:latin typeface="+mn-lt"/>
            </a:endParaRPr>
          </a:p>
          <a:p>
            <a:endParaRPr lang="en-US" sz="1600" dirty="0">
              <a:solidFill>
                <a:srgbClr val="000000"/>
              </a:solidFill>
              <a:latin typeface="+mn-lt"/>
            </a:endParaRPr>
          </a:p>
        </p:txBody>
      </p:sp>
      <p:pic>
        <p:nvPicPr>
          <p:cNvPr id="22" name="Picture 21">
            <a:extLst>
              <a:ext uri="{FF2B5EF4-FFF2-40B4-BE49-F238E27FC236}">
                <a16:creationId xmlns:a16="http://schemas.microsoft.com/office/drawing/2014/main" id="{F5065419-00D0-64F8-E08E-D452005E015B}"/>
              </a:ext>
            </a:extLst>
          </p:cNvPr>
          <p:cNvPicPr>
            <a:picLocks noChangeAspect="1"/>
          </p:cNvPicPr>
          <p:nvPr/>
        </p:nvPicPr>
        <p:blipFill rotWithShape="1">
          <a:blip r:embed="rId3"/>
          <a:srcRect t="3664" b="2289"/>
          <a:stretch/>
        </p:blipFill>
        <p:spPr>
          <a:xfrm>
            <a:off x="6192338" y="85061"/>
            <a:ext cx="4511012" cy="3343939"/>
          </a:xfrm>
          <a:prstGeom prst="rect">
            <a:avLst/>
          </a:prstGeom>
        </p:spPr>
      </p:pic>
      <p:pic>
        <p:nvPicPr>
          <p:cNvPr id="24" name="Picture 23">
            <a:extLst>
              <a:ext uri="{FF2B5EF4-FFF2-40B4-BE49-F238E27FC236}">
                <a16:creationId xmlns:a16="http://schemas.microsoft.com/office/drawing/2014/main" id="{775AEB23-09EB-4FDB-F112-ED1829FE46D5}"/>
              </a:ext>
            </a:extLst>
          </p:cNvPr>
          <p:cNvPicPr>
            <a:picLocks noChangeAspect="1"/>
          </p:cNvPicPr>
          <p:nvPr/>
        </p:nvPicPr>
        <p:blipFill>
          <a:blip r:embed="rId4"/>
          <a:stretch>
            <a:fillRect/>
          </a:stretch>
        </p:blipFill>
        <p:spPr>
          <a:xfrm>
            <a:off x="6271596" y="3429000"/>
            <a:ext cx="4165050" cy="3343940"/>
          </a:xfrm>
          <a:prstGeom prst="rect">
            <a:avLst/>
          </a:prstGeom>
        </p:spPr>
      </p:pic>
      <p:grpSp>
        <p:nvGrpSpPr>
          <p:cNvPr id="30" name="Group 29">
            <a:extLst>
              <a:ext uri="{FF2B5EF4-FFF2-40B4-BE49-F238E27FC236}">
                <a16:creationId xmlns:a16="http://schemas.microsoft.com/office/drawing/2014/main" id="{DAD1CF7E-C61E-C1BC-810E-9B10B0311806}"/>
              </a:ext>
            </a:extLst>
          </p:cNvPr>
          <p:cNvGrpSpPr>
            <a:grpSpLocks noChangeAspect="1"/>
          </p:cNvGrpSpPr>
          <p:nvPr/>
        </p:nvGrpSpPr>
        <p:grpSpPr>
          <a:xfrm>
            <a:off x="952113" y="4751918"/>
            <a:ext cx="4402230" cy="351052"/>
            <a:chOff x="6451123" y="2053910"/>
            <a:chExt cx="4540274" cy="362060"/>
          </a:xfrm>
        </p:grpSpPr>
        <p:pic>
          <p:nvPicPr>
            <p:cNvPr id="31" name="Picture 30">
              <a:extLst>
                <a:ext uri="{FF2B5EF4-FFF2-40B4-BE49-F238E27FC236}">
                  <a16:creationId xmlns:a16="http://schemas.microsoft.com/office/drawing/2014/main" id="{E0DD805B-009E-67E7-57AE-2B8134D33344}"/>
                </a:ext>
              </a:extLst>
            </p:cNvPr>
            <p:cNvPicPr>
              <a:picLocks noChangeAspect="1"/>
            </p:cNvPicPr>
            <p:nvPr/>
          </p:nvPicPr>
          <p:blipFill>
            <a:blip r:embed="rId5"/>
            <a:stretch>
              <a:fillRect/>
            </a:stretch>
          </p:blipFill>
          <p:spPr>
            <a:xfrm>
              <a:off x="6451123" y="2058549"/>
              <a:ext cx="2879597" cy="357421"/>
            </a:xfrm>
            <a:prstGeom prst="rect">
              <a:avLst/>
            </a:prstGeom>
          </p:spPr>
        </p:pic>
        <p:pic>
          <p:nvPicPr>
            <p:cNvPr id="32" name="Picture 31">
              <a:extLst>
                <a:ext uri="{FF2B5EF4-FFF2-40B4-BE49-F238E27FC236}">
                  <a16:creationId xmlns:a16="http://schemas.microsoft.com/office/drawing/2014/main" id="{61C40773-5A3B-77F5-F314-634DB2B26A23}"/>
                </a:ext>
              </a:extLst>
            </p:cNvPr>
            <p:cNvPicPr>
              <a:picLocks noChangeAspect="1"/>
            </p:cNvPicPr>
            <p:nvPr/>
          </p:nvPicPr>
          <p:blipFill>
            <a:blip r:embed="rId6"/>
            <a:stretch>
              <a:fillRect/>
            </a:stretch>
          </p:blipFill>
          <p:spPr>
            <a:xfrm>
              <a:off x="9373648" y="2053910"/>
              <a:ext cx="1617749" cy="351000"/>
            </a:xfrm>
            <a:prstGeom prst="rect">
              <a:avLst/>
            </a:prstGeom>
          </p:spPr>
        </p:pic>
      </p:grpSp>
      <p:pic>
        <p:nvPicPr>
          <p:cNvPr id="34" name="Picture 33">
            <a:extLst>
              <a:ext uri="{FF2B5EF4-FFF2-40B4-BE49-F238E27FC236}">
                <a16:creationId xmlns:a16="http://schemas.microsoft.com/office/drawing/2014/main" id="{98BCE92C-C625-A04A-FE6A-792E23EB175D}"/>
              </a:ext>
            </a:extLst>
          </p:cNvPr>
          <p:cNvPicPr>
            <a:picLocks noChangeAspect="1"/>
          </p:cNvPicPr>
          <p:nvPr/>
        </p:nvPicPr>
        <p:blipFill>
          <a:blip r:embed="rId7"/>
          <a:stretch>
            <a:fillRect/>
          </a:stretch>
        </p:blipFill>
        <p:spPr>
          <a:xfrm>
            <a:off x="1020352" y="2979923"/>
            <a:ext cx="1802598" cy="556454"/>
          </a:xfrm>
          <a:prstGeom prst="rect">
            <a:avLst/>
          </a:prstGeom>
        </p:spPr>
      </p:pic>
      <p:sp>
        <p:nvSpPr>
          <p:cNvPr id="35" name="Arrow: Down 34">
            <a:extLst>
              <a:ext uri="{FF2B5EF4-FFF2-40B4-BE49-F238E27FC236}">
                <a16:creationId xmlns:a16="http://schemas.microsoft.com/office/drawing/2014/main" id="{9880BFFF-69FC-3E2A-F2DF-8156AADF32C6}"/>
              </a:ext>
            </a:extLst>
          </p:cNvPr>
          <p:cNvSpPr/>
          <p:nvPr/>
        </p:nvSpPr>
        <p:spPr>
          <a:xfrm>
            <a:off x="1548572" y="3634108"/>
            <a:ext cx="746158" cy="962438"/>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E4150032-72D0-76BD-B8CB-EA2B15E0BC4E}"/>
              </a:ext>
            </a:extLst>
          </p:cNvPr>
          <p:cNvSpPr txBox="1"/>
          <p:nvPr/>
        </p:nvSpPr>
        <p:spPr>
          <a:xfrm>
            <a:off x="2406945" y="3611986"/>
            <a:ext cx="3689055" cy="992579"/>
          </a:xfrm>
          <a:prstGeom prst="rect">
            <a:avLst/>
          </a:prstGeom>
          <a:noFill/>
        </p:spPr>
        <p:txBody>
          <a:bodyPr wrap="square" rtlCol="0">
            <a:spAutoFit/>
          </a:bodyPr>
          <a:lstStyle/>
          <a:p>
            <a:pPr marL="342900" marR="0" lvl="0"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Transform to Laplace space for solvable algebra</a:t>
            </a:r>
          </a:p>
          <a:p>
            <a:pPr marL="342900" marR="0" lvl="0"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Solve for Laplace heat rate with Bessel functions</a:t>
            </a:r>
          </a:p>
          <a:p>
            <a:pPr marL="342900" marR="0" lvl="0"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Adapt for layers system of equations</a:t>
            </a:r>
          </a:p>
        </p:txBody>
      </p:sp>
      <p:sp>
        <p:nvSpPr>
          <p:cNvPr id="39" name="Oval 38">
            <a:extLst>
              <a:ext uri="{FF2B5EF4-FFF2-40B4-BE49-F238E27FC236}">
                <a16:creationId xmlns:a16="http://schemas.microsoft.com/office/drawing/2014/main" id="{92BA0937-73EC-8407-0322-C5B789F1E38C}"/>
              </a:ext>
            </a:extLst>
          </p:cNvPr>
          <p:cNvSpPr/>
          <p:nvPr/>
        </p:nvSpPr>
        <p:spPr>
          <a:xfrm>
            <a:off x="2505669" y="4664653"/>
            <a:ext cx="712984" cy="557582"/>
          </a:xfrm>
          <a:prstGeom prst="ellipse">
            <a:avLst/>
          </a:prstGeom>
          <a:noFill/>
          <a:ln w="1905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B63D968A-94B4-4E61-18B7-1D1D807FEBE6}"/>
              </a:ext>
            </a:extLst>
          </p:cNvPr>
          <p:cNvSpPr txBox="1"/>
          <p:nvPr/>
        </p:nvSpPr>
        <p:spPr>
          <a:xfrm>
            <a:off x="2406945" y="5295178"/>
            <a:ext cx="3689055"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Numerically solve for sample properties to fit the analytical temperature to the temperature profile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Arrow: Down 40">
            <a:extLst>
              <a:ext uri="{FF2B5EF4-FFF2-40B4-BE49-F238E27FC236}">
                <a16:creationId xmlns:a16="http://schemas.microsoft.com/office/drawing/2014/main" id="{3D0F04BA-4008-72D3-FF82-934EE27FF355}"/>
              </a:ext>
            </a:extLst>
          </p:cNvPr>
          <p:cNvSpPr/>
          <p:nvPr/>
        </p:nvSpPr>
        <p:spPr>
          <a:xfrm>
            <a:off x="1548572" y="5238597"/>
            <a:ext cx="746158" cy="738664"/>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9311EC62-71D4-158D-DDAC-3C5DA3702CA7}"/>
              </a:ext>
            </a:extLst>
          </p:cNvPr>
          <p:cNvSpPr txBox="1"/>
          <p:nvPr/>
        </p:nvSpPr>
        <p:spPr>
          <a:xfrm>
            <a:off x="995995" y="6028100"/>
            <a:ext cx="3689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000000"/>
                </a:solidFill>
                <a:effectLst/>
                <a:highlight>
                  <a:srgbClr val="00FF00"/>
                </a:highlight>
                <a:uLnTx/>
                <a:uFillTx/>
                <a:latin typeface="Calibri" panose="020F0502020204030204"/>
                <a:ea typeface="+mn-ea"/>
                <a:cs typeface="+mn-cs"/>
              </a:rPr>
              <a:t>λ</a:t>
            </a:r>
            <a:r>
              <a:rPr kumimoji="0" lang="en-US" sz="1400" b="0" i="0" u="none" strike="noStrike" kern="1200" cap="none" spc="0" normalizeH="0" baseline="-25000" noProof="0" dirty="0">
                <a:ln>
                  <a:noFill/>
                </a:ln>
                <a:solidFill>
                  <a:srgbClr val="000000"/>
                </a:solidFill>
                <a:effectLst/>
                <a:highlight>
                  <a:srgbClr val="00FF00"/>
                </a:highlight>
                <a:uLnTx/>
                <a:uFillTx/>
                <a:latin typeface="Calibri" panose="020F0502020204030204"/>
                <a:ea typeface="+mn-ea"/>
                <a:cs typeface="+mn-cs"/>
              </a:rPr>
              <a:t>sample</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c</a:t>
            </a:r>
            <a:r>
              <a:rPr kumimoji="0" lang="en-US" sz="1800" b="0" i="0" u="none" strike="noStrike" kern="1200" cap="none" spc="0" normalizeH="0" baseline="-25000" noProof="0" dirty="0" err="1">
                <a:ln>
                  <a:noFill/>
                </a:ln>
                <a:solidFill>
                  <a:srgbClr val="000000"/>
                </a:solidFill>
                <a:effectLst/>
                <a:uLnTx/>
                <a:uFillTx/>
                <a:latin typeface="Calibri" panose="020F0502020204030204"/>
                <a:ea typeface="+mn-ea"/>
                <a:cs typeface="+mn-cs"/>
              </a:rPr>
              <a:t>p,sample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l-GR" sz="1800" b="0" i="0" u="none" strike="noStrike" kern="1200" cap="none" spc="0" normalizeH="0" baseline="0" noProof="0" dirty="0">
                <a:ln>
                  <a:noFill/>
                </a:ln>
                <a:solidFill>
                  <a:srgbClr val="000000"/>
                </a:solidFill>
                <a:effectLst/>
                <a:uLnTx/>
                <a:uFillTx/>
                <a:latin typeface="Calibri" panose="020F0502020204030204"/>
                <a:ea typeface="+mn-ea"/>
                <a:cs typeface="+mn-cs"/>
              </a:rPr>
              <a:t>ρ</a:t>
            </a:r>
            <a:r>
              <a:rPr kumimoji="0" lang="en-US" sz="1400" b="0" i="0" u="none" strike="noStrike" kern="1200" cap="none" spc="0" normalizeH="0" baseline="-25000" noProof="0" dirty="0">
                <a:ln>
                  <a:noFill/>
                </a:ln>
                <a:solidFill>
                  <a:srgbClr val="000000"/>
                </a:solidFill>
                <a:effectLst/>
                <a:uLnTx/>
                <a:uFillTx/>
                <a:latin typeface="Calibri" panose="020F0502020204030204"/>
                <a:ea typeface="+mn-ea"/>
                <a:cs typeface="+mn-cs"/>
              </a:rPr>
              <a:t>sample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8AD059A-6A3E-41A6-A5C0-6A34DCA70479}"/>
              </a:ext>
            </a:extLst>
          </p:cNvPr>
          <p:cNvSpPr txBox="1"/>
          <p:nvPr/>
        </p:nvSpPr>
        <p:spPr>
          <a:xfrm>
            <a:off x="365760" y="1129568"/>
            <a:ext cx="6467990" cy="2585323"/>
          </a:xfrm>
          <a:prstGeom prst="rect">
            <a:avLst/>
          </a:prstGeom>
          <a:noFill/>
        </p:spPr>
        <p:txBody>
          <a:bodyPr wrap="square">
            <a:spAutoFit/>
          </a:bodyPr>
          <a:lstStyle/>
          <a:p>
            <a:r>
              <a:rPr lang="en-US" i="1" dirty="0"/>
              <a:t>Does the variation in model results sufficiently replicate measurement uncertainty? </a:t>
            </a:r>
            <a:endParaRPr lang="en-US" dirty="0"/>
          </a:p>
          <a:p>
            <a:pPr marL="285750" indent="-285750">
              <a:spcBef>
                <a:spcPts val="1200"/>
              </a:spcBef>
              <a:buFont typeface="Arial" panose="020B0604020202020204" pitchFamily="34" charset="0"/>
              <a:buChar char="•"/>
            </a:pPr>
            <a:r>
              <a:rPr lang="en-US" sz="1600" dirty="0"/>
              <a:t>KT uses fundamental mixing rules for property values (C</a:t>
            </a:r>
            <a:r>
              <a:rPr lang="en-US" sz="1600" baseline="-25000" dirty="0"/>
              <a:t>p</a:t>
            </a:r>
            <a:r>
              <a:rPr lang="en-US" sz="1600" dirty="0"/>
              <a:t>, </a:t>
            </a:r>
            <a:r>
              <a:rPr lang="en-US" sz="1600" dirty="0" err="1"/>
              <a:t>V</a:t>
            </a:r>
            <a:r>
              <a:rPr lang="en-US" sz="1600" baseline="-25000" dirty="0" err="1"/>
              <a:t>m</a:t>
            </a:r>
            <a:r>
              <a:rPr lang="en-US" sz="1600" dirty="0"/>
              <a:t>, </a:t>
            </a:r>
            <a:r>
              <a:rPr lang="en-US" sz="1600" dirty="0" err="1"/>
              <a:t>v</a:t>
            </a:r>
            <a:r>
              <a:rPr lang="en-US" sz="1600" baseline="-25000" dirty="0" err="1"/>
              <a:t>sound</a:t>
            </a:r>
            <a:r>
              <a:rPr lang="en-US" sz="1600" dirty="0"/>
              <a:t>)(cite Gallagher). These are applied to PGM for analysis.</a:t>
            </a:r>
          </a:p>
          <a:p>
            <a:pPr marL="285750" indent="-285750">
              <a:spcBef>
                <a:spcPts val="1200"/>
              </a:spcBef>
              <a:buFont typeface="Arial" panose="020B0604020202020204" pitchFamily="34" charset="0"/>
              <a:buChar char="•"/>
            </a:pPr>
            <a:r>
              <a:rPr lang="en-US" sz="1600" dirty="0"/>
              <a:t>M</a:t>
            </a:r>
            <a:r>
              <a:rPr lang="en-US" sz="1600" baseline="-25000" dirty="0"/>
              <a:t>m</a:t>
            </a:r>
            <a:r>
              <a:rPr lang="en-US" sz="1600" dirty="0"/>
              <a:t> and </a:t>
            </a:r>
            <a:r>
              <a:rPr lang="en-US" sz="1600" dirty="0" err="1"/>
              <a:t>v</a:t>
            </a:r>
            <a:r>
              <a:rPr lang="en-US" sz="1600" baseline="-25000" dirty="0" err="1"/>
              <a:t>sound</a:t>
            </a:r>
            <a:r>
              <a:rPr lang="en-US" sz="1600" dirty="0"/>
              <a:t> dominant influential parameters in both </a:t>
            </a:r>
            <a:r>
              <a:rPr lang="en-US" sz="1600" dirty="0" err="1"/>
              <a:t>Gheribi</a:t>
            </a:r>
            <a:r>
              <a:rPr lang="en-US" sz="1600" dirty="0"/>
              <a:t> and Zhao models; molten salt sound velocity values are subject to significant uncertainty.</a:t>
            </a:r>
          </a:p>
          <a:p>
            <a:pPr marL="285750" indent="-285750">
              <a:spcBef>
                <a:spcPts val="1200"/>
              </a:spcBef>
              <a:buFont typeface="Arial" panose="020B0604020202020204" pitchFamily="34" charset="0"/>
              <a:buChar char="•"/>
            </a:pPr>
            <a:r>
              <a:rPr lang="en-US" sz="1600" dirty="0" err="1"/>
              <a:t>Gheribi’s</a:t>
            </a:r>
            <a:r>
              <a:rPr lang="en-US" sz="1600" dirty="0"/>
              <a:t> Cahill-Poll </a:t>
            </a:r>
            <a:r>
              <a:rPr lang="el-GR" sz="1600" dirty="0">
                <a:solidFill>
                  <a:srgbClr val="000000"/>
                </a:solidFill>
                <a:cs typeface="Arial" charset="0"/>
              </a:rPr>
              <a:t>λ</a:t>
            </a:r>
            <a:r>
              <a:rPr lang="en-US" sz="1600" baseline="-25000" dirty="0">
                <a:solidFill>
                  <a:srgbClr val="000000"/>
                </a:solidFill>
                <a:cs typeface="Arial" charset="0"/>
              </a:rPr>
              <a:t>min</a:t>
            </a:r>
            <a:r>
              <a:rPr lang="en-US" sz="1600" dirty="0"/>
              <a:t> provides best parameter sensitivity confinement</a:t>
            </a:r>
          </a:p>
        </p:txBody>
      </p:sp>
      <p:graphicFrame>
        <p:nvGraphicFramePr>
          <p:cNvPr id="12" name="Table 11">
            <a:extLst>
              <a:ext uri="{FF2B5EF4-FFF2-40B4-BE49-F238E27FC236}">
                <a16:creationId xmlns:a16="http://schemas.microsoft.com/office/drawing/2014/main" id="{4ED968E2-2A05-46A9-9947-281A071816A6}"/>
              </a:ext>
            </a:extLst>
          </p:cNvPr>
          <p:cNvGraphicFramePr>
            <a:graphicFrameLocks noGrp="1"/>
          </p:cNvGraphicFramePr>
          <p:nvPr>
            <p:extLst/>
          </p:nvPr>
        </p:nvGraphicFramePr>
        <p:xfrm>
          <a:off x="7741280" y="4579176"/>
          <a:ext cx="2712448" cy="1828800"/>
        </p:xfrm>
        <a:graphic>
          <a:graphicData uri="http://schemas.openxmlformats.org/drawingml/2006/table">
            <a:tbl>
              <a:tblPr firstRow="1" bandRow="1">
                <a:tableStyleId>{5C22544A-7EE6-4342-B048-85BDC9FD1C3A}</a:tableStyleId>
              </a:tblPr>
              <a:tblGrid>
                <a:gridCol w="720322">
                  <a:extLst>
                    <a:ext uri="{9D8B030D-6E8A-4147-A177-3AD203B41FA5}">
                      <a16:colId xmlns:a16="http://schemas.microsoft.com/office/drawing/2014/main" val="1834984674"/>
                    </a:ext>
                  </a:extLst>
                </a:gridCol>
                <a:gridCol w="497263">
                  <a:extLst>
                    <a:ext uri="{9D8B030D-6E8A-4147-A177-3AD203B41FA5}">
                      <a16:colId xmlns:a16="http://schemas.microsoft.com/office/drawing/2014/main" val="320310866"/>
                    </a:ext>
                  </a:extLst>
                </a:gridCol>
                <a:gridCol w="166779">
                  <a:extLst>
                    <a:ext uri="{9D8B030D-6E8A-4147-A177-3AD203B41FA5}">
                      <a16:colId xmlns:a16="http://schemas.microsoft.com/office/drawing/2014/main" val="1866412227"/>
                    </a:ext>
                  </a:extLst>
                </a:gridCol>
                <a:gridCol w="664042">
                  <a:extLst>
                    <a:ext uri="{9D8B030D-6E8A-4147-A177-3AD203B41FA5}">
                      <a16:colId xmlns:a16="http://schemas.microsoft.com/office/drawing/2014/main" val="3475559338"/>
                    </a:ext>
                  </a:extLst>
                </a:gridCol>
                <a:gridCol w="664042">
                  <a:extLst>
                    <a:ext uri="{9D8B030D-6E8A-4147-A177-3AD203B41FA5}">
                      <a16:colId xmlns:a16="http://schemas.microsoft.com/office/drawing/2014/main" val="2840641491"/>
                    </a:ext>
                  </a:extLst>
                </a:gridCol>
              </a:tblGrid>
              <a:tr h="267993">
                <a:tc>
                  <a:txBody>
                    <a:bodyPr/>
                    <a:lstStyle/>
                    <a:p>
                      <a:endParaRPr lang="en-US" sz="1400" dirty="0"/>
                    </a:p>
                  </a:txBody>
                  <a:tcPr/>
                </a:tc>
                <a:tc gridSpan="2">
                  <a:txBody>
                    <a:bodyPr/>
                    <a:lstStyle/>
                    <a:p>
                      <a:r>
                        <a:rPr lang="en-US" sz="1400" dirty="0" err="1"/>
                        <a:t>KT</a:t>
                      </a:r>
                      <a:r>
                        <a:rPr lang="en-US" sz="1400" baseline="-25000" dirty="0" err="1"/>
                        <a:t>emp</a:t>
                      </a:r>
                      <a:endParaRPr lang="en-US" sz="1400" dirty="0"/>
                    </a:p>
                  </a:txBody>
                  <a:tcPr/>
                </a:tc>
                <a:tc hMerge="1">
                  <a:txBody>
                    <a:bodyPr/>
                    <a:lstStyle/>
                    <a:p>
                      <a:endParaRPr lang="en-US" sz="1400" dirty="0"/>
                    </a:p>
                  </a:txBody>
                  <a:tcPr/>
                </a:tc>
                <a:tc>
                  <a:txBody>
                    <a:bodyPr/>
                    <a:lstStyle/>
                    <a:p>
                      <a:r>
                        <a:rPr lang="en-US" sz="1400" dirty="0"/>
                        <a:t>KT</a:t>
                      </a:r>
                      <a:r>
                        <a:rPr lang="en-US" sz="1400" baseline="-25000" dirty="0"/>
                        <a:t>CP</a:t>
                      </a:r>
                      <a:endParaRPr lang="en-US" sz="1400" dirty="0"/>
                    </a:p>
                  </a:txBody>
                  <a:tcPr/>
                </a:tc>
                <a:tc>
                  <a:txBody>
                    <a:bodyPr/>
                    <a:lstStyle/>
                    <a:p>
                      <a:r>
                        <a:rPr lang="en-US" sz="1400" dirty="0"/>
                        <a:t>PGM</a:t>
                      </a:r>
                    </a:p>
                  </a:txBody>
                  <a:tcPr/>
                </a:tc>
                <a:extLst>
                  <a:ext uri="{0D108BD9-81ED-4DB2-BD59-A6C34878D82A}">
                    <a16:rowId xmlns:a16="http://schemas.microsoft.com/office/drawing/2014/main" val="822176981"/>
                  </a:ext>
                </a:extLst>
              </a:tr>
              <a:tr h="267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t>v</a:t>
                      </a:r>
                      <a:r>
                        <a:rPr lang="en-US" sz="1400" i="1" baseline="-25000"/>
                        <a:t>sound,m</a:t>
                      </a:r>
                      <a:endParaRPr lang="en-US" sz="1400" i="1" dirty="0"/>
                    </a:p>
                  </a:txBody>
                  <a:tcPr/>
                </a:tc>
                <a:tc gridSpan="3">
                  <a:txBody>
                    <a:bodyPr/>
                    <a:lstStyle/>
                    <a:p>
                      <a:pPr algn="ctr"/>
                      <a:r>
                        <a:rPr lang="en-US" sz="1400" dirty="0"/>
                        <a:t>15%</a:t>
                      </a:r>
                    </a:p>
                  </a:txBody>
                  <a:tcPr/>
                </a:tc>
                <a:tc hMerge="1">
                  <a:txBody>
                    <a:bodyPr/>
                    <a:lstStyle/>
                    <a:p>
                      <a:endParaRPr lang="en-US"/>
                    </a:p>
                  </a:txBody>
                  <a:tcPr/>
                </a:tc>
                <a:tc hMerge="1">
                  <a:txBody>
                    <a:bodyPr/>
                    <a:lstStyle/>
                    <a:p>
                      <a:endParaRPr lang="en-US" dirty="0"/>
                    </a:p>
                  </a:txBody>
                  <a:tcPr/>
                </a:tc>
                <a:tc>
                  <a:txBody>
                    <a:bodyPr/>
                    <a:lstStyle/>
                    <a:p>
                      <a:pPr algn="ctr"/>
                      <a:r>
                        <a:rPr lang="en-US" sz="1400" dirty="0"/>
                        <a:t>-2.1%</a:t>
                      </a:r>
                    </a:p>
                  </a:txBody>
                  <a:tcPr/>
                </a:tc>
                <a:extLst>
                  <a:ext uri="{0D108BD9-81ED-4DB2-BD59-A6C34878D82A}">
                    <a16:rowId xmlns:a16="http://schemas.microsoft.com/office/drawing/2014/main" val="2279447732"/>
                  </a:ext>
                </a:extLst>
              </a:tr>
              <a:tr h="26799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baseline="0" dirty="0" err="1"/>
                        <a:t>v</a:t>
                      </a:r>
                      <a:r>
                        <a:rPr lang="en-US" sz="1400" baseline="0" dirty="0" err="1"/>
                        <a:t>’</a:t>
                      </a:r>
                      <a:r>
                        <a:rPr lang="en-US" sz="1400" i="1" baseline="-25000" dirty="0" err="1"/>
                        <a:t>sound</a:t>
                      </a:r>
                      <a:r>
                        <a:rPr lang="en-US" sz="1400" i="1" baseline="0" dirty="0"/>
                        <a:t> </a:t>
                      </a:r>
                      <a:r>
                        <a:rPr lang="en-US" sz="1200" i="1" baseline="0" dirty="0"/>
                        <a:t>(slope)</a:t>
                      </a:r>
                      <a:endParaRPr lang="en-US" sz="1400" i="1" baseline="0" dirty="0"/>
                    </a:p>
                  </a:txBody>
                  <a:tcPr/>
                </a:tc>
                <a:tc hMerge="1">
                  <a:txBody>
                    <a:bodyPr/>
                    <a:lstStyle/>
                    <a:p>
                      <a:pPr algn="ctr"/>
                      <a:endParaRPr lang="en-US" sz="1400" dirty="0"/>
                    </a:p>
                  </a:txBody>
                  <a:tcPr>
                    <a:solidFill>
                      <a:schemeClr val="bg2">
                        <a:lumMod val="90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baseline="0" dirty="0"/>
                    </a:p>
                  </a:txBody>
                  <a:tcPr>
                    <a:solidFill>
                      <a:schemeClr val="bg2">
                        <a:lumMod val="90000"/>
                      </a:schemeClr>
                    </a:solidFill>
                  </a:tcPr>
                </a:tc>
                <a:tc hMerge="1">
                  <a:txBody>
                    <a:bodyPr/>
                    <a:lstStyle/>
                    <a:p>
                      <a:pPr algn="ctr"/>
                      <a:endParaRPr lang="en-US" sz="1400" dirty="0"/>
                    </a:p>
                  </a:txBody>
                  <a:tcPr>
                    <a:solidFill>
                      <a:schemeClr val="bg2">
                        <a:lumMod val="90000"/>
                      </a:schemeClr>
                    </a:solidFill>
                  </a:tcPr>
                </a:tc>
                <a:tc>
                  <a:txBody>
                    <a:bodyPr/>
                    <a:lstStyle/>
                    <a:p>
                      <a:pPr algn="ctr"/>
                      <a:r>
                        <a:rPr lang="en-US" sz="1400" dirty="0"/>
                        <a:t>21%</a:t>
                      </a:r>
                    </a:p>
                  </a:txBody>
                  <a:tcPr/>
                </a:tc>
                <a:extLst>
                  <a:ext uri="{0D108BD9-81ED-4DB2-BD59-A6C34878D82A}">
                    <a16:rowId xmlns:a16="http://schemas.microsoft.com/office/drawing/2014/main" val="4245276554"/>
                  </a:ext>
                </a:extLst>
              </a:tr>
              <a:tr h="267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a:solidFill>
                            <a:srgbClr val="000000"/>
                          </a:solidFill>
                          <a:effectLst/>
                          <a:ea typeface="+mn-ea"/>
                          <a:cs typeface="+mn-cs"/>
                        </a:rPr>
                        <a:t>V</a:t>
                      </a:r>
                      <a:r>
                        <a:rPr lang="en-US" sz="1400" i="1" kern="1200" baseline="-25000">
                          <a:solidFill>
                            <a:srgbClr val="000000"/>
                          </a:solidFill>
                          <a:effectLst/>
                          <a:ea typeface="+mn-ea"/>
                          <a:cs typeface="+mn-cs"/>
                        </a:rPr>
                        <a:t>m</a:t>
                      </a:r>
                      <a:endParaRPr lang="en-US" sz="1400" i="1" dirty="0"/>
                    </a:p>
                  </a:txBody>
                  <a:tcPr/>
                </a:tc>
                <a:tc gridSpan="3">
                  <a:txBody>
                    <a:bodyPr/>
                    <a:lstStyle/>
                    <a:p>
                      <a:pPr algn="ctr"/>
                      <a:r>
                        <a:rPr lang="en-US" sz="1400" dirty="0"/>
                        <a:t>-15%</a:t>
                      </a:r>
                    </a:p>
                  </a:txBody>
                  <a:tcPr/>
                </a:tc>
                <a:tc hMerge="1">
                  <a:txBody>
                    <a:bodyPr/>
                    <a:lstStyle/>
                    <a:p>
                      <a:endParaRPr lang="en-US"/>
                    </a:p>
                  </a:txBody>
                  <a:tcPr/>
                </a:tc>
                <a:tc h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-1.3%</a:t>
                      </a:r>
                    </a:p>
                  </a:txBody>
                  <a:tcPr/>
                </a:tc>
                <a:extLst>
                  <a:ext uri="{0D108BD9-81ED-4DB2-BD59-A6C34878D82A}">
                    <a16:rowId xmlns:a16="http://schemas.microsoft.com/office/drawing/2014/main" val="1068293634"/>
                  </a:ext>
                </a:extLst>
              </a:tr>
              <a:tr h="26799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dirty="0">
                          <a:solidFill>
                            <a:srgbClr val="000000"/>
                          </a:solidFill>
                          <a:effectLst/>
                          <a:ea typeface="+mn-ea"/>
                          <a:cs typeface="+mn-cs"/>
                        </a:rPr>
                        <a:t>V</a:t>
                      </a:r>
                      <a:r>
                        <a:rPr lang="en-US" sz="1400" kern="1200" dirty="0">
                          <a:solidFill>
                            <a:srgbClr val="000000"/>
                          </a:solidFill>
                          <a:effectLst/>
                          <a:ea typeface="+mn-ea"/>
                          <a:cs typeface="+mn-cs"/>
                        </a:rPr>
                        <a:t>’ </a:t>
                      </a:r>
                      <a:r>
                        <a:rPr lang="en-US" sz="1200" i="1" baseline="0" dirty="0"/>
                        <a:t>(slope)</a:t>
                      </a:r>
                      <a:endParaRPr lang="en-US" sz="1400" kern="1200" baseline="-25000" dirty="0">
                        <a:solidFill>
                          <a:srgbClr val="000000"/>
                        </a:solidFill>
                        <a:effectLst/>
                        <a:ea typeface="+mn-ea"/>
                        <a:cs typeface="+mn-cs"/>
                      </a:endParaRPr>
                    </a:p>
                  </a:txBody>
                  <a:tcPr/>
                </a:tc>
                <a:tc hMerge="1">
                  <a:txBody>
                    <a:bodyPr/>
                    <a:lstStyle/>
                    <a:p>
                      <a:pPr algn="ctr"/>
                      <a:endParaRPr lang="en-US" sz="1400" dirty="0"/>
                    </a:p>
                  </a:txBody>
                  <a:tcPr>
                    <a:solidFill>
                      <a:schemeClr val="bg2">
                        <a:lumMod val="90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baseline="-25000" dirty="0">
                        <a:solidFill>
                          <a:srgbClr val="000000"/>
                        </a:solidFill>
                        <a:effectLst/>
                        <a:ea typeface="+mn-ea"/>
                        <a:cs typeface="+mn-cs"/>
                      </a:endParaRPr>
                    </a:p>
                  </a:txBody>
                  <a:tcPr>
                    <a:solidFill>
                      <a:schemeClr val="bg2">
                        <a:lumMod val="90000"/>
                      </a:schemeClr>
                    </a:solidFill>
                  </a:tcPr>
                </a:tc>
                <a:tc hMerge="1">
                  <a:txBody>
                    <a:bodyPr/>
                    <a:lstStyle/>
                    <a:p>
                      <a:pPr algn="ctr"/>
                      <a:endParaRPr lang="en-US" sz="1400" dirty="0"/>
                    </a:p>
                  </a:txBody>
                  <a:tcPr>
                    <a:solidFill>
                      <a:schemeClr val="bg2">
                        <a:lumMod val="90000"/>
                      </a:schemeClr>
                    </a:solidFill>
                  </a:tcPr>
                </a:tc>
                <a:tc>
                  <a:txBody>
                    <a:bodyPr/>
                    <a:lstStyle/>
                    <a:p>
                      <a:pPr algn="ctr"/>
                      <a:r>
                        <a:rPr lang="en-US" sz="1400" dirty="0"/>
                        <a:t>14%</a:t>
                      </a:r>
                    </a:p>
                  </a:txBody>
                  <a:tcPr/>
                </a:tc>
                <a:extLst>
                  <a:ext uri="{0D108BD9-81ED-4DB2-BD59-A6C34878D82A}">
                    <a16:rowId xmlns:a16="http://schemas.microsoft.com/office/drawing/2014/main" val="1164388340"/>
                  </a:ext>
                </a:extLst>
              </a:tr>
              <a:tr h="267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C</a:t>
                      </a:r>
                      <a:r>
                        <a:rPr kumimoji="0" lang="en-US" sz="1400" b="0" i="1" u="none" strike="noStrike" kern="1200" cap="none" spc="0" normalizeH="0" baseline="-25000" noProof="0" dirty="0">
                          <a:ln>
                            <a:noFill/>
                          </a:ln>
                          <a:solidFill>
                            <a:srgbClr val="000000"/>
                          </a:solidFill>
                          <a:effectLst/>
                          <a:uLnTx/>
                          <a:uFillTx/>
                          <a:latin typeface="+mn-lt"/>
                          <a:ea typeface="+mn-ea"/>
                          <a:cs typeface="+mn-cs"/>
                        </a:rPr>
                        <a:t>p</a:t>
                      </a:r>
                      <a:endParaRPr lang="en-US" sz="1400" i="1" dirty="0"/>
                    </a:p>
                  </a:txBody>
                  <a:tcPr/>
                </a:tc>
                <a:tc gridSpan="3">
                  <a:txBody>
                    <a:bodyPr/>
                    <a:lstStyle/>
                    <a:p>
                      <a:pPr algn="ctr"/>
                      <a:r>
                        <a:rPr lang="en-US" sz="1400"/>
                        <a:t>15%</a:t>
                      </a:r>
                      <a:endParaRPr lang="en-US" sz="1400" dirty="0"/>
                    </a:p>
                  </a:txBody>
                  <a:tcPr/>
                </a:tc>
                <a:tc hMerge="1">
                  <a:txBody>
                    <a:bodyPr/>
                    <a:lstStyle/>
                    <a:p>
                      <a:endParaRPr lang="en-US"/>
                    </a:p>
                  </a:txBody>
                  <a:tcPr/>
                </a:tc>
                <a:tc hMerge="1">
                  <a:txBody>
                    <a:bodyPr/>
                    <a:lstStyle/>
                    <a:p>
                      <a:endParaRPr lang="en-US" dirty="0"/>
                    </a:p>
                  </a:txBody>
                  <a:tcPr/>
                </a:tc>
                <a:tc>
                  <a:txBody>
                    <a:bodyPr/>
                    <a:lstStyle/>
                    <a:p>
                      <a:pPr algn="ctr"/>
                      <a:r>
                        <a:rPr lang="en-US" sz="1400" dirty="0"/>
                        <a:t>15%</a:t>
                      </a:r>
                    </a:p>
                  </a:txBody>
                  <a:tcPr/>
                </a:tc>
                <a:extLst>
                  <a:ext uri="{0D108BD9-81ED-4DB2-BD59-A6C34878D82A}">
                    <a16:rowId xmlns:a16="http://schemas.microsoft.com/office/drawing/2014/main" val="946991895"/>
                  </a:ext>
                </a:extLst>
              </a:tr>
            </a:tbl>
          </a:graphicData>
        </a:graphic>
      </p:graphicFrame>
      <p:sp>
        <p:nvSpPr>
          <p:cNvPr id="24" name="TextBox 23">
            <a:extLst>
              <a:ext uri="{FF2B5EF4-FFF2-40B4-BE49-F238E27FC236}">
                <a16:creationId xmlns:a16="http://schemas.microsoft.com/office/drawing/2014/main" id="{323645CD-3844-4F41-8F32-2EA85143FC91}"/>
              </a:ext>
            </a:extLst>
          </p:cNvPr>
          <p:cNvSpPr txBox="1"/>
          <p:nvPr/>
        </p:nvSpPr>
        <p:spPr>
          <a:xfrm>
            <a:off x="7572453" y="4084154"/>
            <a:ext cx="3477175" cy="461665"/>
          </a:xfrm>
          <a:prstGeom prst="rect">
            <a:avLst/>
          </a:prstGeom>
          <a:noFill/>
        </p:spPr>
        <p:txBody>
          <a:bodyPr wrap="square" rtlCol="0">
            <a:spAutoFit/>
          </a:bodyPr>
          <a:lstStyle/>
          <a:p>
            <a:r>
              <a:rPr lang="en-US" sz="1200" dirty="0"/>
              <a:t>%Deviation of estimated properties using mixing rules from measured values for eutectic </a:t>
            </a:r>
            <a:r>
              <a:rPr lang="en-US" sz="1200" dirty="0" err="1"/>
              <a:t>FLiNaK</a:t>
            </a:r>
            <a:endParaRPr lang="en-US" sz="1200" dirty="0"/>
          </a:p>
        </p:txBody>
      </p:sp>
      <p:grpSp>
        <p:nvGrpSpPr>
          <p:cNvPr id="7" name="Group 6">
            <a:extLst>
              <a:ext uri="{FF2B5EF4-FFF2-40B4-BE49-F238E27FC236}">
                <a16:creationId xmlns:a16="http://schemas.microsoft.com/office/drawing/2014/main" id="{B3B98B1B-242F-4B6C-B6D7-FD6389FF42B5}"/>
              </a:ext>
            </a:extLst>
          </p:cNvPr>
          <p:cNvGrpSpPr>
            <a:grpSpLocks noChangeAspect="1"/>
          </p:cNvGrpSpPr>
          <p:nvPr/>
        </p:nvGrpSpPr>
        <p:grpSpPr>
          <a:xfrm>
            <a:off x="7368814" y="274320"/>
            <a:ext cx="4661261" cy="3749654"/>
            <a:chOff x="2672989" y="274320"/>
            <a:chExt cx="5450708" cy="4384709"/>
          </a:xfrm>
        </p:grpSpPr>
        <p:pic>
          <p:nvPicPr>
            <p:cNvPr id="6" name="Picture 5">
              <a:extLst>
                <a:ext uri="{FF2B5EF4-FFF2-40B4-BE49-F238E27FC236}">
                  <a16:creationId xmlns:a16="http://schemas.microsoft.com/office/drawing/2014/main" id="{F6A8B7A9-E193-463D-9939-AD475CF53D19}"/>
                </a:ext>
              </a:extLst>
            </p:cNvPr>
            <p:cNvPicPr>
              <a:picLocks noChangeAspect="1"/>
            </p:cNvPicPr>
            <p:nvPr/>
          </p:nvPicPr>
          <p:blipFill>
            <a:blip r:embed="rId3"/>
            <a:stretch>
              <a:fillRect/>
            </a:stretch>
          </p:blipFill>
          <p:spPr>
            <a:xfrm>
              <a:off x="2672989" y="656722"/>
              <a:ext cx="5336408" cy="4002307"/>
            </a:xfrm>
            <a:prstGeom prst="rect">
              <a:avLst/>
            </a:prstGeom>
          </p:spPr>
        </p:pic>
        <p:sp>
          <p:nvSpPr>
            <p:cNvPr id="18" name="TextBox 17">
              <a:extLst>
                <a:ext uri="{FF2B5EF4-FFF2-40B4-BE49-F238E27FC236}">
                  <a16:creationId xmlns:a16="http://schemas.microsoft.com/office/drawing/2014/main" id="{402200AF-62D1-4127-B93F-25C2584E606C}"/>
                </a:ext>
              </a:extLst>
            </p:cNvPr>
            <p:cNvSpPr txBox="1"/>
            <p:nvPr/>
          </p:nvSpPr>
          <p:spPr>
            <a:xfrm>
              <a:off x="3086329" y="274320"/>
              <a:ext cx="5037368" cy="539854"/>
            </a:xfrm>
            <a:prstGeom prst="rect">
              <a:avLst/>
            </a:prstGeom>
            <a:noFill/>
          </p:spPr>
          <p:txBody>
            <a:bodyPr wrap="square" rtlCol="0">
              <a:spAutoFit/>
            </a:bodyPr>
            <a:lstStyle/>
            <a:p>
              <a:r>
                <a:rPr lang="en-US" sz="1200" dirty="0"/>
                <a:t>Comparison of </a:t>
              </a:r>
              <a:r>
                <a:rPr lang="en-US" sz="1200" dirty="0" err="1"/>
                <a:t>FLiNaK</a:t>
              </a:r>
              <a:r>
                <a:rPr lang="en-US" sz="1200" dirty="0"/>
                <a:t> model predictions using mixture values obtained via measurements or fundamental mixing rules.</a:t>
              </a:r>
            </a:p>
          </p:txBody>
        </p:sp>
      </p:grpSp>
      <p:grpSp>
        <p:nvGrpSpPr>
          <p:cNvPr id="19" name="Group 18">
            <a:extLst>
              <a:ext uri="{FF2B5EF4-FFF2-40B4-BE49-F238E27FC236}">
                <a16:creationId xmlns:a16="http://schemas.microsoft.com/office/drawing/2014/main" id="{61012378-0F29-40F3-B880-2036A64263D1}"/>
              </a:ext>
            </a:extLst>
          </p:cNvPr>
          <p:cNvGrpSpPr>
            <a:grpSpLocks noChangeAspect="1"/>
          </p:cNvGrpSpPr>
          <p:nvPr/>
        </p:nvGrpSpPr>
        <p:grpSpPr>
          <a:xfrm>
            <a:off x="112218" y="4031764"/>
            <a:ext cx="7429500" cy="2768049"/>
            <a:chOff x="4002441" y="3806770"/>
            <a:chExt cx="8189559" cy="3051228"/>
          </a:xfrm>
        </p:grpSpPr>
        <p:pic>
          <p:nvPicPr>
            <p:cNvPr id="20" name="Picture 19">
              <a:extLst>
                <a:ext uri="{FF2B5EF4-FFF2-40B4-BE49-F238E27FC236}">
                  <a16:creationId xmlns:a16="http://schemas.microsoft.com/office/drawing/2014/main" id="{C231E4B1-B386-4E1B-AD0F-E785EE8F3DAA}"/>
                </a:ext>
              </a:extLst>
            </p:cNvPr>
            <p:cNvPicPr>
              <a:picLocks noChangeAspect="1"/>
            </p:cNvPicPr>
            <p:nvPr/>
          </p:nvPicPr>
          <p:blipFill>
            <a:blip r:embed="rId4"/>
            <a:stretch>
              <a:fillRect/>
            </a:stretch>
          </p:blipFill>
          <p:spPr>
            <a:xfrm>
              <a:off x="4002441" y="3806771"/>
              <a:ext cx="4068303" cy="3051227"/>
            </a:xfrm>
            <a:prstGeom prst="rect">
              <a:avLst/>
            </a:prstGeom>
          </p:spPr>
        </p:pic>
        <p:pic>
          <p:nvPicPr>
            <p:cNvPr id="25" name="Picture 24">
              <a:extLst>
                <a:ext uri="{FF2B5EF4-FFF2-40B4-BE49-F238E27FC236}">
                  <a16:creationId xmlns:a16="http://schemas.microsoft.com/office/drawing/2014/main" id="{F18EBFB4-17FF-4AF7-8530-E336F44D2D26}"/>
                </a:ext>
              </a:extLst>
            </p:cNvPr>
            <p:cNvPicPr>
              <a:picLocks noChangeAspect="1"/>
            </p:cNvPicPr>
            <p:nvPr/>
          </p:nvPicPr>
          <p:blipFill>
            <a:blip r:embed="rId5"/>
            <a:stretch>
              <a:fillRect/>
            </a:stretch>
          </p:blipFill>
          <p:spPr>
            <a:xfrm>
              <a:off x="8123697" y="3806770"/>
              <a:ext cx="4068303" cy="3051227"/>
            </a:xfrm>
            <a:prstGeom prst="rect">
              <a:avLst/>
            </a:prstGeom>
          </p:spPr>
        </p:pic>
      </p:grpSp>
      <p:sp>
        <p:nvSpPr>
          <p:cNvPr id="5" name="Title 1">
            <a:extLst>
              <a:ext uri="{FF2B5EF4-FFF2-40B4-BE49-F238E27FC236}">
                <a16:creationId xmlns:a16="http://schemas.microsoft.com/office/drawing/2014/main" id="{FAE27A74-A62F-50F7-57BB-91282B2EADC0}"/>
              </a:ext>
            </a:extLst>
          </p:cNvPr>
          <p:cNvSpPr>
            <a:spLocks noGrp="1"/>
          </p:cNvSpPr>
          <p:nvPr>
            <p:ph type="title"/>
          </p:nvPr>
        </p:nvSpPr>
        <p:spPr>
          <a:xfrm>
            <a:off x="365760" y="274320"/>
            <a:ext cx="7700551" cy="859536"/>
          </a:xfrm>
        </p:spPr>
        <p:txBody>
          <a:bodyPr>
            <a:noAutofit/>
          </a:bodyPr>
          <a:lstStyle/>
          <a:p>
            <a:r>
              <a:rPr lang="en-US" sz="4400" dirty="0">
                <a:solidFill>
                  <a:schemeClr val="accent1">
                    <a:lumMod val="50000"/>
                  </a:schemeClr>
                </a:solidFill>
              </a:rPr>
              <a:t>Model Performance</a:t>
            </a:r>
          </a:p>
        </p:txBody>
      </p:sp>
      <p:sp>
        <p:nvSpPr>
          <p:cNvPr id="2" name="TextBox 1">
            <a:extLst>
              <a:ext uri="{FF2B5EF4-FFF2-40B4-BE49-F238E27FC236}">
                <a16:creationId xmlns:a16="http://schemas.microsoft.com/office/drawing/2014/main" id="{3E8BF66B-E00D-F095-3A2F-A1C08A450405}"/>
              </a:ext>
            </a:extLst>
          </p:cNvPr>
          <p:cNvSpPr txBox="1"/>
          <p:nvPr/>
        </p:nvSpPr>
        <p:spPr>
          <a:xfrm>
            <a:off x="9062113" y="6562366"/>
            <a:ext cx="1391615" cy="369332"/>
          </a:xfrm>
          <a:prstGeom prst="rect">
            <a:avLst/>
          </a:prstGeom>
          <a:noFill/>
        </p:spPr>
        <p:txBody>
          <a:bodyPr wrap="square">
            <a:spAutoFit/>
          </a:bodyPr>
          <a:lstStyle/>
          <a:p>
            <a:r>
              <a:rPr lang="en-US" baseline="30000" dirty="0">
                <a:solidFill>
                  <a:srgbClr val="000000"/>
                </a:solidFill>
                <a:latin typeface="Calibri" panose="020F0502020204030204" pitchFamily="34" charset="0"/>
              </a:rPr>
              <a:t>See reference 10</a:t>
            </a:r>
            <a:endParaRPr lang="en-US" sz="1600" dirty="0">
              <a:solidFill>
                <a:schemeClr val="bg2">
                  <a:lumMod val="25000"/>
                </a:schemeClr>
              </a:solidFill>
            </a:endParaRPr>
          </a:p>
        </p:txBody>
      </p:sp>
    </p:spTree>
    <p:extLst>
      <p:ext uri="{BB962C8B-B14F-4D97-AF65-F5344CB8AC3E}">
        <p14:creationId xmlns:p14="http://schemas.microsoft.com/office/powerpoint/2010/main" val="270715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9030-60FF-41F3-9500-8679DDECE515}"/>
              </a:ext>
            </a:extLst>
          </p:cNvPr>
          <p:cNvSpPr>
            <a:spLocks noGrp="1"/>
          </p:cNvSpPr>
          <p:nvPr>
            <p:ph type="title"/>
          </p:nvPr>
        </p:nvSpPr>
        <p:spPr>
          <a:xfrm>
            <a:off x="365760" y="274320"/>
            <a:ext cx="6151394" cy="914400"/>
          </a:xfrm>
        </p:spPr>
        <p:txBody>
          <a:bodyPr/>
          <a:lstStyle/>
          <a:p>
            <a:pPr rtl="0" eaLnBrk="1" fontAlgn="base" hangingPunct="1"/>
            <a:r>
              <a:rPr lang="en-US" sz="4400" kern="1200" baseline="0" dirty="0">
                <a:solidFill>
                  <a:srgbClr val="002E5D"/>
                </a:solidFill>
                <a:effectLst/>
                <a:latin typeface="+mj-lt"/>
                <a:ea typeface="+mj-ea"/>
                <a:cs typeface="+mj-cs"/>
              </a:rPr>
              <a:t>Foundational Challenges</a:t>
            </a:r>
            <a:endParaRPr lang="en-US" sz="4400" dirty="0"/>
          </a:p>
        </p:txBody>
      </p:sp>
      <p:sp>
        <p:nvSpPr>
          <p:cNvPr id="3" name="Content Placeholder 2">
            <a:extLst>
              <a:ext uri="{FF2B5EF4-FFF2-40B4-BE49-F238E27FC236}">
                <a16:creationId xmlns:a16="http://schemas.microsoft.com/office/drawing/2014/main" id="{D110B6E9-61F3-4D30-8F29-2A1CA4823E1B}"/>
              </a:ext>
            </a:extLst>
          </p:cNvPr>
          <p:cNvSpPr>
            <a:spLocks noGrp="1"/>
          </p:cNvSpPr>
          <p:nvPr>
            <p:ph idx="1"/>
          </p:nvPr>
        </p:nvSpPr>
        <p:spPr>
          <a:xfrm>
            <a:off x="217635" y="1422179"/>
            <a:ext cx="3926789" cy="5006716"/>
          </a:xfrm>
        </p:spPr>
        <p:txBody>
          <a:bodyPr>
            <a:normAutofit/>
          </a:bodyPr>
          <a:lstStyle/>
          <a:p>
            <a:r>
              <a:rPr lang="en-US" sz="2400" dirty="0"/>
              <a:t>Optimizing salt selection for MSRs requires characterization of thermophysical properties</a:t>
            </a:r>
          </a:p>
          <a:p>
            <a:pPr lvl="1"/>
            <a:r>
              <a:rPr lang="en-US" sz="2000" dirty="0"/>
              <a:t>Viscosity</a:t>
            </a:r>
          </a:p>
          <a:p>
            <a:pPr lvl="1"/>
            <a:r>
              <a:rPr lang="en-US" sz="2000" dirty="0"/>
              <a:t>Density</a:t>
            </a:r>
          </a:p>
          <a:p>
            <a:pPr lvl="1"/>
            <a:r>
              <a:rPr lang="en-US" sz="2000" dirty="0"/>
              <a:t>Heat Capacity</a:t>
            </a:r>
          </a:p>
          <a:p>
            <a:pPr lvl="1"/>
            <a:r>
              <a:rPr lang="en-US" sz="2000" dirty="0"/>
              <a:t>Thermal Conductivity</a:t>
            </a:r>
          </a:p>
          <a:p>
            <a:r>
              <a:rPr lang="en-US" sz="2400" dirty="0"/>
              <a:t>If measurements can’t serve as a shortcut, models can provide parameterized support</a:t>
            </a:r>
            <a:endParaRPr lang="en-US" sz="1800" dirty="0"/>
          </a:p>
          <a:p>
            <a:r>
              <a:rPr lang="en-US" sz="2400" dirty="0"/>
              <a:t>Models require validation with measurements</a:t>
            </a:r>
          </a:p>
        </p:txBody>
      </p:sp>
      <p:grpSp>
        <p:nvGrpSpPr>
          <p:cNvPr id="31" name="Group 30">
            <a:extLst>
              <a:ext uri="{FF2B5EF4-FFF2-40B4-BE49-F238E27FC236}">
                <a16:creationId xmlns:a16="http://schemas.microsoft.com/office/drawing/2014/main" id="{5549733C-14C0-48A3-B177-E64ABEC146AF}"/>
              </a:ext>
            </a:extLst>
          </p:cNvPr>
          <p:cNvGrpSpPr>
            <a:grpSpLocks noChangeAspect="1"/>
          </p:cNvGrpSpPr>
          <p:nvPr/>
        </p:nvGrpSpPr>
        <p:grpSpPr>
          <a:xfrm>
            <a:off x="4528119" y="123707"/>
            <a:ext cx="7275425" cy="6265742"/>
            <a:chOff x="4416216" y="119975"/>
            <a:chExt cx="7579641" cy="6684418"/>
          </a:xfrm>
        </p:grpSpPr>
        <p:graphicFrame>
          <p:nvGraphicFramePr>
            <p:cNvPr id="33" name="Diagram 32">
              <a:extLst>
                <a:ext uri="{FF2B5EF4-FFF2-40B4-BE49-F238E27FC236}">
                  <a16:creationId xmlns:a16="http://schemas.microsoft.com/office/drawing/2014/main" id="{8394BEEE-595B-47AA-BB0B-FBB6F3653949}"/>
                </a:ext>
              </a:extLst>
            </p:cNvPr>
            <p:cNvGraphicFramePr/>
            <p:nvPr/>
          </p:nvGraphicFramePr>
          <p:xfrm>
            <a:off x="4416216" y="119975"/>
            <a:ext cx="7579641" cy="4689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TextBox 33">
              <a:extLst>
                <a:ext uri="{FF2B5EF4-FFF2-40B4-BE49-F238E27FC236}">
                  <a16:creationId xmlns:a16="http://schemas.microsoft.com/office/drawing/2014/main" id="{D48F6889-DD71-4527-BE21-721A79972990}"/>
                </a:ext>
              </a:extLst>
            </p:cNvPr>
            <p:cNvSpPr txBox="1"/>
            <p:nvPr/>
          </p:nvSpPr>
          <p:spPr>
            <a:xfrm>
              <a:off x="8234400" y="5432343"/>
              <a:ext cx="1418763" cy="452432"/>
            </a:xfrm>
            <a:prstGeom prst="rect">
              <a:avLst/>
            </a:prstGeom>
            <a:noFill/>
          </p:spPr>
          <p:txBody>
            <a:bodyPr wrap="square" rtlCol="0">
              <a:normAutofit lnSpcReduction="10000"/>
            </a:bodyPr>
            <a:lstStyle/>
            <a:p>
              <a:pPr algn="ctr">
                <a:lnSpc>
                  <a:spcPct val="90000"/>
                </a:lnSpc>
              </a:pPr>
              <a:r>
                <a:rPr lang="en-US" sz="1300" dirty="0">
                  <a:latin typeface="+mn-lt"/>
                </a:rPr>
                <a:t>Bulk property measurements</a:t>
              </a:r>
            </a:p>
          </p:txBody>
        </p:sp>
        <p:sp>
          <p:nvSpPr>
            <p:cNvPr id="35" name="Arrow: Down 34">
              <a:extLst>
                <a:ext uri="{FF2B5EF4-FFF2-40B4-BE49-F238E27FC236}">
                  <a16:creationId xmlns:a16="http://schemas.microsoft.com/office/drawing/2014/main" id="{3C79EBE1-F12A-4BF6-BAC2-5F8CD011FC98}"/>
                </a:ext>
              </a:extLst>
            </p:cNvPr>
            <p:cNvSpPr/>
            <p:nvPr/>
          </p:nvSpPr>
          <p:spPr>
            <a:xfrm rot="10800000">
              <a:off x="8559393" y="2910011"/>
              <a:ext cx="695379" cy="2446448"/>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a:bodyPr>
            <a:lstStyle/>
            <a:p>
              <a:pPr algn="l">
                <a:lnSpc>
                  <a:spcPct val="90000"/>
                </a:lnSpc>
              </a:pPr>
              <a:endParaRPr lang="en-US" dirty="0">
                <a:solidFill>
                  <a:schemeClr val="tx1"/>
                </a:solidFill>
              </a:endParaRPr>
            </a:p>
          </p:txBody>
        </p:sp>
        <p:sp>
          <p:nvSpPr>
            <p:cNvPr id="36" name="TextBox 35">
              <a:extLst>
                <a:ext uri="{FF2B5EF4-FFF2-40B4-BE49-F238E27FC236}">
                  <a16:creationId xmlns:a16="http://schemas.microsoft.com/office/drawing/2014/main" id="{A058D055-04A0-40A7-ACFD-7BDE4D3A7345}"/>
                </a:ext>
              </a:extLst>
            </p:cNvPr>
            <p:cNvSpPr txBox="1"/>
            <p:nvPr/>
          </p:nvSpPr>
          <p:spPr>
            <a:xfrm>
              <a:off x="6914908" y="5398502"/>
              <a:ext cx="1532251" cy="632482"/>
            </a:xfrm>
            <a:prstGeom prst="rect">
              <a:avLst/>
            </a:prstGeom>
            <a:noFill/>
          </p:spPr>
          <p:txBody>
            <a:bodyPr wrap="square" rtlCol="0">
              <a:normAutofit lnSpcReduction="10000"/>
            </a:bodyPr>
            <a:lstStyle/>
            <a:p>
              <a:pPr algn="ctr">
                <a:lnSpc>
                  <a:spcPct val="90000"/>
                </a:lnSpc>
              </a:pPr>
              <a:r>
                <a:rPr lang="en-US" sz="1300" dirty="0">
                  <a:latin typeface="+mn-lt"/>
                </a:rPr>
                <a:t>Property estimation,</a:t>
              </a:r>
            </a:p>
            <a:p>
              <a:pPr algn="ctr">
                <a:lnSpc>
                  <a:spcPct val="90000"/>
                </a:lnSpc>
              </a:pPr>
              <a:r>
                <a:rPr lang="en-US" sz="1300" dirty="0">
                  <a:latin typeface="+mn-lt"/>
                </a:rPr>
                <a:t>Fitting methods</a:t>
              </a:r>
            </a:p>
          </p:txBody>
        </p:sp>
        <p:sp>
          <p:nvSpPr>
            <p:cNvPr id="37" name="Arrow: Down 36">
              <a:extLst>
                <a:ext uri="{FF2B5EF4-FFF2-40B4-BE49-F238E27FC236}">
                  <a16:creationId xmlns:a16="http://schemas.microsoft.com/office/drawing/2014/main" id="{13A23712-10AA-4730-9981-0E862CBA528C}"/>
                </a:ext>
              </a:extLst>
            </p:cNvPr>
            <p:cNvSpPr/>
            <p:nvPr/>
          </p:nvSpPr>
          <p:spPr>
            <a:xfrm rot="10800000">
              <a:off x="7327247" y="3437716"/>
              <a:ext cx="695379" cy="1918743"/>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a:bodyPr>
            <a:lstStyle/>
            <a:p>
              <a:pPr algn="l">
                <a:lnSpc>
                  <a:spcPct val="90000"/>
                </a:lnSpc>
              </a:pPr>
              <a:endParaRPr lang="en-US" dirty="0">
                <a:solidFill>
                  <a:schemeClr val="tx1"/>
                </a:solidFill>
              </a:endParaRPr>
            </a:p>
          </p:txBody>
        </p:sp>
        <p:sp>
          <p:nvSpPr>
            <p:cNvPr id="38" name="TextBox 37">
              <a:extLst>
                <a:ext uri="{FF2B5EF4-FFF2-40B4-BE49-F238E27FC236}">
                  <a16:creationId xmlns:a16="http://schemas.microsoft.com/office/drawing/2014/main" id="{76108F3D-103A-42AB-8F6D-57713EA0DE5E}"/>
                </a:ext>
              </a:extLst>
            </p:cNvPr>
            <p:cNvSpPr txBox="1"/>
            <p:nvPr/>
          </p:nvSpPr>
          <p:spPr>
            <a:xfrm>
              <a:off x="4730473" y="5559682"/>
              <a:ext cx="2194559" cy="272382"/>
            </a:xfrm>
            <a:prstGeom prst="rect">
              <a:avLst/>
            </a:prstGeom>
            <a:noFill/>
          </p:spPr>
          <p:txBody>
            <a:bodyPr wrap="square" rtlCol="0">
              <a:normAutofit lnSpcReduction="10000"/>
            </a:bodyPr>
            <a:lstStyle/>
            <a:p>
              <a:pPr algn="ctr">
                <a:lnSpc>
                  <a:spcPct val="90000"/>
                </a:lnSpc>
              </a:pPr>
              <a:r>
                <a:rPr lang="en-US" sz="1300" dirty="0">
                  <a:latin typeface="+mn-lt"/>
                </a:rPr>
                <a:t>Liquid thermal theories</a:t>
              </a:r>
            </a:p>
          </p:txBody>
        </p:sp>
        <p:sp>
          <p:nvSpPr>
            <p:cNvPr id="39" name="Arrow: Down 38">
              <a:extLst>
                <a:ext uri="{FF2B5EF4-FFF2-40B4-BE49-F238E27FC236}">
                  <a16:creationId xmlns:a16="http://schemas.microsoft.com/office/drawing/2014/main" id="{20755C48-0296-4DFE-93F3-CA84CEE403BE}"/>
                </a:ext>
              </a:extLst>
            </p:cNvPr>
            <p:cNvSpPr/>
            <p:nvPr/>
          </p:nvSpPr>
          <p:spPr>
            <a:xfrm rot="10800000">
              <a:off x="6052391" y="4006148"/>
              <a:ext cx="695379" cy="1350309"/>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a:bodyPr>
            <a:lstStyle/>
            <a:p>
              <a:pPr algn="l">
                <a:lnSpc>
                  <a:spcPct val="90000"/>
                </a:lnSpc>
              </a:pPr>
              <a:endParaRPr lang="en-US" dirty="0">
                <a:solidFill>
                  <a:schemeClr val="tx1"/>
                </a:solidFill>
              </a:endParaRPr>
            </a:p>
          </p:txBody>
        </p:sp>
        <p:sp>
          <p:nvSpPr>
            <p:cNvPr id="40" name="Arrow: Down 39">
              <a:extLst>
                <a:ext uri="{FF2B5EF4-FFF2-40B4-BE49-F238E27FC236}">
                  <a16:creationId xmlns:a16="http://schemas.microsoft.com/office/drawing/2014/main" id="{EA3CFFDC-FDE8-48DC-B081-A22736867704}"/>
                </a:ext>
              </a:extLst>
            </p:cNvPr>
            <p:cNvSpPr/>
            <p:nvPr/>
          </p:nvSpPr>
          <p:spPr>
            <a:xfrm rot="10800000">
              <a:off x="4743419" y="4552453"/>
              <a:ext cx="695379" cy="804006"/>
            </a:xfrm>
            <a:prstGeom prst="down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fontScale="92500" lnSpcReduction="10000"/>
            </a:bodyPr>
            <a:lstStyle/>
            <a:p>
              <a:pPr algn="l">
                <a:lnSpc>
                  <a:spcPct val="90000"/>
                </a:lnSpc>
              </a:pPr>
              <a:endParaRPr lang="en-US" dirty="0">
                <a:solidFill>
                  <a:schemeClr val="tx1"/>
                </a:solidFill>
              </a:endParaRPr>
            </a:p>
          </p:txBody>
        </p:sp>
        <p:sp>
          <p:nvSpPr>
            <p:cNvPr id="41" name="Arrow: Left-Right 40">
              <a:extLst>
                <a:ext uri="{FF2B5EF4-FFF2-40B4-BE49-F238E27FC236}">
                  <a16:creationId xmlns:a16="http://schemas.microsoft.com/office/drawing/2014/main" id="{780DAC52-E295-4BD4-9367-EAD5ECD1474A}"/>
                </a:ext>
              </a:extLst>
            </p:cNvPr>
            <p:cNvSpPr/>
            <p:nvPr/>
          </p:nvSpPr>
          <p:spPr>
            <a:xfrm>
              <a:off x="4755213" y="6035286"/>
              <a:ext cx="4418887" cy="769107"/>
            </a:xfrm>
            <a:prstGeom prst="leftRightArrow">
              <a:avLst>
                <a:gd name="adj1" fmla="val 59657"/>
                <a:gd name="adj2" fmla="val 50000"/>
              </a:avLst>
            </a:prstGeom>
            <a:solidFill>
              <a:schemeClr val="accent1">
                <a:lumMod val="75000"/>
              </a:schemeClr>
            </a:solidFill>
            <a:ln w="19050">
              <a:solidFill>
                <a:schemeClr val="accent1">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rmAutofit fontScale="25000" lnSpcReduction="20000"/>
            </a:bodyPr>
            <a:lstStyle/>
            <a:p>
              <a:pPr algn="l">
                <a:lnSpc>
                  <a:spcPct val="90000"/>
                </a:lnSpc>
              </a:pPr>
              <a:endParaRPr lang="en-US" dirty="0">
                <a:solidFill>
                  <a:schemeClr val="tx1"/>
                </a:solidFill>
              </a:endParaRPr>
            </a:p>
          </p:txBody>
        </p:sp>
        <p:sp>
          <p:nvSpPr>
            <p:cNvPr id="42" name="TextBox 41">
              <a:extLst>
                <a:ext uri="{FF2B5EF4-FFF2-40B4-BE49-F238E27FC236}">
                  <a16:creationId xmlns:a16="http://schemas.microsoft.com/office/drawing/2014/main" id="{4551FF4D-D2F7-40B5-A295-EBB57EEF80D5}"/>
                </a:ext>
              </a:extLst>
            </p:cNvPr>
            <p:cNvSpPr txBox="1"/>
            <p:nvPr/>
          </p:nvSpPr>
          <p:spPr>
            <a:xfrm>
              <a:off x="5867376" y="6159347"/>
              <a:ext cx="2194559" cy="512213"/>
            </a:xfrm>
            <a:prstGeom prst="rect">
              <a:avLst/>
            </a:prstGeom>
            <a:noFill/>
          </p:spPr>
          <p:txBody>
            <a:bodyPr wrap="square" rtlCol="0">
              <a:normAutofit/>
            </a:bodyPr>
            <a:lstStyle/>
            <a:p>
              <a:pPr algn="ctr">
                <a:lnSpc>
                  <a:spcPct val="90000"/>
                </a:lnSpc>
              </a:pPr>
              <a:r>
                <a:rPr lang="en-US" sz="2800" dirty="0">
                  <a:solidFill>
                    <a:schemeClr val="bg1"/>
                  </a:solidFill>
                  <a:latin typeface="+mn-lt"/>
                </a:rPr>
                <a:t>Validation</a:t>
              </a:r>
            </a:p>
          </p:txBody>
        </p:sp>
      </p:grpSp>
      <p:sp>
        <p:nvSpPr>
          <p:cNvPr id="32" name="Oval 31">
            <a:extLst>
              <a:ext uri="{FF2B5EF4-FFF2-40B4-BE49-F238E27FC236}">
                <a16:creationId xmlns:a16="http://schemas.microsoft.com/office/drawing/2014/main" id="{EB81EE39-2891-4FEA-9102-BDD3C648EA6C}"/>
              </a:ext>
            </a:extLst>
          </p:cNvPr>
          <p:cNvSpPr/>
          <p:nvPr/>
        </p:nvSpPr>
        <p:spPr>
          <a:xfrm rot="20454138">
            <a:off x="6872079" y="1557505"/>
            <a:ext cx="2668463" cy="1623054"/>
          </a:xfrm>
          <a:prstGeom prst="ellipse">
            <a:avLst/>
          </a:prstGeom>
          <a:noFill/>
          <a:ln w="38100">
            <a:solidFill>
              <a:schemeClr val="accent6">
                <a:lumMod val="60000"/>
                <a:lumOff val="4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dirty="0"/>
          </a:p>
        </p:txBody>
      </p:sp>
    </p:spTree>
    <p:extLst>
      <p:ext uri="{BB962C8B-B14F-4D97-AF65-F5344CB8AC3E}">
        <p14:creationId xmlns:p14="http://schemas.microsoft.com/office/powerpoint/2010/main" val="39184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20"/>
            <a:ext cx="6467990" cy="539496"/>
          </a:xfrm>
        </p:spPr>
        <p:txBody>
          <a:bodyPr>
            <a:normAutofit/>
          </a:bodyPr>
          <a:lstStyle/>
          <a:p>
            <a:r>
              <a:rPr lang="en-US" dirty="0">
                <a:solidFill>
                  <a:schemeClr val="accent1">
                    <a:lumMod val="50000"/>
                  </a:schemeClr>
                </a:solidFill>
              </a:rPr>
              <a:t>Review - Kinetic Theory</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Generalized Energy Carriers</a:t>
            </a:r>
          </a:p>
        </p:txBody>
      </p:sp>
      <p:sp>
        <p:nvSpPr>
          <p:cNvPr id="5" name="TextBox 4">
            <a:extLst>
              <a:ext uri="{FF2B5EF4-FFF2-40B4-BE49-F238E27FC236}">
                <a16:creationId xmlns:a16="http://schemas.microsoft.com/office/drawing/2014/main" id="{91FDEBC1-C40B-991D-CB54-CC171CB4476F}"/>
              </a:ext>
            </a:extLst>
          </p:cNvPr>
          <p:cNvSpPr txBox="1"/>
          <p:nvPr/>
        </p:nvSpPr>
        <p:spPr>
          <a:xfrm>
            <a:off x="4909731" y="283938"/>
            <a:ext cx="6971829" cy="1754326"/>
          </a:xfrm>
          <a:prstGeom prst="rect">
            <a:avLst/>
          </a:prstGeom>
          <a:noFill/>
        </p:spPr>
        <p:txBody>
          <a:bodyPr wrap="square">
            <a:spAutoFit/>
          </a:bodyPr>
          <a:lstStyle/>
          <a:p>
            <a:r>
              <a:rPr lang="en-US" sz="1800" i="1" dirty="0"/>
              <a:t>Kinetic theory model works for ideal gases because there exists only </a:t>
            </a:r>
            <a:r>
              <a:rPr lang="en-US" i="1" dirty="0"/>
              <a:t>one type of energy carrier with measurable average attributes (number density, velocity, volumetric heat capacity).</a:t>
            </a:r>
          </a:p>
          <a:p>
            <a:endParaRPr lang="en-US" sz="1800" i="1" dirty="0"/>
          </a:p>
          <a:p>
            <a:r>
              <a:rPr lang="en-US" i="1" dirty="0"/>
              <a:t>For generalized energy carriers, the problem becomes how to </a:t>
            </a:r>
            <a:r>
              <a:rPr lang="en-US" b="1" i="1" dirty="0"/>
              <a:t>characterize and measure energy carriers.</a:t>
            </a:r>
            <a:endParaRPr lang="en-US" sz="1800" b="1" i="1" dirty="0"/>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E2C6E90F-1BEC-4BB8-9781-E1FB9EFA8827}"/>
                  </a:ext>
                </a:extLst>
              </p:cNvPr>
              <p:cNvSpPr txBox="1"/>
              <p:nvPr/>
            </p:nvSpPr>
            <p:spPr>
              <a:xfrm>
                <a:off x="8330158" y="3271613"/>
                <a:ext cx="135184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𝑑𝑉</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𝑑𝐴</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𝑑𝑥</m:t>
                      </m:r>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54" name="TextBox 253">
                <a:extLst>
                  <a:ext uri="{FF2B5EF4-FFF2-40B4-BE49-F238E27FC236}">
                    <a16:creationId xmlns:a16="http://schemas.microsoft.com/office/drawing/2014/main" id="{E2C6E90F-1BEC-4BB8-9781-E1FB9EFA8827}"/>
                  </a:ext>
                </a:extLst>
              </p:cNvPr>
              <p:cNvSpPr txBox="1">
                <a:spLocks noRot="1" noChangeAspect="1" noMove="1" noResize="1" noEditPoints="1" noAdjustHandles="1" noChangeArrowheads="1" noChangeShapeType="1" noTextEdit="1"/>
              </p:cNvSpPr>
              <p:nvPr/>
            </p:nvSpPr>
            <p:spPr>
              <a:xfrm>
                <a:off x="8330158" y="3271613"/>
                <a:ext cx="1351845" cy="276999"/>
              </a:xfrm>
              <a:prstGeom prst="rect">
                <a:avLst/>
              </a:prstGeom>
              <a:blipFill>
                <a:blip r:embed="rId3"/>
                <a:stretch>
                  <a:fillRect l="-4054" r="-3604" b="-8889"/>
                </a:stretch>
              </a:blipFill>
            </p:spPr>
            <p:txBody>
              <a:bodyPr/>
              <a:lstStyle/>
              <a:p>
                <a:r>
                  <a:rPr lang="en-US">
                    <a:noFill/>
                  </a:rPr>
                  <a:t> </a:t>
                </a:r>
              </a:p>
            </p:txBody>
          </p:sp>
        </mc:Fallback>
      </mc:AlternateContent>
      <p:sp>
        <p:nvSpPr>
          <p:cNvPr id="255" name="TextBox 254">
            <a:extLst>
              <a:ext uri="{FF2B5EF4-FFF2-40B4-BE49-F238E27FC236}">
                <a16:creationId xmlns:a16="http://schemas.microsoft.com/office/drawing/2014/main" id="{03BE163C-614F-48A3-A00A-04CBB722AC6E}"/>
              </a:ext>
            </a:extLst>
          </p:cNvPr>
          <p:cNvSpPr txBox="1">
            <a:spLocks noChangeAspect="1"/>
          </p:cNvSpPr>
          <p:nvPr/>
        </p:nvSpPr>
        <p:spPr>
          <a:xfrm>
            <a:off x="5502308" y="3229478"/>
            <a:ext cx="2543161" cy="523220"/>
          </a:xfrm>
          <a:prstGeom prst="rect">
            <a:avLst/>
          </a:prstGeom>
          <a:noFill/>
        </p:spPr>
        <p:txBody>
          <a:bodyPr wrap="square" rtlCol="0">
            <a:spAutoFit/>
          </a:bodyPr>
          <a:lstStyle/>
          <a:p>
            <a:pPr lvl="0">
              <a:defRPr/>
            </a:pPr>
            <a:r>
              <a:rPr lang="en-US" sz="1400" dirty="0">
                <a:solidFill>
                  <a:prstClr val="black"/>
                </a:solidFill>
              </a:rPr>
              <a:t>Unit volume in terms of average velocity</a:t>
            </a:r>
            <a:endParaRPr lang="en-US" sz="1400" i="1" dirty="0">
              <a:solidFill>
                <a:prstClr val="black"/>
              </a:solidFill>
            </a:endParaRPr>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96CF3D61-A705-4B28-9050-25A9040603BD}"/>
                  </a:ext>
                </a:extLst>
              </p:cNvPr>
              <p:cNvSpPr txBox="1"/>
              <p:nvPr/>
            </p:nvSpPr>
            <p:spPr>
              <a:xfrm>
                <a:off x="8330157" y="2505691"/>
                <a:ext cx="114550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𝑑𝑥</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𝑣</m:t>
                          </m:r>
                        </m:e>
                      </m:d>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𝑑𝑡</m:t>
                      </m:r>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59" name="TextBox 258">
                <a:extLst>
                  <a:ext uri="{FF2B5EF4-FFF2-40B4-BE49-F238E27FC236}">
                    <a16:creationId xmlns:a16="http://schemas.microsoft.com/office/drawing/2014/main" id="{96CF3D61-A705-4B28-9050-25A9040603BD}"/>
                  </a:ext>
                </a:extLst>
              </p:cNvPr>
              <p:cNvSpPr txBox="1">
                <a:spLocks noRot="1" noChangeAspect="1" noMove="1" noResize="1" noEditPoints="1" noAdjustHandles="1" noChangeArrowheads="1" noChangeShapeType="1" noTextEdit="1"/>
              </p:cNvSpPr>
              <p:nvPr/>
            </p:nvSpPr>
            <p:spPr>
              <a:xfrm>
                <a:off x="8330157" y="2505691"/>
                <a:ext cx="1145506" cy="276999"/>
              </a:xfrm>
              <a:prstGeom prst="rect">
                <a:avLst/>
              </a:prstGeom>
              <a:blipFill>
                <a:blip r:embed="rId4"/>
                <a:stretch>
                  <a:fillRect l="-4787" r="-4787"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DF76C196-A8CD-48B6-86B0-B032F0CEBB4B}"/>
                  </a:ext>
                </a:extLst>
              </p:cNvPr>
              <p:cNvSpPr txBox="1"/>
              <p:nvPr/>
            </p:nvSpPr>
            <p:spPr>
              <a:xfrm>
                <a:off x="8330157" y="3673257"/>
                <a:ext cx="1447832"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𝑑𝑉</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𝑑𝐴</m:t>
                      </m:r>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𝑣</m:t>
                          </m:r>
                        </m:e>
                      </m:d>
                      <m:r>
                        <a:rPr lang="en-US" i="1">
                          <a:solidFill>
                            <a:schemeClr val="tx1"/>
                          </a:solidFill>
                          <a:latin typeface="Cambria Math" panose="02040503050406030204" pitchFamily="18" charset="0"/>
                          <a:ea typeface="Cambria Math" panose="02040503050406030204" pitchFamily="18" charset="0"/>
                        </a:rPr>
                        <m:t>𝑑𝑡</m:t>
                      </m:r>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60" name="TextBox 259">
                <a:extLst>
                  <a:ext uri="{FF2B5EF4-FFF2-40B4-BE49-F238E27FC236}">
                    <a16:creationId xmlns:a16="http://schemas.microsoft.com/office/drawing/2014/main" id="{DF76C196-A8CD-48B6-86B0-B032F0CEBB4B}"/>
                  </a:ext>
                </a:extLst>
              </p:cNvPr>
              <p:cNvSpPr txBox="1">
                <a:spLocks noRot="1" noChangeAspect="1" noMove="1" noResize="1" noEditPoints="1" noAdjustHandles="1" noChangeArrowheads="1" noChangeShapeType="1" noTextEdit="1"/>
              </p:cNvSpPr>
              <p:nvPr/>
            </p:nvSpPr>
            <p:spPr>
              <a:xfrm>
                <a:off x="8330157" y="3673257"/>
                <a:ext cx="1447832" cy="276999"/>
              </a:xfrm>
              <a:prstGeom prst="rect">
                <a:avLst/>
              </a:prstGeom>
              <a:blipFill>
                <a:blip r:embed="rId5"/>
                <a:stretch>
                  <a:fillRect l="-3782" r="-3361" b="-8889"/>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01DB36A2-D766-4123-8CD0-2E1471EA24C1}"/>
              </a:ext>
            </a:extLst>
          </p:cNvPr>
          <p:cNvGrpSpPr/>
          <p:nvPr/>
        </p:nvGrpSpPr>
        <p:grpSpPr>
          <a:xfrm>
            <a:off x="431526" y="1359851"/>
            <a:ext cx="3323532" cy="1693064"/>
            <a:chOff x="458389" y="1781967"/>
            <a:chExt cx="3323532" cy="1693064"/>
          </a:xfrm>
        </p:grpSpPr>
        <p:sp>
          <p:nvSpPr>
            <p:cNvPr id="216" name="TextBox 215">
              <a:extLst>
                <a:ext uri="{FF2B5EF4-FFF2-40B4-BE49-F238E27FC236}">
                  <a16:creationId xmlns:a16="http://schemas.microsoft.com/office/drawing/2014/main" id="{30ABEE66-E0E2-4356-84AF-DD997D34B17D}"/>
                </a:ext>
              </a:extLst>
            </p:cNvPr>
            <p:cNvSpPr txBox="1">
              <a:spLocks noChangeAspect="1"/>
            </p:cNvSpPr>
            <p:nvPr/>
          </p:nvSpPr>
          <p:spPr>
            <a:xfrm>
              <a:off x="2727443" y="2668608"/>
              <a:ext cx="48875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i="1" kern="0" dirty="0">
                  <a:solidFill>
                    <a:prstClr val="black"/>
                  </a:solidFill>
                  <a:ea typeface="Cambria Math" panose="02040503050406030204" pitchFamily="18" charset="0"/>
                </a:rPr>
                <a:t>dx</a:t>
              </a:r>
              <a:endParaRPr kumimoji="0" lang="en-US" sz="1600" b="0" i="1" u="none" strike="noStrike" kern="0" cap="none" spc="0" normalizeH="0" baseline="0" noProof="0" dirty="0">
                <a:ln>
                  <a:noFill/>
                </a:ln>
                <a:solidFill>
                  <a:prstClr val="black"/>
                </a:solidFill>
                <a:effectLst/>
                <a:uLnTx/>
                <a:uFillTx/>
                <a:ea typeface="Cambria Math" panose="02040503050406030204" pitchFamily="18" charset="0"/>
              </a:endParaRPr>
            </a:p>
          </p:txBody>
        </p:sp>
        <p:sp>
          <p:nvSpPr>
            <p:cNvPr id="241" name="TextBox 240">
              <a:extLst>
                <a:ext uri="{FF2B5EF4-FFF2-40B4-BE49-F238E27FC236}">
                  <a16:creationId xmlns:a16="http://schemas.microsoft.com/office/drawing/2014/main" id="{3B286136-EFF6-48F6-B39C-BCB327F5FC76}"/>
                </a:ext>
              </a:extLst>
            </p:cNvPr>
            <p:cNvSpPr txBox="1">
              <a:spLocks noChangeAspect="1"/>
            </p:cNvSpPr>
            <p:nvPr/>
          </p:nvSpPr>
          <p:spPr>
            <a:xfrm>
              <a:off x="1618402" y="1920468"/>
              <a:ext cx="48875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err="1">
                  <a:ln>
                    <a:noFill/>
                  </a:ln>
                  <a:solidFill>
                    <a:prstClr val="black"/>
                  </a:solidFill>
                  <a:effectLst/>
                  <a:uLnTx/>
                  <a:uFillTx/>
                  <a:ea typeface="Cambria Math" panose="02040503050406030204" pitchFamily="18" charset="0"/>
                </a:rPr>
                <a:t>dA</a:t>
              </a:r>
              <a:endParaRPr kumimoji="0" lang="en-US" sz="1600" b="0" i="1" u="none" strike="noStrike" kern="0" cap="none" spc="0" normalizeH="0" baseline="0" noProof="0" dirty="0">
                <a:ln>
                  <a:noFill/>
                </a:ln>
                <a:solidFill>
                  <a:prstClr val="black"/>
                </a:solidFill>
                <a:effectLst/>
                <a:uLnTx/>
                <a:uFillTx/>
                <a:ea typeface="Cambria Math" panose="02040503050406030204" pitchFamily="18" charset="0"/>
              </a:endParaRPr>
            </a:p>
          </p:txBody>
        </p:sp>
        <p:grpSp>
          <p:nvGrpSpPr>
            <p:cNvPr id="252" name="Group 251">
              <a:extLst>
                <a:ext uri="{FF2B5EF4-FFF2-40B4-BE49-F238E27FC236}">
                  <a16:creationId xmlns:a16="http://schemas.microsoft.com/office/drawing/2014/main" id="{F6AC638E-66C7-4E1D-A16C-FB5D9C11C2B4}"/>
                </a:ext>
              </a:extLst>
            </p:cNvPr>
            <p:cNvGrpSpPr>
              <a:grpSpLocks noChangeAspect="1"/>
            </p:cNvGrpSpPr>
            <p:nvPr/>
          </p:nvGrpSpPr>
          <p:grpSpPr>
            <a:xfrm>
              <a:off x="458389" y="2214793"/>
              <a:ext cx="2363139" cy="1260238"/>
              <a:chOff x="5050979" y="2448085"/>
              <a:chExt cx="3271946" cy="1744895"/>
            </a:xfrm>
          </p:grpSpPr>
          <p:cxnSp>
            <p:nvCxnSpPr>
              <p:cNvPr id="193" name="Straight Connector 192">
                <a:extLst>
                  <a:ext uri="{FF2B5EF4-FFF2-40B4-BE49-F238E27FC236}">
                    <a16:creationId xmlns:a16="http://schemas.microsoft.com/office/drawing/2014/main" id="{5A1302E5-FC76-4597-8DD3-176D797204BC}"/>
                  </a:ext>
                </a:extLst>
              </p:cNvPr>
              <p:cNvCxnSpPr/>
              <p:nvPr/>
            </p:nvCxnSpPr>
            <p:spPr>
              <a:xfrm flipV="1">
                <a:off x="5050979" y="3815697"/>
                <a:ext cx="669190" cy="335945"/>
              </a:xfrm>
              <a:prstGeom prst="line">
                <a:avLst/>
              </a:prstGeom>
              <a:noFill/>
              <a:ln w="28575" cap="flat" cmpd="sng" algn="ctr">
                <a:solidFill>
                  <a:sysClr val="windowText" lastClr="000000">
                    <a:lumMod val="50000"/>
                    <a:lumOff val="50000"/>
                  </a:sysClr>
                </a:solidFill>
                <a:prstDash val="solid"/>
              </a:ln>
              <a:effectLst/>
            </p:spPr>
          </p:cxnSp>
          <p:sp>
            <p:nvSpPr>
              <p:cNvPr id="194" name="Rectangle 193">
                <a:extLst>
                  <a:ext uri="{FF2B5EF4-FFF2-40B4-BE49-F238E27FC236}">
                    <a16:creationId xmlns:a16="http://schemas.microsoft.com/office/drawing/2014/main" id="{E3D35DF8-6838-4B06-9042-B4923C7A26E8}"/>
                  </a:ext>
                </a:extLst>
              </p:cNvPr>
              <p:cNvSpPr/>
              <p:nvPr/>
            </p:nvSpPr>
            <p:spPr>
              <a:xfrm>
                <a:off x="5717543" y="2804032"/>
                <a:ext cx="2365764" cy="103473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9" name="Oval 188">
                <a:extLst>
                  <a:ext uri="{FF2B5EF4-FFF2-40B4-BE49-F238E27FC236}">
                    <a16:creationId xmlns:a16="http://schemas.microsoft.com/office/drawing/2014/main" id="{A9B0DDF0-3D91-440F-80CC-2975FC8A7CF9}"/>
                  </a:ext>
                </a:extLst>
              </p:cNvPr>
              <p:cNvSpPr/>
              <p:nvPr/>
            </p:nvSpPr>
            <p:spPr>
              <a:xfrm rot="5234490">
                <a:off x="5180393" y="3571246"/>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0" name="Oval 189">
                <a:extLst>
                  <a:ext uri="{FF2B5EF4-FFF2-40B4-BE49-F238E27FC236}">
                    <a16:creationId xmlns:a16="http://schemas.microsoft.com/office/drawing/2014/main" id="{03BB6D55-1EDE-47FE-A350-6163B1303C65}"/>
                  </a:ext>
                </a:extLst>
              </p:cNvPr>
              <p:cNvSpPr/>
              <p:nvPr/>
            </p:nvSpPr>
            <p:spPr>
              <a:xfrm rot="5234490">
                <a:off x="6005470" y="3549909"/>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1" name="Oval 190">
                <a:extLst>
                  <a:ext uri="{FF2B5EF4-FFF2-40B4-BE49-F238E27FC236}">
                    <a16:creationId xmlns:a16="http://schemas.microsoft.com/office/drawing/2014/main" id="{7250CE63-EFA7-4BF4-AFFE-E11442EF236F}"/>
                  </a:ext>
                </a:extLst>
              </p:cNvPr>
              <p:cNvSpPr/>
              <p:nvPr/>
            </p:nvSpPr>
            <p:spPr>
              <a:xfrm>
                <a:off x="5596542" y="3209576"/>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2" name="Oval 191">
                <a:extLst>
                  <a:ext uri="{FF2B5EF4-FFF2-40B4-BE49-F238E27FC236}">
                    <a16:creationId xmlns:a16="http://schemas.microsoft.com/office/drawing/2014/main" id="{2E25FFCA-A7E7-4A69-863C-83C87F96C704}"/>
                  </a:ext>
                </a:extLst>
              </p:cNvPr>
              <p:cNvSpPr/>
              <p:nvPr/>
            </p:nvSpPr>
            <p:spPr>
              <a:xfrm>
                <a:off x="6641274" y="3001213"/>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5" name="Rectangle 194">
                <a:extLst>
                  <a:ext uri="{FF2B5EF4-FFF2-40B4-BE49-F238E27FC236}">
                    <a16:creationId xmlns:a16="http://schemas.microsoft.com/office/drawing/2014/main" id="{AA3E0532-B632-40C9-881B-0C84ABC0A451}"/>
                  </a:ext>
                </a:extLst>
              </p:cNvPr>
              <p:cNvSpPr/>
              <p:nvPr/>
            </p:nvSpPr>
            <p:spPr>
              <a:xfrm>
                <a:off x="5060872" y="3150310"/>
                <a:ext cx="2365764" cy="1024190"/>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6" name="Oval 195">
                <a:extLst>
                  <a:ext uri="{FF2B5EF4-FFF2-40B4-BE49-F238E27FC236}">
                    <a16:creationId xmlns:a16="http://schemas.microsoft.com/office/drawing/2014/main" id="{3DD1D21E-40D2-405E-95EA-02669761824C}"/>
                  </a:ext>
                </a:extLst>
              </p:cNvPr>
              <p:cNvSpPr/>
              <p:nvPr/>
            </p:nvSpPr>
            <p:spPr>
              <a:xfrm>
                <a:off x="5959786" y="2878347"/>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7" name="Oval 196">
                <a:extLst>
                  <a:ext uri="{FF2B5EF4-FFF2-40B4-BE49-F238E27FC236}">
                    <a16:creationId xmlns:a16="http://schemas.microsoft.com/office/drawing/2014/main" id="{81DB18C7-1E48-4F5D-B0A0-C708B31C028A}"/>
                  </a:ext>
                </a:extLst>
              </p:cNvPr>
              <p:cNvSpPr/>
              <p:nvPr/>
            </p:nvSpPr>
            <p:spPr>
              <a:xfrm>
                <a:off x="6846429" y="3383898"/>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8" name="Oval 197">
                <a:extLst>
                  <a:ext uri="{FF2B5EF4-FFF2-40B4-BE49-F238E27FC236}">
                    <a16:creationId xmlns:a16="http://schemas.microsoft.com/office/drawing/2014/main" id="{65B2E1C9-09DE-4882-8C4D-085F66D990B8}"/>
                  </a:ext>
                </a:extLst>
              </p:cNvPr>
              <p:cNvSpPr/>
              <p:nvPr/>
            </p:nvSpPr>
            <p:spPr>
              <a:xfrm>
                <a:off x="5285962" y="3155298"/>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Oval 198">
                <a:extLst>
                  <a:ext uri="{FF2B5EF4-FFF2-40B4-BE49-F238E27FC236}">
                    <a16:creationId xmlns:a16="http://schemas.microsoft.com/office/drawing/2014/main" id="{5271CF60-2FB7-445C-9C9A-3D2911008DD1}"/>
                  </a:ext>
                </a:extLst>
              </p:cNvPr>
              <p:cNvSpPr/>
              <p:nvPr/>
            </p:nvSpPr>
            <p:spPr>
              <a:xfrm rot="5234490">
                <a:off x="5699808" y="3894605"/>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Oval 199">
                <a:extLst>
                  <a:ext uri="{FF2B5EF4-FFF2-40B4-BE49-F238E27FC236}">
                    <a16:creationId xmlns:a16="http://schemas.microsoft.com/office/drawing/2014/main" id="{97AA9E48-6063-4D70-9511-32C649C3333F}"/>
                  </a:ext>
                </a:extLst>
              </p:cNvPr>
              <p:cNvSpPr/>
              <p:nvPr/>
            </p:nvSpPr>
            <p:spPr>
              <a:xfrm rot="5234490">
                <a:off x="7823546" y="3749701"/>
                <a:ext cx="228600" cy="228600"/>
              </a:xfrm>
              <a:prstGeom prst="ellipse">
                <a:avLst/>
              </a:prstGeom>
              <a:solidFill>
                <a:srgbClr val="4F81BD"/>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06" name="Straight Connector 205">
                <a:extLst>
                  <a:ext uri="{FF2B5EF4-FFF2-40B4-BE49-F238E27FC236}">
                    <a16:creationId xmlns:a16="http://schemas.microsoft.com/office/drawing/2014/main" id="{8688F9B8-16CA-4D5B-ADE8-2796808A7CED}"/>
                  </a:ext>
                </a:extLst>
              </p:cNvPr>
              <p:cNvCxnSpPr/>
              <p:nvPr/>
            </p:nvCxnSpPr>
            <p:spPr>
              <a:xfrm flipV="1">
                <a:off x="7414117" y="3846571"/>
                <a:ext cx="669190" cy="335945"/>
              </a:xfrm>
              <a:prstGeom prst="line">
                <a:avLst/>
              </a:prstGeom>
              <a:noFill/>
              <a:ln w="28575" cap="flat" cmpd="sng" algn="ctr">
                <a:solidFill>
                  <a:sysClr val="windowText" lastClr="000000">
                    <a:lumMod val="50000"/>
                    <a:lumOff val="50000"/>
                  </a:sysClr>
                </a:solidFill>
                <a:prstDash val="solid"/>
              </a:ln>
              <a:effectLst/>
            </p:spPr>
          </p:cxnSp>
          <p:cxnSp>
            <p:nvCxnSpPr>
              <p:cNvPr id="207" name="Straight Connector 206">
                <a:extLst>
                  <a:ext uri="{FF2B5EF4-FFF2-40B4-BE49-F238E27FC236}">
                    <a16:creationId xmlns:a16="http://schemas.microsoft.com/office/drawing/2014/main" id="{69CA0B8C-EF03-4D60-B639-CE9A8806ED02}"/>
                  </a:ext>
                </a:extLst>
              </p:cNvPr>
              <p:cNvCxnSpPr/>
              <p:nvPr/>
            </p:nvCxnSpPr>
            <p:spPr>
              <a:xfrm flipV="1">
                <a:off x="7418339" y="2822496"/>
                <a:ext cx="669190" cy="335945"/>
              </a:xfrm>
              <a:prstGeom prst="line">
                <a:avLst/>
              </a:prstGeom>
              <a:noFill/>
              <a:ln w="28575" cap="flat" cmpd="sng" algn="ctr">
                <a:solidFill>
                  <a:sysClr val="windowText" lastClr="000000">
                    <a:lumMod val="50000"/>
                    <a:lumOff val="50000"/>
                  </a:sysClr>
                </a:solidFill>
                <a:prstDash val="solid"/>
              </a:ln>
              <a:effectLst/>
            </p:spPr>
          </p:cxnSp>
          <p:cxnSp>
            <p:nvCxnSpPr>
              <p:cNvPr id="208" name="Straight Connector 207">
                <a:extLst>
                  <a:ext uri="{FF2B5EF4-FFF2-40B4-BE49-F238E27FC236}">
                    <a16:creationId xmlns:a16="http://schemas.microsoft.com/office/drawing/2014/main" id="{C2563FA5-F583-400B-AE0C-3A8A50E4B4A2}"/>
                  </a:ext>
                </a:extLst>
              </p:cNvPr>
              <p:cNvCxnSpPr/>
              <p:nvPr/>
            </p:nvCxnSpPr>
            <p:spPr>
              <a:xfrm flipV="1">
                <a:off x="5050979" y="2788119"/>
                <a:ext cx="669190" cy="335945"/>
              </a:xfrm>
              <a:prstGeom prst="line">
                <a:avLst/>
              </a:prstGeom>
              <a:noFill/>
              <a:ln w="28575" cap="flat" cmpd="sng" algn="ctr">
                <a:solidFill>
                  <a:sysClr val="windowText" lastClr="000000">
                    <a:lumMod val="50000"/>
                    <a:lumOff val="50000"/>
                  </a:sysClr>
                </a:solidFill>
                <a:prstDash val="solid"/>
              </a:ln>
              <a:effectLst/>
            </p:spPr>
          </p:cxnSp>
          <p:cxnSp>
            <p:nvCxnSpPr>
              <p:cNvPr id="209" name="Straight Connector 208">
                <a:extLst>
                  <a:ext uri="{FF2B5EF4-FFF2-40B4-BE49-F238E27FC236}">
                    <a16:creationId xmlns:a16="http://schemas.microsoft.com/office/drawing/2014/main" id="{8EE214A1-F8AB-444B-9D99-1D153F885DF6}"/>
                  </a:ext>
                </a:extLst>
              </p:cNvPr>
              <p:cNvCxnSpPr>
                <a:cxnSpLocks/>
              </p:cNvCxnSpPr>
              <p:nvPr/>
            </p:nvCxnSpPr>
            <p:spPr>
              <a:xfrm flipH="1">
                <a:off x="7397793" y="2839693"/>
                <a:ext cx="652595" cy="338323"/>
              </a:xfrm>
              <a:prstGeom prst="line">
                <a:avLst/>
              </a:prstGeom>
              <a:noFill/>
              <a:ln w="28575" cap="flat" cmpd="sng" algn="ctr">
                <a:solidFill>
                  <a:srgbClr val="FF0000"/>
                </a:solidFill>
                <a:prstDash val="dash"/>
              </a:ln>
              <a:effectLst/>
            </p:spPr>
          </p:cxnSp>
          <p:cxnSp>
            <p:nvCxnSpPr>
              <p:cNvPr id="210" name="Straight Connector 209">
                <a:extLst>
                  <a:ext uri="{FF2B5EF4-FFF2-40B4-BE49-F238E27FC236}">
                    <a16:creationId xmlns:a16="http://schemas.microsoft.com/office/drawing/2014/main" id="{EC4ED98D-9862-44C8-8486-623DBCB5EA14}"/>
                  </a:ext>
                </a:extLst>
              </p:cNvPr>
              <p:cNvCxnSpPr>
                <a:cxnSpLocks/>
              </p:cNvCxnSpPr>
              <p:nvPr/>
            </p:nvCxnSpPr>
            <p:spPr>
              <a:xfrm flipH="1">
                <a:off x="7395201" y="3854657"/>
                <a:ext cx="652595" cy="338323"/>
              </a:xfrm>
              <a:prstGeom prst="line">
                <a:avLst/>
              </a:prstGeom>
              <a:noFill/>
              <a:ln w="28575" cap="flat" cmpd="sng" algn="ctr">
                <a:solidFill>
                  <a:srgbClr val="FF0000"/>
                </a:solidFill>
                <a:prstDash val="dash"/>
              </a:ln>
              <a:effectLst/>
            </p:spPr>
          </p:cxnSp>
          <p:cxnSp>
            <p:nvCxnSpPr>
              <p:cNvPr id="212" name="Straight Arrow Connector 211">
                <a:extLst>
                  <a:ext uri="{FF2B5EF4-FFF2-40B4-BE49-F238E27FC236}">
                    <a16:creationId xmlns:a16="http://schemas.microsoft.com/office/drawing/2014/main" id="{559B5D38-1AA8-459E-ABEB-43C64D2E59B7}"/>
                  </a:ext>
                </a:extLst>
              </p:cNvPr>
              <p:cNvCxnSpPr>
                <a:cxnSpLocks/>
              </p:cNvCxnSpPr>
              <p:nvPr/>
            </p:nvCxnSpPr>
            <p:spPr>
              <a:xfrm flipV="1">
                <a:off x="7937266" y="2899168"/>
                <a:ext cx="0" cy="921799"/>
              </a:xfrm>
              <a:prstGeom prst="straightConnector1">
                <a:avLst/>
              </a:prstGeom>
              <a:noFill/>
              <a:ln w="38100" cap="flat" cmpd="sng" algn="ctr">
                <a:solidFill>
                  <a:srgbClr val="FFC000"/>
                </a:solidFill>
                <a:prstDash val="solid"/>
                <a:tailEnd type="triangle"/>
              </a:ln>
              <a:effectLst/>
            </p:spPr>
          </p:cxnSp>
          <p:sp>
            <p:nvSpPr>
              <p:cNvPr id="213" name="Right Brace 212">
                <a:extLst>
                  <a:ext uri="{FF2B5EF4-FFF2-40B4-BE49-F238E27FC236}">
                    <a16:creationId xmlns:a16="http://schemas.microsoft.com/office/drawing/2014/main" id="{A0D1075C-4DDB-48C9-BCA1-6AEB3AFD42EC}"/>
                  </a:ext>
                </a:extLst>
              </p:cNvPr>
              <p:cNvSpPr/>
              <p:nvPr/>
            </p:nvSpPr>
            <p:spPr>
              <a:xfrm>
                <a:off x="8120399" y="2810642"/>
                <a:ext cx="202526" cy="1044015"/>
              </a:xfrm>
              <a:prstGeom prst="rightBrace">
                <a:avLst>
                  <a:gd name="adj1" fmla="val 55453"/>
                  <a:gd name="adj2" fmla="val 50000"/>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4" name="Oval 213">
                <a:extLst>
                  <a:ext uri="{FF2B5EF4-FFF2-40B4-BE49-F238E27FC236}">
                    <a16:creationId xmlns:a16="http://schemas.microsoft.com/office/drawing/2014/main" id="{FC24AB3C-32DD-4D1C-9418-978A7332ED7F}"/>
                  </a:ext>
                </a:extLst>
              </p:cNvPr>
              <p:cNvSpPr/>
              <p:nvPr/>
            </p:nvSpPr>
            <p:spPr>
              <a:xfrm rot="5234490">
                <a:off x="6762541" y="3869370"/>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8" name="Oval 237">
                <a:extLst>
                  <a:ext uri="{FF2B5EF4-FFF2-40B4-BE49-F238E27FC236}">
                    <a16:creationId xmlns:a16="http://schemas.microsoft.com/office/drawing/2014/main" id="{34F896F0-F9B5-4C7A-B9B5-8E81C73E8B9A}"/>
                  </a:ext>
                </a:extLst>
              </p:cNvPr>
              <p:cNvSpPr/>
              <p:nvPr/>
            </p:nvSpPr>
            <p:spPr>
              <a:xfrm>
                <a:off x="7503100" y="3227632"/>
                <a:ext cx="228600" cy="22860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9" name="Rectangle 238">
                <a:extLst>
                  <a:ext uri="{FF2B5EF4-FFF2-40B4-BE49-F238E27FC236}">
                    <a16:creationId xmlns:a16="http://schemas.microsoft.com/office/drawing/2014/main" id="{F5253347-34EE-451C-B129-EF038C348E7C}"/>
                  </a:ext>
                </a:extLst>
              </p:cNvPr>
              <p:cNvSpPr/>
              <p:nvPr/>
            </p:nvSpPr>
            <p:spPr>
              <a:xfrm>
                <a:off x="7480730" y="3202350"/>
                <a:ext cx="281796" cy="253882"/>
              </a:xfrm>
              <a:prstGeom prst="rect">
                <a:avLst/>
              </a:prstGeom>
              <a:solidFill>
                <a:sysClr val="window" lastClr="FFFFFF">
                  <a:alpha val="82000"/>
                </a:sysClr>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2" name="Right Brace 241">
                <a:extLst>
                  <a:ext uri="{FF2B5EF4-FFF2-40B4-BE49-F238E27FC236}">
                    <a16:creationId xmlns:a16="http://schemas.microsoft.com/office/drawing/2014/main" id="{827135CB-1D2C-4DB9-8C68-0C388B8CEB30}"/>
                  </a:ext>
                </a:extLst>
              </p:cNvPr>
              <p:cNvSpPr/>
              <p:nvPr/>
            </p:nvSpPr>
            <p:spPr>
              <a:xfrm rot="16200000">
                <a:off x="6397866" y="1101199"/>
                <a:ext cx="338555" cy="3032327"/>
              </a:xfrm>
              <a:prstGeom prst="rightBrace">
                <a:avLst>
                  <a:gd name="adj1" fmla="val 59498"/>
                  <a:gd name="adj2" fmla="val 64353"/>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44" name="Straight Connector 243">
                <a:extLst>
                  <a:ext uri="{FF2B5EF4-FFF2-40B4-BE49-F238E27FC236}">
                    <a16:creationId xmlns:a16="http://schemas.microsoft.com/office/drawing/2014/main" id="{84D5C9C7-AD0F-4EDB-B553-1DC422D30ABF}"/>
                  </a:ext>
                </a:extLst>
              </p:cNvPr>
              <p:cNvCxnSpPr>
                <a:cxnSpLocks/>
                <a:endCxn id="242" idx="0"/>
              </p:cNvCxnSpPr>
              <p:nvPr/>
            </p:nvCxnSpPr>
            <p:spPr>
              <a:xfrm flipV="1">
                <a:off x="5050979" y="2786641"/>
                <a:ext cx="1" cy="328874"/>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263" name="TextBox 262">
              <a:extLst>
                <a:ext uri="{FF2B5EF4-FFF2-40B4-BE49-F238E27FC236}">
                  <a16:creationId xmlns:a16="http://schemas.microsoft.com/office/drawing/2014/main" id="{80939CEF-EBCB-4CEC-AA88-87B554037C6B}"/>
                </a:ext>
              </a:extLst>
            </p:cNvPr>
            <p:cNvSpPr txBox="1">
              <a:spLocks noChangeAspect="1"/>
            </p:cNvSpPr>
            <p:nvPr/>
          </p:nvSpPr>
          <p:spPr>
            <a:xfrm>
              <a:off x="628104" y="1781967"/>
              <a:ext cx="910827" cy="307777"/>
            </a:xfrm>
            <a:prstGeom prst="rect">
              <a:avLst/>
            </a:prstGeom>
            <a:noFill/>
          </p:spPr>
          <p:txBody>
            <a:bodyPr wrap="square" rtlCol="0">
              <a:spAutoFit/>
            </a:bodyPr>
            <a:lstStyle/>
            <a:p>
              <a:pPr lvl="0" algn="r">
                <a:defRPr/>
              </a:pPr>
              <a:r>
                <a:rPr lang="en-US" sz="1400" dirty="0">
                  <a:solidFill>
                    <a:schemeClr val="bg2">
                      <a:lumMod val="50000"/>
                    </a:schemeClr>
                  </a:solidFill>
                </a:rPr>
                <a:t>Unit area</a:t>
              </a:r>
            </a:p>
          </p:txBody>
        </p:sp>
        <p:cxnSp>
          <p:nvCxnSpPr>
            <p:cNvPr id="264" name="Straight Connector 263">
              <a:extLst>
                <a:ext uri="{FF2B5EF4-FFF2-40B4-BE49-F238E27FC236}">
                  <a16:creationId xmlns:a16="http://schemas.microsoft.com/office/drawing/2014/main" id="{9BEDCCAF-8E49-4548-AA96-437511F46911}"/>
                </a:ext>
              </a:extLst>
            </p:cNvPr>
            <p:cNvCxnSpPr>
              <a:cxnSpLocks/>
            </p:cNvCxnSpPr>
            <p:nvPr/>
          </p:nvCxnSpPr>
          <p:spPr>
            <a:xfrm flipH="1" flipV="1">
              <a:off x="1491164" y="1991850"/>
              <a:ext cx="208682" cy="93426"/>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7D45A8B6-0E1A-483B-81C8-FAAD8D7A87E8}"/>
                </a:ext>
              </a:extLst>
            </p:cNvPr>
            <p:cNvSpPr txBox="1">
              <a:spLocks noChangeAspect="1"/>
            </p:cNvSpPr>
            <p:nvPr/>
          </p:nvSpPr>
          <p:spPr>
            <a:xfrm>
              <a:off x="2772763" y="1975633"/>
              <a:ext cx="1009158" cy="523220"/>
            </a:xfrm>
            <a:prstGeom prst="rect">
              <a:avLst/>
            </a:prstGeom>
            <a:noFill/>
          </p:spPr>
          <p:txBody>
            <a:bodyPr wrap="square" rtlCol="0">
              <a:spAutoFit/>
            </a:bodyPr>
            <a:lstStyle/>
            <a:p>
              <a:pPr lvl="0" algn="ctr">
                <a:defRPr/>
              </a:pPr>
              <a:r>
                <a:rPr lang="en-US" sz="1400" dirty="0">
                  <a:solidFill>
                    <a:schemeClr val="bg2">
                      <a:lumMod val="50000"/>
                    </a:schemeClr>
                  </a:solidFill>
                </a:rPr>
                <a:t>Unit distance</a:t>
              </a:r>
            </a:p>
          </p:txBody>
        </p:sp>
        <p:cxnSp>
          <p:nvCxnSpPr>
            <p:cNvPr id="266" name="Straight Connector 265">
              <a:extLst>
                <a:ext uri="{FF2B5EF4-FFF2-40B4-BE49-F238E27FC236}">
                  <a16:creationId xmlns:a16="http://schemas.microsoft.com/office/drawing/2014/main" id="{C69780EE-E192-460C-BA7C-1CB882598DC2}"/>
                </a:ext>
              </a:extLst>
            </p:cNvPr>
            <p:cNvCxnSpPr>
              <a:cxnSpLocks/>
            </p:cNvCxnSpPr>
            <p:nvPr/>
          </p:nvCxnSpPr>
          <p:spPr>
            <a:xfrm flipH="1">
              <a:off x="3059724" y="2485209"/>
              <a:ext cx="96878" cy="2345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91172B03-2362-47FE-9D4E-CF71D69F3570}"/>
                  </a:ext>
                </a:extLst>
              </p:cNvPr>
              <p:cNvSpPr txBox="1"/>
              <p:nvPr/>
            </p:nvSpPr>
            <p:spPr>
              <a:xfrm>
                <a:off x="1289734" y="3286976"/>
                <a:ext cx="1823191" cy="403508"/>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𝑒𝑛𝑒𝑟𝑔𝑦</m:t>
                          </m:r>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𝑐𝑎𝑟𝑟𝑖𝑒𝑟𝑠</m:t>
                          </m:r>
                        </m:num>
                        <m:den>
                          <m:r>
                            <a:rPr lang="en-US" sz="1400" i="1">
                              <a:solidFill>
                                <a:prstClr val="black"/>
                              </a:solidFill>
                              <a:latin typeface="Cambria Math" panose="02040503050406030204" pitchFamily="18" charset="0"/>
                              <a:ea typeface="Cambria Math" panose="02040503050406030204" pitchFamily="18" charset="0"/>
                            </a:rPr>
                            <m:t>𝑢𝑛𝑖𝑡</m:t>
                          </m:r>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𝑣𝑜𝑙𝑢𝑚𝑒</m:t>
                          </m:r>
                        </m:den>
                      </m:f>
                    </m:oMath>
                  </m:oMathPara>
                </a14:m>
                <a:endParaRPr kumimoji="0" lang="en-US" sz="1400" b="0" i="0" u="none" strike="noStrike" kern="1200" cap="none" spc="0" normalizeH="0" baseline="0" noProof="0" dirty="0">
                  <a:ln>
                    <a:noFill/>
                  </a:ln>
                  <a:solidFill>
                    <a:prstClr val="black"/>
                  </a:solidFill>
                  <a:effectLst/>
                  <a:uLnTx/>
                  <a:uFillTx/>
                  <a:latin typeface="Calibri"/>
                </a:endParaRPr>
              </a:p>
            </p:txBody>
          </p:sp>
        </mc:Choice>
        <mc:Fallback xmlns="">
          <p:sp>
            <p:nvSpPr>
              <p:cNvPr id="274" name="TextBox 273">
                <a:extLst>
                  <a:ext uri="{FF2B5EF4-FFF2-40B4-BE49-F238E27FC236}">
                    <a16:creationId xmlns:a16="http://schemas.microsoft.com/office/drawing/2014/main" id="{91172B03-2362-47FE-9D4E-CF71D69F3570}"/>
                  </a:ext>
                </a:extLst>
              </p:cNvPr>
              <p:cNvSpPr txBox="1">
                <a:spLocks noRot="1" noChangeAspect="1" noMove="1" noResize="1" noEditPoints="1" noAdjustHandles="1" noChangeArrowheads="1" noChangeShapeType="1" noTextEdit="1"/>
              </p:cNvSpPr>
              <p:nvPr/>
            </p:nvSpPr>
            <p:spPr>
              <a:xfrm>
                <a:off x="1289734" y="3286976"/>
                <a:ext cx="1823191" cy="403508"/>
              </a:xfrm>
              <a:prstGeom prst="rect">
                <a:avLst/>
              </a:prstGeom>
              <a:blipFill>
                <a:blip r:embed="rId6"/>
                <a:stretch>
                  <a:fillRect l="-1003" t="-1515" r="-1338"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B46687C2-EAB1-450A-8AD9-A8F50D9A422E}"/>
                  </a:ext>
                </a:extLst>
              </p:cNvPr>
              <p:cNvSpPr txBox="1"/>
              <p:nvPr/>
            </p:nvSpPr>
            <p:spPr>
              <a:xfrm>
                <a:off x="8326722" y="4299338"/>
                <a:ext cx="2698303"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𝑡𝑟𝑎𝑛𝑠𝑓𝑒𝑟</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𝑛</m:t>
                          </m:r>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6</m:t>
                          </m:r>
                        </m:den>
                      </m:f>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𝑑𝑉</m:t>
                      </m:r>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𝑑𝐴</m:t>
                          </m:r>
                        </m:den>
                      </m:f>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𝑑𝑡</m:t>
                          </m:r>
                        </m:den>
                      </m:f>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75" name="TextBox 274">
                <a:extLst>
                  <a:ext uri="{FF2B5EF4-FFF2-40B4-BE49-F238E27FC236}">
                    <a16:creationId xmlns:a16="http://schemas.microsoft.com/office/drawing/2014/main" id="{B46687C2-EAB1-450A-8AD9-A8F50D9A422E}"/>
                  </a:ext>
                </a:extLst>
              </p:cNvPr>
              <p:cNvSpPr txBox="1">
                <a:spLocks noRot="1" noChangeAspect="1" noMove="1" noResize="1" noEditPoints="1" noAdjustHandles="1" noChangeArrowheads="1" noChangeShapeType="1" noTextEdit="1"/>
              </p:cNvSpPr>
              <p:nvPr/>
            </p:nvSpPr>
            <p:spPr>
              <a:xfrm>
                <a:off x="8326722" y="4299338"/>
                <a:ext cx="2698303" cy="5203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3161816-68D1-439E-9539-A982B5C9DAD8}"/>
                  </a:ext>
                </a:extLst>
              </p:cNvPr>
              <p:cNvSpPr txBox="1"/>
              <p:nvPr/>
            </p:nvSpPr>
            <p:spPr>
              <a:xfrm>
                <a:off x="8333594" y="5649542"/>
                <a:ext cx="1695208" cy="536044"/>
              </a:xfrm>
              <a:prstGeom prst="rect">
                <a:avLst/>
              </a:prstGeom>
              <a:noFill/>
              <a:ln w="6350">
                <a:noFill/>
                <a:prstDash val="dash"/>
              </a:ln>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𝑡𝑟𝑎𝑛𝑠𝑓𝑒𝑟</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lang="en-US" i="1" smtClean="0">
                              <a:solidFill>
                                <a:schemeClr val="tx1"/>
                              </a:solidFill>
                              <a:latin typeface="Cambria Math" panose="02040503050406030204" pitchFamily="18" charset="0"/>
                              <a:ea typeface="Cambria Math" panose="02040503050406030204" pitchFamily="18" charset="0"/>
                            </a:rPr>
                            <m:t>𝑛</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𝑣</m:t>
                              </m:r>
                            </m:e>
                          </m:d>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6</m:t>
                          </m:r>
                        </m:den>
                      </m:f>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76" name="TextBox 275">
                <a:extLst>
                  <a:ext uri="{FF2B5EF4-FFF2-40B4-BE49-F238E27FC236}">
                    <a16:creationId xmlns:a16="http://schemas.microsoft.com/office/drawing/2014/main" id="{F3161816-68D1-439E-9539-A982B5C9DAD8}"/>
                  </a:ext>
                </a:extLst>
              </p:cNvPr>
              <p:cNvSpPr txBox="1">
                <a:spLocks noRot="1" noChangeAspect="1" noMove="1" noResize="1" noEditPoints="1" noAdjustHandles="1" noChangeArrowheads="1" noChangeShapeType="1" noTextEdit="1"/>
              </p:cNvSpPr>
              <p:nvPr/>
            </p:nvSpPr>
            <p:spPr>
              <a:xfrm>
                <a:off x="8333594" y="5649542"/>
                <a:ext cx="1695208" cy="536044"/>
              </a:xfrm>
              <a:prstGeom prst="rect">
                <a:avLst/>
              </a:prstGeom>
              <a:blipFill>
                <a:blip r:embed="rId8"/>
                <a:stretch>
                  <a:fillRect/>
                </a:stretch>
              </a:blipFill>
              <a:ln w="6350">
                <a:no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869F2555-73CA-4B27-A9E4-19A3EFA8FA34}"/>
                  </a:ext>
                </a:extLst>
              </p:cNvPr>
              <p:cNvSpPr txBox="1"/>
              <p:nvPr/>
            </p:nvSpPr>
            <p:spPr>
              <a:xfrm>
                <a:off x="8330158" y="4958142"/>
                <a:ext cx="2244909" cy="53604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𝑡𝑟𝑎𝑛𝑠𝑓𝑒𝑟</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𝑛</m:t>
                          </m:r>
                        </m:num>
                        <m:den>
                          <m:r>
                            <a:rPr lang="en-US" i="1">
                              <a:solidFill>
                                <a:schemeClr val="tx1"/>
                              </a:solidFill>
                              <a:latin typeface="Cambria Math" panose="02040503050406030204" pitchFamily="18" charset="0"/>
                              <a:ea typeface="Cambria Math" panose="02040503050406030204" pitchFamily="18" charset="0"/>
                            </a:rPr>
                            <m:t>6</m:t>
                          </m:r>
                        </m:den>
                      </m:f>
                      <m:f>
                        <m:fPr>
                          <m:ctrlPr>
                            <a:rPr lang="en-US" i="1">
                              <a:solidFill>
                                <a:schemeClr val="tx1"/>
                              </a:solidFill>
                              <a:latin typeface="Cambria Math" panose="02040503050406030204" pitchFamily="18" charset="0"/>
                              <a:ea typeface="Cambria Math" panose="02040503050406030204" pitchFamily="18" charset="0"/>
                            </a:rPr>
                          </m:ctrlPr>
                        </m:fPr>
                        <m:num>
                          <m:r>
                            <a:rPr lang="en-US" i="1" strike="sngStrike" smtClean="0">
                              <a:solidFill>
                                <a:schemeClr val="tx1"/>
                              </a:solidFill>
                              <a:latin typeface="Cambria Math" panose="02040503050406030204" pitchFamily="18" charset="0"/>
                              <a:ea typeface="Cambria Math" panose="02040503050406030204" pitchFamily="18" charset="0"/>
                            </a:rPr>
                            <m:t>𝑑𝐴</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𝑣</m:t>
                              </m:r>
                            </m:e>
                          </m:d>
                          <m:r>
                            <a:rPr lang="en-US" i="1" strike="sngStrike" smtClean="0">
                              <a:solidFill>
                                <a:schemeClr val="tx1"/>
                              </a:solidFill>
                              <a:latin typeface="Cambria Math" panose="02040503050406030204" pitchFamily="18" charset="0"/>
                              <a:ea typeface="Cambria Math" panose="02040503050406030204" pitchFamily="18" charset="0"/>
                            </a:rPr>
                            <m:t>𝑑𝑡</m:t>
                          </m:r>
                        </m:num>
                        <m:den>
                          <m:r>
                            <a:rPr lang="en-US" b="0" i="1" strike="sngStrike" smtClean="0">
                              <a:solidFill>
                                <a:schemeClr val="tx1"/>
                              </a:solidFill>
                              <a:latin typeface="Cambria Math" panose="02040503050406030204" pitchFamily="18" charset="0"/>
                              <a:ea typeface="Cambria Math" panose="02040503050406030204" pitchFamily="18" charset="0"/>
                            </a:rPr>
                            <m:t>𝑑𝐴</m:t>
                          </m:r>
                          <m:r>
                            <a:rPr lang="en-US" b="0" i="1" smtClean="0">
                              <a:solidFill>
                                <a:schemeClr val="tx1"/>
                              </a:solidFill>
                              <a:latin typeface="Cambria Math" panose="02040503050406030204" pitchFamily="18" charset="0"/>
                              <a:ea typeface="Cambria Math" panose="02040503050406030204" pitchFamily="18" charset="0"/>
                            </a:rPr>
                            <m:t> </m:t>
                          </m:r>
                          <m:r>
                            <a:rPr lang="en-US" b="0" i="1" strike="sngStrike" smtClean="0">
                              <a:solidFill>
                                <a:schemeClr val="tx1"/>
                              </a:solidFill>
                              <a:latin typeface="Cambria Math" panose="02040503050406030204" pitchFamily="18" charset="0"/>
                              <a:ea typeface="Cambria Math" panose="02040503050406030204" pitchFamily="18" charset="0"/>
                            </a:rPr>
                            <m:t>𝑑𝑡</m:t>
                          </m:r>
                        </m:den>
                      </m:f>
                    </m:oMath>
                  </m:oMathPara>
                </a14:m>
                <a:endParaRPr kumimoji="0" lang="en-US" sz="1800" b="0" i="0" u="none" strike="noStrike" kern="1200" cap="none" spc="0" normalizeH="0" baseline="0" noProof="0" dirty="0">
                  <a:ln>
                    <a:noFill/>
                  </a:ln>
                  <a:solidFill>
                    <a:schemeClr val="tx1"/>
                  </a:solidFill>
                  <a:effectLst/>
                  <a:uLnTx/>
                  <a:uFillTx/>
                  <a:latin typeface="Calibri"/>
                  <a:ea typeface="+mn-ea"/>
                  <a:cs typeface="+mn-cs"/>
                </a:endParaRPr>
              </a:p>
            </p:txBody>
          </p:sp>
        </mc:Choice>
        <mc:Fallback xmlns="">
          <p:sp>
            <p:nvSpPr>
              <p:cNvPr id="277" name="TextBox 276">
                <a:extLst>
                  <a:ext uri="{FF2B5EF4-FFF2-40B4-BE49-F238E27FC236}">
                    <a16:creationId xmlns:a16="http://schemas.microsoft.com/office/drawing/2014/main" id="{869F2555-73CA-4B27-A9E4-19A3EFA8FA34}"/>
                  </a:ext>
                </a:extLst>
              </p:cNvPr>
              <p:cNvSpPr txBox="1">
                <a:spLocks noRot="1" noChangeAspect="1" noMove="1" noResize="1" noEditPoints="1" noAdjustHandles="1" noChangeArrowheads="1" noChangeShapeType="1" noTextEdit="1"/>
              </p:cNvSpPr>
              <p:nvPr/>
            </p:nvSpPr>
            <p:spPr>
              <a:xfrm>
                <a:off x="8330158" y="4958142"/>
                <a:ext cx="2244909" cy="536044"/>
              </a:xfrm>
              <a:prstGeom prst="rect">
                <a:avLst/>
              </a:prstGeom>
              <a:blipFill>
                <a:blip r:embed="rId9"/>
                <a:stretch>
                  <a:fillRect/>
                </a:stretch>
              </a:blipFill>
            </p:spPr>
            <p:txBody>
              <a:bodyPr/>
              <a:lstStyle/>
              <a:p>
                <a:r>
                  <a:rPr lang="en-US">
                    <a:noFill/>
                  </a:rPr>
                  <a:t> </a:t>
                </a:r>
              </a:p>
            </p:txBody>
          </p:sp>
        </mc:Fallback>
      </mc:AlternateContent>
      <p:sp>
        <p:nvSpPr>
          <p:cNvPr id="111" name="TextBox 110">
            <a:extLst>
              <a:ext uri="{FF2B5EF4-FFF2-40B4-BE49-F238E27FC236}">
                <a16:creationId xmlns:a16="http://schemas.microsoft.com/office/drawing/2014/main" id="{40E2BD6E-3F89-4C02-B569-12877A1B5E3B}"/>
              </a:ext>
            </a:extLst>
          </p:cNvPr>
          <p:cNvSpPr txBox="1">
            <a:spLocks noChangeAspect="1"/>
          </p:cNvSpPr>
          <p:nvPr/>
        </p:nvSpPr>
        <p:spPr>
          <a:xfrm>
            <a:off x="253871" y="3166394"/>
            <a:ext cx="912566" cy="523220"/>
          </a:xfrm>
          <a:prstGeom prst="rect">
            <a:avLst/>
          </a:prstGeom>
          <a:noFill/>
        </p:spPr>
        <p:txBody>
          <a:bodyPr wrap="square" rtlCol="0">
            <a:spAutoFit/>
          </a:bodyPr>
          <a:lstStyle/>
          <a:p>
            <a:pPr lvl="0" algn="ctr">
              <a:defRPr/>
            </a:pPr>
            <a:r>
              <a:rPr lang="en-US" sz="1400" dirty="0">
                <a:solidFill>
                  <a:schemeClr val="bg2">
                    <a:lumMod val="50000"/>
                  </a:schemeClr>
                </a:solidFill>
              </a:rPr>
              <a:t>Number density</a:t>
            </a:r>
          </a:p>
        </p:txBody>
      </p:sp>
      <p:cxnSp>
        <p:nvCxnSpPr>
          <p:cNvPr id="112" name="Straight Connector 111">
            <a:extLst>
              <a:ext uri="{FF2B5EF4-FFF2-40B4-BE49-F238E27FC236}">
                <a16:creationId xmlns:a16="http://schemas.microsoft.com/office/drawing/2014/main" id="{11E619CB-811D-4746-97B4-14F5CB418E81}"/>
              </a:ext>
            </a:extLst>
          </p:cNvPr>
          <p:cNvCxnSpPr>
            <a:cxnSpLocks/>
          </p:cNvCxnSpPr>
          <p:nvPr/>
        </p:nvCxnSpPr>
        <p:spPr>
          <a:xfrm>
            <a:off x="1046538" y="3449871"/>
            <a:ext cx="199499" cy="44334"/>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47D9913-BD6C-479F-B930-07DC9506ADE4}"/>
              </a:ext>
            </a:extLst>
          </p:cNvPr>
          <p:cNvSpPr txBox="1">
            <a:spLocks noChangeAspect="1"/>
          </p:cNvSpPr>
          <p:nvPr/>
        </p:nvSpPr>
        <p:spPr>
          <a:xfrm>
            <a:off x="5502308" y="2382580"/>
            <a:ext cx="2543161" cy="523220"/>
          </a:xfrm>
          <a:prstGeom prst="rect">
            <a:avLst/>
          </a:prstGeom>
          <a:noFill/>
        </p:spPr>
        <p:txBody>
          <a:bodyPr wrap="square" rtlCol="0">
            <a:spAutoFit/>
          </a:bodyPr>
          <a:lstStyle/>
          <a:p>
            <a:pPr lvl="0">
              <a:defRPr/>
            </a:pPr>
            <a:r>
              <a:rPr lang="en-US" sz="1400" dirty="0">
                <a:solidFill>
                  <a:prstClr val="black"/>
                </a:solidFill>
              </a:rPr>
              <a:t>Unit distance travelled in unit time 𝑑𝑡 at average velocity ⟨𝑣⟩</a:t>
            </a:r>
            <a:endParaRPr lang="en-US" sz="1400" i="1" dirty="0">
              <a:solidFill>
                <a:prstClr val="black"/>
              </a:solidFill>
            </a:endParaRPr>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8E156D8-D393-4AF9-95E4-2F107829E942}"/>
                  </a:ext>
                </a:extLst>
              </p:cNvPr>
              <p:cNvSpPr txBox="1">
                <a:spLocks noChangeAspect="1"/>
              </p:cNvSpPr>
              <p:nvPr/>
            </p:nvSpPr>
            <p:spPr>
              <a:xfrm>
                <a:off x="5502307" y="4409294"/>
                <a:ext cx="2543161" cy="954107"/>
              </a:xfrm>
              <a:prstGeom prst="rect">
                <a:avLst/>
              </a:prstGeom>
              <a:noFill/>
            </p:spPr>
            <p:txBody>
              <a:bodyPr wrap="square" rtlCol="0">
                <a:spAutoFit/>
              </a:bodyPr>
              <a:lstStyle/>
              <a:p>
                <a:pPr lvl="0">
                  <a:defRPr/>
                </a:pPr>
                <a:r>
                  <a:rPr lang="en-US" sz="1400" dirty="0">
                    <a:solidFill>
                      <a:prstClr val="black"/>
                    </a:solidFill>
                  </a:rPr>
                  <a:t>Number of energy carriers (particles, phonons, etc.) that will cross plane of unit area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𝑑𝐴</m:t>
                    </m:r>
                  </m:oMath>
                </a14:m>
                <a:r>
                  <a:rPr lang="en-US" sz="1400" i="1" dirty="0">
                    <a:solidFill>
                      <a:prstClr val="black"/>
                    </a:solidFill>
                  </a:rPr>
                  <a:t> </a:t>
                </a:r>
                <a:r>
                  <a:rPr lang="en-US" sz="1400" dirty="0">
                    <a:solidFill>
                      <a:prstClr val="black"/>
                    </a:solidFill>
                  </a:rPr>
                  <a:t>per unit time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𝑑</m:t>
                    </m:r>
                    <m:r>
                      <a:rPr lang="en-US" sz="1400" b="0" i="1" smtClean="0">
                        <a:solidFill>
                          <a:prstClr val="black"/>
                        </a:solidFill>
                        <a:latin typeface="Cambria Math" panose="02040503050406030204" pitchFamily="18" charset="0"/>
                        <a:ea typeface="Cambria Math" panose="02040503050406030204" pitchFamily="18" charset="0"/>
                      </a:rPr>
                      <m:t>𝑡</m:t>
                    </m:r>
                  </m:oMath>
                </a14:m>
                <a:endParaRPr lang="en-US" sz="1400" i="1" dirty="0">
                  <a:solidFill>
                    <a:prstClr val="black"/>
                  </a:solidFill>
                </a:endParaRPr>
              </a:p>
            </p:txBody>
          </p:sp>
        </mc:Choice>
        <mc:Fallback xmlns="">
          <p:sp>
            <p:nvSpPr>
              <p:cNvPr id="123" name="TextBox 122">
                <a:extLst>
                  <a:ext uri="{FF2B5EF4-FFF2-40B4-BE49-F238E27FC236}">
                    <a16:creationId xmlns:a16="http://schemas.microsoft.com/office/drawing/2014/main" id="{A8E156D8-D393-4AF9-95E4-2F107829E942}"/>
                  </a:ext>
                </a:extLst>
              </p:cNvPr>
              <p:cNvSpPr txBox="1">
                <a:spLocks noRot="1" noChangeAspect="1" noMove="1" noResize="1" noEditPoints="1" noAdjustHandles="1" noChangeArrowheads="1" noChangeShapeType="1" noTextEdit="1"/>
              </p:cNvSpPr>
              <p:nvPr/>
            </p:nvSpPr>
            <p:spPr>
              <a:xfrm>
                <a:off x="5502307" y="4409294"/>
                <a:ext cx="2543161" cy="954107"/>
              </a:xfrm>
              <a:prstGeom prst="rect">
                <a:avLst/>
              </a:prstGeom>
              <a:blipFill>
                <a:blip r:embed="rId10"/>
                <a:stretch>
                  <a:fillRect l="-719" t="-637" b="-5732"/>
                </a:stretch>
              </a:blipFill>
            </p:spPr>
            <p:txBody>
              <a:bodyPr/>
              <a:lstStyle/>
              <a:p>
                <a:r>
                  <a:rPr lang="en-US">
                    <a:noFill/>
                  </a:rPr>
                  <a:t> </a:t>
                </a:r>
              </a:p>
            </p:txBody>
          </p:sp>
        </mc:Fallback>
      </mc:AlternateContent>
      <p:sp>
        <p:nvSpPr>
          <p:cNvPr id="124" name="TextBox 123">
            <a:extLst>
              <a:ext uri="{FF2B5EF4-FFF2-40B4-BE49-F238E27FC236}">
                <a16:creationId xmlns:a16="http://schemas.microsoft.com/office/drawing/2014/main" id="{9CCAB2CE-02BD-4F52-9668-888C55E5010B}"/>
              </a:ext>
            </a:extLst>
          </p:cNvPr>
          <p:cNvSpPr txBox="1"/>
          <p:nvPr/>
        </p:nvSpPr>
        <p:spPr>
          <a:xfrm>
            <a:off x="3063113" y="5700370"/>
            <a:ext cx="43033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+x</a:t>
            </a:r>
          </a:p>
        </p:txBody>
      </p:sp>
      <p:sp>
        <p:nvSpPr>
          <p:cNvPr id="125" name="TextBox 124">
            <a:extLst>
              <a:ext uri="{FF2B5EF4-FFF2-40B4-BE49-F238E27FC236}">
                <a16:creationId xmlns:a16="http://schemas.microsoft.com/office/drawing/2014/main" id="{C4FBB46A-24C2-4CA2-9029-AA21DFF7D18D}"/>
              </a:ext>
            </a:extLst>
          </p:cNvPr>
          <p:cNvSpPr txBox="1"/>
          <p:nvPr/>
        </p:nvSpPr>
        <p:spPr>
          <a:xfrm>
            <a:off x="3652679" y="5700370"/>
            <a:ext cx="3831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-x</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54C20C74-6611-4E48-A732-D9C335F95AA3}"/>
                  </a:ext>
                </a:extLst>
              </p:cNvPr>
              <p:cNvSpPr txBox="1"/>
              <p:nvPr/>
            </p:nvSpPr>
            <p:spPr>
              <a:xfrm>
                <a:off x="1378948" y="6036805"/>
                <a:ext cx="1604422" cy="523220"/>
              </a:xfrm>
              <a:prstGeom prst="rect">
                <a:avLst/>
              </a:prstGeom>
              <a:noFill/>
            </p:spPr>
            <p:txBody>
              <a:bodyPr wrap="square" rtlCol="0">
                <a:spAutoFit/>
              </a:bodyPr>
              <a:lstStyle/>
              <a:p>
                <a:pPr lvl="0" algn="ctr">
                  <a:defRPr/>
                </a:pPr>
                <a:r>
                  <a:rPr kumimoji="0" lang="en-US" sz="1400" b="0" i="0" u="none" strike="noStrike" kern="0" cap="none" spc="0" normalizeH="0" baseline="0" noProof="0" dirty="0">
                    <a:ln>
                      <a:noFill/>
                    </a:ln>
                    <a:solidFill>
                      <a:prstClr val="black"/>
                    </a:solidFill>
                    <a:effectLst/>
                    <a:uLnTx/>
                    <a:uFillTx/>
                  </a:rPr>
                  <a:t>1/6 will be moving towards surface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𝑑𝐴</m:t>
                    </m:r>
                  </m:oMath>
                </a14:m>
                <a:endParaRPr kumimoji="0" lang="en-US" sz="1400" b="0" i="0" u="none" strike="noStrike" kern="0" cap="none" spc="0" normalizeH="0" baseline="0" noProof="0" dirty="0">
                  <a:ln>
                    <a:noFill/>
                  </a:ln>
                  <a:solidFill>
                    <a:prstClr val="black"/>
                  </a:solidFill>
                  <a:effectLst/>
                  <a:uLnTx/>
                  <a:uFillTx/>
                </a:endParaRPr>
              </a:p>
            </p:txBody>
          </p:sp>
        </mc:Choice>
        <mc:Fallback xmlns="">
          <p:sp>
            <p:nvSpPr>
              <p:cNvPr id="126" name="TextBox 125">
                <a:extLst>
                  <a:ext uri="{FF2B5EF4-FFF2-40B4-BE49-F238E27FC236}">
                    <a16:creationId xmlns:a16="http://schemas.microsoft.com/office/drawing/2014/main" id="{54C20C74-6611-4E48-A732-D9C335F95AA3}"/>
                  </a:ext>
                </a:extLst>
              </p:cNvPr>
              <p:cNvSpPr txBox="1">
                <a:spLocks noRot="1" noChangeAspect="1" noMove="1" noResize="1" noEditPoints="1" noAdjustHandles="1" noChangeArrowheads="1" noChangeShapeType="1" noTextEdit="1"/>
              </p:cNvSpPr>
              <p:nvPr/>
            </p:nvSpPr>
            <p:spPr>
              <a:xfrm>
                <a:off x="1378948" y="6036805"/>
                <a:ext cx="1604422" cy="523220"/>
              </a:xfrm>
              <a:prstGeom prst="rect">
                <a:avLst/>
              </a:prstGeom>
              <a:blipFill>
                <a:blip r:embed="rId11"/>
                <a:stretch>
                  <a:fillRect l="-1141" t="-1163" r="-1141" b="-11628"/>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AEE6D115-A063-4906-9AC9-488E82FF06AF}"/>
              </a:ext>
            </a:extLst>
          </p:cNvPr>
          <p:cNvSpPr txBox="1"/>
          <p:nvPr/>
        </p:nvSpPr>
        <p:spPr>
          <a:xfrm>
            <a:off x="3415946" y="4913154"/>
            <a:ext cx="2393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x</a:t>
            </a:r>
          </a:p>
        </p:txBody>
      </p:sp>
      <p:cxnSp>
        <p:nvCxnSpPr>
          <p:cNvPr id="128" name="Straight Arrow Connector 127">
            <a:extLst>
              <a:ext uri="{FF2B5EF4-FFF2-40B4-BE49-F238E27FC236}">
                <a16:creationId xmlns:a16="http://schemas.microsoft.com/office/drawing/2014/main" id="{14F417BA-2F17-4237-BC2F-6435C88B1D42}"/>
              </a:ext>
            </a:extLst>
          </p:cNvPr>
          <p:cNvCxnSpPr/>
          <p:nvPr/>
        </p:nvCxnSpPr>
        <p:spPr>
          <a:xfrm flipV="1">
            <a:off x="3446545" y="4800684"/>
            <a:ext cx="0" cy="649604"/>
          </a:xfrm>
          <a:prstGeom prst="straightConnector1">
            <a:avLst/>
          </a:prstGeom>
          <a:noFill/>
          <a:ln w="38100" cap="flat" cmpd="sng" algn="ctr">
            <a:solidFill>
              <a:srgbClr val="FFC000"/>
            </a:solidFill>
            <a:prstDash val="solid"/>
            <a:headEnd type="triangle"/>
            <a:tailEnd type="triangle"/>
          </a:ln>
          <a:effectLst/>
        </p:spPr>
      </p:cxnSp>
      <p:sp>
        <p:nvSpPr>
          <p:cNvPr id="129" name="TextBox 128">
            <a:extLst>
              <a:ext uri="{FF2B5EF4-FFF2-40B4-BE49-F238E27FC236}">
                <a16:creationId xmlns:a16="http://schemas.microsoft.com/office/drawing/2014/main" id="{8DCB1B5A-EEAB-4A7E-A3DB-D78BDF58F121}"/>
              </a:ext>
            </a:extLst>
          </p:cNvPr>
          <p:cNvSpPr txBox="1"/>
          <p:nvPr/>
        </p:nvSpPr>
        <p:spPr>
          <a:xfrm>
            <a:off x="3899261" y="4913154"/>
            <a:ext cx="2393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y</a:t>
            </a:r>
          </a:p>
        </p:txBody>
      </p:sp>
      <p:cxnSp>
        <p:nvCxnSpPr>
          <p:cNvPr id="130" name="Straight Arrow Connector 129">
            <a:extLst>
              <a:ext uri="{FF2B5EF4-FFF2-40B4-BE49-F238E27FC236}">
                <a16:creationId xmlns:a16="http://schemas.microsoft.com/office/drawing/2014/main" id="{CA2FE479-FD5B-46A7-8141-E121244A63ED}"/>
              </a:ext>
            </a:extLst>
          </p:cNvPr>
          <p:cNvCxnSpPr>
            <a:cxnSpLocks/>
          </p:cNvCxnSpPr>
          <p:nvPr/>
        </p:nvCxnSpPr>
        <p:spPr>
          <a:xfrm>
            <a:off x="3763860" y="5282486"/>
            <a:ext cx="533374" cy="66"/>
          </a:xfrm>
          <a:prstGeom prst="straightConnector1">
            <a:avLst/>
          </a:prstGeom>
          <a:noFill/>
          <a:ln w="38100" cap="flat" cmpd="sng" algn="ctr">
            <a:solidFill>
              <a:srgbClr val="FFC000"/>
            </a:solidFill>
            <a:prstDash val="solid"/>
            <a:headEnd type="triangle"/>
            <a:tailEnd type="triangle"/>
          </a:ln>
          <a:effectLst/>
        </p:spPr>
      </p:cxnSp>
      <p:sp>
        <p:nvSpPr>
          <p:cNvPr id="131" name="TextBox 130">
            <a:extLst>
              <a:ext uri="{FF2B5EF4-FFF2-40B4-BE49-F238E27FC236}">
                <a16:creationId xmlns:a16="http://schemas.microsoft.com/office/drawing/2014/main" id="{7E8C2705-7B1F-4B90-81F1-E40F1271DA26}"/>
              </a:ext>
            </a:extLst>
          </p:cNvPr>
          <p:cNvSpPr txBox="1"/>
          <p:nvPr/>
        </p:nvSpPr>
        <p:spPr>
          <a:xfrm>
            <a:off x="4507743" y="4930062"/>
            <a:ext cx="2393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z</a:t>
            </a:r>
          </a:p>
        </p:txBody>
      </p:sp>
      <p:cxnSp>
        <p:nvCxnSpPr>
          <p:cNvPr id="132" name="Straight Arrow Connector 131">
            <a:extLst>
              <a:ext uri="{FF2B5EF4-FFF2-40B4-BE49-F238E27FC236}">
                <a16:creationId xmlns:a16="http://schemas.microsoft.com/office/drawing/2014/main" id="{B7AD5829-3C8B-4DBD-8EF1-BDE61A3063E9}"/>
              </a:ext>
            </a:extLst>
          </p:cNvPr>
          <p:cNvCxnSpPr>
            <a:cxnSpLocks/>
          </p:cNvCxnSpPr>
          <p:nvPr/>
        </p:nvCxnSpPr>
        <p:spPr>
          <a:xfrm flipV="1">
            <a:off x="4415372" y="5087644"/>
            <a:ext cx="567824" cy="311690"/>
          </a:xfrm>
          <a:prstGeom prst="straightConnector1">
            <a:avLst/>
          </a:prstGeom>
          <a:noFill/>
          <a:ln w="38100" cap="flat" cmpd="sng" algn="ctr">
            <a:solidFill>
              <a:srgbClr val="FFC000"/>
            </a:solidFill>
            <a:prstDash val="solid"/>
            <a:headEnd type="triangle"/>
            <a:tailEnd type="triangle"/>
          </a:ln>
          <a:effectLst/>
        </p:spPr>
      </p:cxnSp>
      <p:cxnSp>
        <p:nvCxnSpPr>
          <p:cNvPr id="133" name="Straight Arrow Connector 132">
            <a:extLst>
              <a:ext uri="{FF2B5EF4-FFF2-40B4-BE49-F238E27FC236}">
                <a16:creationId xmlns:a16="http://schemas.microsoft.com/office/drawing/2014/main" id="{3BF146FC-B43D-4F24-B528-7733EBB308AC}"/>
              </a:ext>
            </a:extLst>
          </p:cNvPr>
          <p:cNvCxnSpPr>
            <a:cxnSpLocks/>
          </p:cNvCxnSpPr>
          <p:nvPr/>
        </p:nvCxnSpPr>
        <p:spPr>
          <a:xfrm flipH="1" flipV="1">
            <a:off x="3098376" y="5665152"/>
            <a:ext cx="2775" cy="360274"/>
          </a:xfrm>
          <a:prstGeom prst="straightConnector1">
            <a:avLst/>
          </a:prstGeom>
          <a:noFill/>
          <a:ln w="38100" cap="flat" cmpd="sng" algn="ctr">
            <a:solidFill>
              <a:srgbClr val="FFC000"/>
            </a:solidFill>
            <a:prstDash val="solid"/>
            <a:tailEnd type="triangle"/>
          </a:ln>
          <a:effectLst/>
        </p:spPr>
      </p:cxnSp>
      <p:cxnSp>
        <p:nvCxnSpPr>
          <p:cNvPr id="134" name="Straight Arrow Connector 133">
            <a:extLst>
              <a:ext uri="{FF2B5EF4-FFF2-40B4-BE49-F238E27FC236}">
                <a16:creationId xmlns:a16="http://schemas.microsoft.com/office/drawing/2014/main" id="{5A7838E2-8232-40C9-9AAC-573DE9996E00}"/>
              </a:ext>
            </a:extLst>
          </p:cNvPr>
          <p:cNvCxnSpPr>
            <a:cxnSpLocks/>
          </p:cNvCxnSpPr>
          <p:nvPr/>
        </p:nvCxnSpPr>
        <p:spPr>
          <a:xfrm flipH="1">
            <a:off x="3685426" y="5700370"/>
            <a:ext cx="2775" cy="360274"/>
          </a:xfrm>
          <a:prstGeom prst="straightConnector1">
            <a:avLst/>
          </a:prstGeom>
          <a:noFill/>
          <a:ln w="38100" cap="flat" cmpd="sng" algn="ctr">
            <a:solidFill>
              <a:srgbClr val="FFC000"/>
            </a:solidFill>
            <a:prstDash val="solid"/>
            <a:tailEnd type="triangle"/>
          </a:ln>
          <a:effectLst/>
        </p:spPr>
      </p:cxnSp>
      <p:sp>
        <p:nvSpPr>
          <p:cNvPr id="135" name="Left Brace 134">
            <a:extLst>
              <a:ext uri="{FF2B5EF4-FFF2-40B4-BE49-F238E27FC236}">
                <a16:creationId xmlns:a16="http://schemas.microsoft.com/office/drawing/2014/main" id="{1FCDB7F9-9CC6-4D72-A0B6-6478623C866E}"/>
              </a:ext>
            </a:extLst>
          </p:cNvPr>
          <p:cNvSpPr/>
          <p:nvPr/>
        </p:nvSpPr>
        <p:spPr>
          <a:xfrm rot="5400000">
            <a:off x="3335512" y="5106130"/>
            <a:ext cx="222066" cy="945056"/>
          </a:xfrm>
          <a:prstGeom prst="leftBrace">
            <a:avLst>
              <a:gd name="adj1" fmla="val 55393"/>
              <a:gd name="adj2" fmla="val 50000"/>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EE75AD67-F57C-4BD9-8582-84FA8527EEF7}"/>
                  </a:ext>
                </a:extLst>
              </p:cNvPr>
              <p:cNvSpPr/>
              <p:nvPr/>
            </p:nvSpPr>
            <p:spPr>
              <a:xfrm>
                <a:off x="3108364" y="4646579"/>
                <a:ext cx="335348" cy="4164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36" name="Rectangle 135">
                <a:extLst>
                  <a:ext uri="{FF2B5EF4-FFF2-40B4-BE49-F238E27FC236}">
                    <a16:creationId xmlns:a16="http://schemas.microsoft.com/office/drawing/2014/main" id="{EE75AD67-F57C-4BD9-8582-84FA8527EEF7}"/>
                  </a:ext>
                </a:extLst>
              </p:cNvPr>
              <p:cNvSpPr>
                <a:spLocks noRot="1" noChangeAspect="1" noMove="1" noResize="1" noEditPoints="1" noAdjustHandles="1" noChangeArrowheads="1" noChangeShapeType="1" noTextEdit="1"/>
              </p:cNvSpPr>
              <p:nvPr/>
            </p:nvSpPr>
            <p:spPr>
              <a:xfrm>
                <a:off x="3108364" y="4646579"/>
                <a:ext cx="335348" cy="416461"/>
              </a:xfrm>
              <a:prstGeom prst="rect">
                <a:avLst/>
              </a:prstGeom>
              <a:blipFill>
                <a:blip r:embed="rId12"/>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F892A800-BC9E-4CC2-A8D3-A3EBD2647E45}"/>
                  </a:ext>
                </a:extLst>
              </p:cNvPr>
              <p:cNvSpPr/>
              <p:nvPr/>
            </p:nvSpPr>
            <p:spPr>
              <a:xfrm>
                <a:off x="3729674" y="4671183"/>
                <a:ext cx="335348" cy="4164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37" name="Rectangle 136">
                <a:extLst>
                  <a:ext uri="{FF2B5EF4-FFF2-40B4-BE49-F238E27FC236}">
                    <a16:creationId xmlns:a16="http://schemas.microsoft.com/office/drawing/2014/main" id="{F892A800-BC9E-4CC2-A8D3-A3EBD2647E45}"/>
                  </a:ext>
                </a:extLst>
              </p:cNvPr>
              <p:cNvSpPr>
                <a:spLocks noRot="1" noChangeAspect="1" noMove="1" noResize="1" noEditPoints="1" noAdjustHandles="1" noChangeArrowheads="1" noChangeShapeType="1" noTextEdit="1"/>
              </p:cNvSpPr>
              <p:nvPr/>
            </p:nvSpPr>
            <p:spPr>
              <a:xfrm>
                <a:off x="3729674" y="4671183"/>
                <a:ext cx="335348" cy="416461"/>
              </a:xfrm>
              <a:prstGeom prst="rect">
                <a:avLst/>
              </a:prstGeom>
              <a:blipFill>
                <a:blip r:embed="rId12"/>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44ADC85A-284B-4099-9897-C914E8239471}"/>
                  </a:ext>
                </a:extLst>
              </p:cNvPr>
              <p:cNvSpPr/>
              <p:nvPr/>
            </p:nvSpPr>
            <p:spPr>
              <a:xfrm>
                <a:off x="4385481" y="4628019"/>
                <a:ext cx="335348" cy="4164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38" name="Rectangle 137">
                <a:extLst>
                  <a:ext uri="{FF2B5EF4-FFF2-40B4-BE49-F238E27FC236}">
                    <a16:creationId xmlns:a16="http://schemas.microsoft.com/office/drawing/2014/main" id="{44ADC85A-284B-4099-9897-C914E8239471}"/>
                  </a:ext>
                </a:extLst>
              </p:cNvPr>
              <p:cNvSpPr>
                <a:spLocks noRot="1" noChangeAspect="1" noMove="1" noResize="1" noEditPoints="1" noAdjustHandles="1" noChangeArrowheads="1" noChangeShapeType="1" noTextEdit="1"/>
              </p:cNvSpPr>
              <p:nvPr/>
            </p:nvSpPr>
            <p:spPr>
              <a:xfrm>
                <a:off x="4385481" y="4628019"/>
                <a:ext cx="335348" cy="416461"/>
              </a:xfrm>
              <a:prstGeom prst="rect">
                <a:avLst/>
              </a:prstGeom>
              <a:blipFill>
                <a:blip r:embed="rId12"/>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Rectangle 139">
                <a:extLst>
                  <a:ext uri="{FF2B5EF4-FFF2-40B4-BE49-F238E27FC236}">
                    <a16:creationId xmlns:a16="http://schemas.microsoft.com/office/drawing/2014/main" id="{6B7627B0-07E3-4D11-83B4-D818FA9882CD}"/>
                  </a:ext>
                </a:extLst>
              </p:cNvPr>
              <p:cNvSpPr/>
              <p:nvPr/>
            </p:nvSpPr>
            <p:spPr>
              <a:xfrm>
                <a:off x="3060373" y="6069702"/>
                <a:ext cx="335348" cy="41678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schemeClr val="accent4">
                                      <a:lumMod val="50000"/>
                                    </a:schemeClr>
                                  </a:solidFill>
                                  <a:effectLst/>
                                  <a:uLnTx/>
                                  <a:uFillTx/>
                                  <a:latin typeface="Cambria Math" panose="02040503050406030204" pitchFamily="18" charset="0"/>
                                  <a:ea typeface="Cambria Math" panose="02040503050406030204" pitchFamily="18" charset="0"/>
                                </a:rPr>
                                <m:t>6</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40" name="Rectangle 139">
                <a:extLst>
                  <a:ext uri="{FF2B5EF4-FFF2-40B4-BE49-F238E27FC236}">
                    <a16:creationId xmlns:a16="http://schemas.microsoft.com/office/drawing/2014/main" id="{6B7627B0-07E3-4D11-83B4-D818FA9882CD}"/>
                  </a:ext>
                </a:extLst>
              </p:cNvPr>
              <p:cNvSpPr>
                <a:spLocks noRot="1" noChangeAspect="1" noMove="1" noResize="1" noEditPoints="1" noAdjustHandles="1" noChangeArrowheads="1" noChangeShapeType="1" noTextEdit="1"/>
              </p:cNvSpPr>
              <p:nvPr/>
            </p:nvSpPr>
            <p:spPr>
              <a:xfrm>
                <a:off x="3060373" y="6069702"/>
                <a:ext cx="335348" cy="416781"/>
              </a:xfrm>
              <a:prstGeom prst="rect">
                <a:avLst/>
              </a:prstGeom>
              <a:blipFill>
                <a:blip r:embed="rId13"/>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C5FDD55C-B87E-4AE1-B44E-3C62B9D9BA5A}"/>
                  </a:ext>
                </a:extLst>
              </p:cNvPr>
              <p:cNvSpPr/>
              <p:nvPr/>
            </p:nvSpPr>
            <p:spPr>
              <a:xfrm>
                <a:off x="3645954" y="6080381"/>
                <a:ext cx="335348" cy="41678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boxPr>
                        <m:e>
                          <m:argPr>
                            <m:argSz m:val="-1"/>
                          </m:argP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6</m:t>
                              </m:r>
                            </m:den>
                          </m:f>
                        </m:e>
                      </m:box>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50" name="Rectangle 149">
                <a:extLst>
                  <a:ext uri="{FF2B5EF4-FFF2-40B4-BE49-F238E27FC236}">
                    <a16:creationId xmlns:a16="http://schemas.microsoft.com/office/drawing/2014/main" id="{C5FDD55C-B87E-4AE1-B44E-3C62B9D9BA5A}"/>
                  </a:ext>
                </a:extLst>
              </p:cNvPr>
              <p:cNvSpPr>
                <a:spLocks noRot="1" noChangeAspect="1" noMove="1" noResize="1" noEditPoints="1" noAdjustHandles="1" noChangeArrowheads="1" noChangeShapeType="1" noTextEdit="1"/>
              </p:cNvSpPr>
              <p:nvPr/>
            </p:nvSpPr>
            <p:spPr>
              <a:xfrm>
                <a:off x="3645954" y="6080381"/>
                <a:ext cx="335348" cy="416781"/>
              </a:xfrm>
              <a:prstGeom prst="rect">
                <a:avLst/>
              </a:prstGeom>
              <a:blipFill>
                <a:blip r:embed="rId14"/>
                <a:stretch>
                  <a:fillRect b="-1449"/>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008D8E47-8E31-4115-9C47-55F5AD0F7CC3}"/>
              </a:ext>
            </a:extLst>
          </p:cNvPr>
          <p:cNvSpPr/>
          <p:nvPr/>
        </p:nvSpPr>
        <p:spPr>
          <a:xfrm>
            <a:off x="3084368" y="6023842"/>
            <a:ext cx="287357" cy="508154"/>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2" name="TextBox 151">
            <a:extLst>
              <a:ext uri="{FF2B5EF4-FFF2-40B4-BE49-F238E27FC236}">
                <a16:creationId xmlns:a16="http://schemas.microsoft.com/office/drawing/2014/main" id="{11D1FB56-BE88-4581-9332-3ADDDCF763E5}"/>
              </a:ext>
            </a:extLst>
          </p:cNvPr>
          <p:cNvSpPr txBox="1"/>
          <p:nvPr/>
        </p:nvSpPr>
        <p:spPr>
          <a:xfrm>
            <a:off x="755636" y="4642438"/>
            <a:ext cx="235272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1/3 of particles will have motion in any given direction</a:t>
            </a:r>
          </a:p>
        </p:txBody>
      </p:sp>
      <p:grpSp>
        <p:nvGrpSpPr>
          <p:cNvPr id="17" name="Group 16">
            <a:extLst>
              <a:ext uri="{FF2B5EF4-FFF2-40B4-BE49-F238E27FC236}">
                <a16:creationId xmlns:a16="http://schemas.microsoft.com/office/drawing/2014/main" id="{2B808DE7-5AC3-44DA-8758-441CB6C45763}"/>
              </a:ext>
            </a:extLst>
          </p:cNvPr>
          <p:cNvGrpSpPr/>
          <p:nvPr/>
        </p:nvGrpSpPr>
        <p:grpSpPr>
          <a:xfrm>
            <a:off x="3493443" y="3431175"/>
            <a:ext cx="921929" cy="1026820"/>
            <a:chOff x="3078737" y="3064623"/>
            <a:chExt cx="921929" cy="1026820"/>
          </a:xfrm>
        </p:grpSpPr>
        <p:grpSp>
          <p:nvGrpSpPr>
            <p:cNvPr id="154" name="Group 153">
              <a:extLst>
                <a:ext uri="{FF2B5EF4-FFF2-40B4-BE49-F238E27FC236}">
                  <a16:creationId xmlns:a16="http://schemas.microsoft.com/office/drawing/2014/main" id="{DD754C6F-FCF1-4918-A152-24F959D223C0}"/>
                </a:ext>
              </a:extLst>
            </p:cNvPr>
            <p:cNvGrpSpPr>
              <a:grpSpLocks noChangeAspect="1"/>
            </p:cNvGrpSpPr>
            <p:nvPr/>
          </p:nvGrpSpPr>
          <p:grpSpPr>
            <a:xfrm>
              <a:off x="3078737" y="3064623"/>
              <a:ext cx="921929" cy="1026820"/>
              <a:chOff x="5457988" y="3623806"/>
              <a:chExt cx="1831805" cy="2040214"/>
            </a:xfrm>
          </p:grpSpPr>
          <p:cxnSp>
            <p:nvCxnSpPr>
              <p:cNvPr id="155" name="Straight Arrow Connector 154">
                <a:extLst>
                  <a:ext uri="{FF2B5EF4-FFF2-40B4-BE49-F238E27FC236}">
                    <a16:creationId xmlns:a16="http://schemas.microsoft.com/office/drawing/2014/main" id="{579BCB49-6F58-48C8-8A62-62FF85437FB0}"/>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156" name="Straight Arrow Connector 155">
                <a:extLst>
                  <a:ext uri="{FF2B5EF4-FFF2-40B4-BE49-F238E27FC236}">
                    <a16:creationId xmlns:a16="http://schemas.microsoft.com/office/drawing/2014/main" id="{58123C9F-FCA6-4886-8055-873C94A206FA}"/>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157" name="Straight Arrow Connector 156">
                <a:extLst>
                  <a:ext uri="{FF2B5EF4-FFF2-40B4-BE49-F238E27FC236}">
                    <a16:creationId xmlns:a16="http://schemas.microsoft.com/office/drawing/2014/main" id="{183D4800-DE43-47FE-AD2B-C51FFFCB6890}"/>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158" name="Oval 157">
                <a:extLst>
                  <a:ext uri="{FF2B5EF4-FFF2-40B4-BE49-F238E27FC236}">
                    <a16:creationId xmlns:a16="http://schemas.microsoft.com/office/drawing/2014/main" id="{A50EEBA4-D4FE-498C-B7C9-0564533FF073}"/>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9" name="Oval 158">
                <a:extLst>
                  <a:ext uri="{FF2B5EF4-FFF2-40B4-BE49-F238E27FC236}">
                    <a16:creationId xmlns:a16="http://schemas.microsoft.com/office/drawing/2014/main" id="{5C08D3CE-BEDE-4FF8-AD5F-D1B8EB58E92C}"/>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0" name="TextBox 159">
                <a:extLst>
                  <a:ext uri="{FF2B5EF4-FFF2-40B4-BE49-F238E27FC236}">
                    <a16:creationId xmlns:a16="http://schemas.microsoft.com/office/drawing/2014/main" id="{2D29C09D-4223-4538-BEB4-3A6D2E41D9A8}"/>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161" name="TextBox 160">
                <a:extLst>
                  <a:ext uri="{FF2B5EF4-FFF2-40B4-BE49-F238E27FC236}">
                    <a16:creationId xmlns:a16="http://schemas.microsoft.com/office/drawing/2014/main" id="{57C32460-5670-40E6-B721-AE47DF4036B1}"/>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162" name="TextBox 161">
                <a:extLst>
                  <a:ext uri="{FF2B5EF4-FFF2-40B4-BE49-F238E27FC236}">
                    <a16:creationId xmlns:a16="http://schemas.microsoft.com/office/drawing/2014/main" id="{F0C64C99-D97D-4E92-B0EC-8F2E4C39EE62}"/>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163" name="Oval 162">
              <a:extLst>
                <a:ext uri="{FF2B5EF4-FFF2-40B4-BE49-F238E27FC236}">
                  <a16:creationId xmlns:a16="http://schemas.microsoft.com/office/drawing/2014/main" id="{A947C91F-D7C3-4504-A3F7-5063AD7B5812}"/>
                </a:ext>
              </a:extLst>
            </p:cNvPr>
            <p:cNvSpPr/>
            <p:nvPr/>
          </p:nvSpPr>
          <p:spPr>
            <a:xfrm rot="5234490">
              <a:off x="3477216" y="3639559"/>
              <a:ext cx="165105" cy="165105"/>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4" name="Right Brace 163">
            <a:extLst>
              <a:ext uri="{FF2B5EF4-FFF2-40B4-BE49-F238E27FC236}">
                <a16:creationId xmlns:a16="http://schemas.microsoft.com/office/drawing/2014/main" id="{1ECDB1F2-D0A4-42CD-B39B-F4DBD1233483}"/>
              </a:ext>
            </a:extLst>
          </p:cNvPr>
          <p:cNvSpPr/>
          <p:nvPr/>
        </p:nvSpPr>
        <p:spPr>
          <a:xfrm rot="16200000">
            <a:off x="3802783" y="3617580"/>
            <a:ext cx="468125" cy="1745771"/>
          </a:xfrm>
          <a:prstGeom prst="rightBrace">
            <a:avLst>
              <a:gd name="adj1" fmla="val 52213"/>
              <a:gd name="adj2" fmla="val 46779"/>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9EE435AF-E8FC-43A6-B569-A8ABF0DBCFE0}"/>
              </a:ext>
            </a:extLst>
          </p:cNvPr>
          <p:cNvSpPr/>
          <p:nvPr/>
        </p:nvSpPr>
        <p:spPr>
          <a:xfrm>
            <a:off x="9517077" y="5634748"/>
            <a:ext cx="511726" cy="62533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71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365-6B52-5E23-C3DA-48FA337A4FF2}"/>
              </a:ext>
            </a:extLst>
          </p:cNvPr>
          <p:cNvSpPr>
            <a:spLocks noGrp="1"/>
          </p:cNvSpPr>
          <p:nvPr>
            <p:ph type="title"/>
          </p:nvPr>
        </p:nvSpPr>
        <p:spPr>
          <a:xfrm>
            <a:off x="429767" y="274319"/>
            <a:ext cx="4424335" cy="568517"/>
          </a:xfrm>
        </p:spPr>
        <p:txBody>
          <a:bodyPr anchor="t">
            <a:normAutofit/>
          </a:bodyPr>
          <a:lstStyle/>
          <a:p>
            <a:r>
              <a:rPr lang="en-US" dirty="0">
                <a:solidFill>
                  <a:schemeClr val="accent1">
                    <a:lumMod val="50000"/>
                  </a:schemeClr>
                </a:solidFill>
              </a:rPr>
              <a:t>Review - Kinetic Theory</a:t>
            </a:r>
          </a:p>
        </p:txBody>
      </p:sp>
      <p:sp>
        <p:nvSpPr>
          <p:cNvPr id="26" name="Title 1">
            <a:extLst>
              <a:ext uri="{FF2B5EF4-FFF2-40B4-BE49-F238E27FC236}">
                <a16:creationId xmlns:a16="http://schemas.microsoft.com/office/drawing/2014/main" id="{4DD260B7-EFD7-4EBC-B65E-1426025F82C6}"/>
              </a:ext>
            </a:extLst>
          </p:cNvPr>
          <p:cNvSpPr txBox="1">
            <a:spLocks/>
          </p:cNvSpPr>
          <p:nvPr/>
        </p:nvSpPr>
        <p:spPr>
          <a:xfrm>
            <a:off x="429767" y="717431"/>
            <a:ext cx="5479543" cy="53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dirty="0">
                <a:solidFill>
                  <a:schemeClr val="accent1"/>
                </a:solidFill>
              </a:rPr>
              <a:t>Generalized Energy Carriers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FDEBC1-C40B-991D-CB54-CC171CB4476F}"/>
                  </a:ext>
                </a:extLst>
              </p:cNvPr>
              <p:cNvSpPr txBox="1"/>
              <p:nvPr/>
            </p:nvSpPr>
            <p:spPr>
              <a:xfrm>
                <a:off x="429766" y="6109203"/>
                <a:ext cx="9628633" cy="584775"/>
              </a:xfrm>
              <a:prstGeom prst="rect">
                <a:avLst/>
              </a:prstGeom>
              <a:noFill/>
            </p:spPr>
            <p:txBody>
              <a:bodyPr wrap="square">
                <a:spAutoFit/>
              </a:bodyPr>
              <a:lstStyle/>
              <a:p>
                <a:r>
                  <a:rPr lang="en-US" sz="1600" i="1" dirty="0"/>
                  <a:t>To define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𝜅</m:t>
                    </m:r>
                  </m:oMath>
                </a14:m>
                <a:r>
                  <a:rPr lang="en-US" sz="1600" i="1" dirty="0"/>
                  <a:t>, we need to </a:t>
                </a:r>
                <a:r>
                  <a:rPr lang="en-US" sz="1600" b="1" i="1" dirty="0"/>
                  <a:t>characterize</a:t>
                </a:r>
                <a:r>
                  <a:rPr lang="en-US" sz="1600" i="1" dirty="0"/>
                  <a:t> the effective </a:t>
                </a:r>
                <a:r>
                  <a:rPr lang="en-US" sz="1600" b="1" i="1" dirty="0"/>
                  <a:t>heat capacity</a:t>
                </a:r>
                <a:r>
                  <a:rPr lang="en-US" sz="1600" i="1" dirty="0"/>
                  <a:t>, </a:t>
                </a:r>
                <a:r>
                  <a:rPr lang="en-US" sz="1600" b="1" i="1" dirty="0"/>
                  <a:t>group velocity</a:t>
                </a:r>
                <a:r>
                  <a:rPr lang="en-US" sz="1600" i="1" dirty="0"/>
                  <a:t>, and </a:t>
                </a:r>
                <a:r>
                  <a:rPr lang="en-US" sz="1600" b="1" i="1" dirty="0"/>
                  <a:t>mean free path</a:t>
                </a:r>
                <a:r>
                  <a:rPr lang="en-US" sz="1600" i="1" dirty="0"/>
                  <a:t> of the energy carriers.</a:t>
                </a:r>
              </a:p>
            </p:txBody>
          </p:sp>
        </mc:Choice>
        <mc:Fallback xmlns="">
          <p:sp>
            <p:nvSpPr>
              <p:cNvPr id="5" name="TextBox 4">
                <a:extLst>
                  <a:ext uri="{FF2B5EF4-FFF2-40B4-BE49-F238E27FC236}">
                    <a16:creationId xmlns:a16="http://schemas.microsoft.com/office/drawing/2014/main" id="{91FDEBC1-C40B-991D-CB54-CC171CB4476F}"/>
                  </a:ext>
                </a:extLst>
              </p:cNvPr>
              <p:cNvSpPr txBox="1">
                <a:spLocks noRot="1" noChangeAspect="1" noMove="1" noResize="1" noEditPoints="1" noAdjustHandles="1" noChangeArrowheads="1" noChangeShapeType="1" noTextEdit="1"/>
              </p:cNvSpPr>
              <p:nvPr/>
            </p:nvSpPr>
            <p:spPr>
              <a:xfrm>
                <a:off x="429766" y="6109203"/>
                <a:ext cx="9628633" cy="584775"/>
              </a:xfrm>
              <a:prstGeom prst="rect">
                <a:avLst/>
              </a:prstGeom>
              <a:blipFill>
                <a:blip r:embed="rId3"/>
                <a:stretch>
                  <a:fillRect l="-316" t="-3125" r="-633" b="-12500"/>
                </a:stretch>
              </a:blipFill>
            </p:spPr>
            <p:txBody>
              <a:bodyPr/>
              <a:lstStyle/>
              <a:p>
                <a:r>
                  <a:rPr lang="en-US">
                    <a:noFill/>
                  </a:rPr>
                  <a:t> </a:t>
                </a:r>
              </a:p>
            </p:txBody>
          </p:sp>
        </mc:Fallback>
      </mc:AlternateContent>
      <p:grpSp>
        <p:nvGrpSpPr>
          <p:cNvPr id="249" name="Group 248">
            <a:extLst>
              <a:ext uri="{FF2B5EF4-FFF2-40B4-BE49-F238E27FC236}">
                <a16:creationId xmlns:a16="http://schemas.microsoft.com/office/drawing/2014/main" id="{7162DBF2-724B-49E2-80BB-9E852481FAFE}"/>
              </a:ext>
            </a:extLst>
          </p:cNvPr>
          <p:cNvGrpSpPr/>
          <p:nvPr/>
        </p:nvGrpSpPr>
        <p:grpSpPr>
          <a:xfrm>
            <a:off x="997939" y="1824014"/>
            <a:ext cx="2759164" cy="3387967"/>
            <a:chOff x="1991286" y="2082412"/>
            <a:chExt cx="2759164" cy="3387967"/>
          </a:xfrm>
        </p:grpSpPr>
        <p:cxnSp>
          <p:nvCxnSpPr>
            <p:cNvPr id="70" name="Straight Connector 69">
              <a:extLst>
                <a:ext uri="{FF2B5EF4-FFF2-40B4-BE49-F238E27FC236}">
                  <a16:creationId xmlns:a16="http://schemas.microsoft.com/office/drawing/2014/main" id="{C27F9143-50DA-4A53-BD8D-7410AC7B2E12}"/>
                </a:ext>
              </a:extLst>
            </p:cNvPr>
            <p:cNvCxnSpPr>
              <a:cxnSpLocks noChangeAspect="1"/>
            </p:cNvCxnSpPr>
            <p:nvPr/>
          </p:nvCxnSpPr>
          <p:spPr>
            <a:xfrm flipV="1">
              <a:off x="2007578" y="5098231"/>
              <a:ext cx="336797" cy="169078"/>
            </a:xfrm>
            <a:prstGeom prst="line">
              <a:avLst/>
            </a:prstGeom>
            <a:noFill/>
            <a:ln w="28575" cap="flat" cmpd="sng" algn="ctr">
              <a:solidFill>
                <a:sysClr val="windowText" lastClr="000000">
                  <a:lumMod val="50000"/>
                  <a:lumOff val="50000"/>
                </a:sysClr>
              </a:solidFill>
              <a:prstDash val="solid"/>
            </a:ln>
            <a:effectLst/>
          </p:spPr>
        </p:cxnSp>
        <p:sp>
          <p:nvSpPr>
            <p:cNvPr id="71" name="Rectangle 70">
              <a:extLst>
                <a:ext uri="{FF2B5EF4-FFF2-40B4-BE49-F238E27FC236}">
                  <a16:creationId xmlns:a16="http://schemas.microsoft.com/office/drawing/2014/main" id="{B45B5F56-7BD8-46BA-9252-6A3AAD8A716C}"/>
                </a:ext>
              </a:extLst>
            </p:cNvPr>
            <p:cNvSpPr>
              <a:spLocks noChangeAspect="1"/>
            </p:cNvSpPr>
            <p:nvPr/>
          </p:nvSpPr>
          <p:spPr>
            <a:xfrm>
              <a:off x="2340199" y="2090068"/>
              <a:ext cx="1649080" cy="3014525"/>
            </a:xfrm>
            <a:prstGeom prst="rect">
              <a:avLst/>
            </a:prstGeom>
            <a:noFill/>
            <a:ln w="2857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4640085F-917B-4834-ABBC-80ED9548AA6F}"/>
                </a:ext>
              </a:extLst>
            </p:cNvPr>
            <p:cNvSpPr>
              <a:spLocks noChangeAspect="1"/>
            </p:cNvSpPr>
            <p:nvPr/>
          </p:nvSpPr>
          <p:spPr>
            <a:xfrm>
              <a:off x="2009703" y="2259146"/>
              <a:ext cx="1649080" cy="3014525"/>
            </a:xfrm>
            <a:prstGeom prst="rect">
              <a:avLst/>
            </a:prstGeom>
            <a:solidFill>
              <a:sysClr val="window" lastClr="FFFFFF">
                <a:alpha val="82000"/>
              </a:sys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3" name="Oval 72">
              <a:extLst>
                <a:ext uri="{FF2B5EF4-FFF2-40B4-BE49-F238E27FC236}">
                  <a16:creationId xmlns:a16="http://schemas.microsoft.com/office/drawing/2014/main" id="{A32AE78C-64B5-420F-870D-34643F5A16E1}"/>
                </a:ext>
              </a:extLst>
            </p:cNvPr>
            <p:cNvSpPr>
              <a:spLocks noChangeAspect="1"/>
            </p:cNvSpPr>
            <p:nvPr/>
          </p:nvSpPr>
          <p:spPr>
            <a:xfrm>
              <a:off x="2211044" y="2421862"/>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170BDBAC-A9C3-48FC-8E9D-4FA941AB87EE}"/>
                </a:ext>
              </a:extLst>
            </p:cNvPr>
            <p:cNvSpPr>
              <a:spLocks noChangeAspect="1"/>
            </p:cNvSpPr>
            <p:nvPr/>
          </p:nvSpPr>
          <p:spPr>
            <a:xfrm>
              <a:off x="2829586" y="281374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Oval 76">
              <a:extLst>
                <a:ext uri="{FF2B5EF4-FFF2-40B4-BE49-F238E27FC236}">
                  <a16:creationId xmlns:a16="http://schemas.microsoft.com/office/drawing/2014/main" id="{2473653E-B4E8-4195-AA77-AC720257861D}"/>
                </a:ext>
              </a:extLst>
            </p:cNvPr>
            <p:cNvSpPr>
              <a:spLocks noChangeAspect="1"/>
            </p:cNvSpPr>
            <p:nvPr/>
          </p:nvSpPr>
          <p:spPr>
            <a:xfrm>
              <a:off x="2153518" y="2799949"/>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Oval 77">
              <a:extLst>
                <a:ext uri="{FF2B5EF4-FFF2-40B4-BE49-F238E27FC236}">
                  <a16:creationId xmlns:a16="http://schemas.microsoft.com/office/drawing/2014/main" id="{BF84A3A1-9764-456D-A00C-510C4D39BEA6}"/>
                </a:ext>
              </a:extLst>
            </p:cNvPr>
            <p:cNvSpPr>
              <a:spLocks noChangeAspect="1"/>
            </p:cNvSpPr>
            <p:nvPr/>
          </p:nvSpPr>
          <p:spPr>
            <a:xfrm>
              <a:off x="2581403" y="232466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a:extLst>
                <a:ext uri="{FF2B5EF4-FFF2-40B4-BE49-F238E27FC236}">
                  <a16:creationId xmlns:a16="http://schemas.microsoft.com/office/drawing/2014/main" id="{3B5AC506-2320-45A7-A70A-87E7733DA3F9}"/>
                </a:ext>
              </a:extLst>
            </p:cNvPr>
            <p:cNvSpPr>
              <a:spLocks noChangeAspect="1"/>
            </p:cNvSpPr>
            <p:nvPr/>
          </p:nvSpPr>
          <p:spPr>
            <a:xfrm>
              <a:off x="3492506" y="243971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0" name="Oval 79">
              <a:extLst>
                <a:ext uri="{FF2B5EF4-FFF2-40B4-BE49-F238E27FC236}">
                  <a16:creationId xmlns:a16="http://schemas.microsoft.com/office/drawing/2014/main" id="{024C30DC-5131-491C-B74C-6564BBE25C8D}"/>
                </a:ext>
              </a:extLst>
            </p:cNvPr>
            <p:cNvSpPr>
              <a:spLocks noChangeAspect="1"/>
            </p:cNvSpPr>
            <p:nvPr/>
          </p:nvSpPr>
          <p:spPr>
            <a:xfrm>
              <a:off x="3251444" y="2756221"/>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Oval 81">
              <a:extLst>
                <a:ext uri="{FF2B5EF4-FFF2-40B4-BE49-F238E27FC236}">
                  <a16:creationId xmlns:a16="http://schemas.microsoft.com/office/drawing/2014/main" id="{824A9829-0F72-419A-95B5-5ED14B06E2C0}"/>
                </a:ext>
              </a:extLst>
            </p:cNvPr>
            <p:cNvSpPr>
              <a:spLocks noChangeAspect="1"/>
            </p:cNvSpPr>
            <p:nvPr/>
          </p:nvSpPr>
          <p:spPr>
            <a:xfrm>
              <a:off x="3492506" y="3202733"/>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id="{6FEBBE0D-AAFF-46E5-9A92-BE2BBD4D5F4C}"/>
                </a:ext>
              </a:extLst>
            </p:cNvPr>
            <p:cNvSpPr>
              <a:spLocks noChangeAspect="1"/>
            </p:cNvSpPr>
            <p:nvPr/>
          </p:nvSpPr>
          <p:spPr>
            <a:xfrm>
              <a:off x="2575376" y="307613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D479E7E1-7A94-4CC5-B221-D0A32FEF6917}"/>
                </a:ext>
              </a:extLst>
            </p:cNvPr>
            <p:cNvSpPr>
              <a:spLocks noChangeAspect="1"/>
            </p:cNvSpPr>
            <p:nvPr/>
          </p:nvSpPr>
          <p:spPr>
            <a:xfrm>
              <a:off x="2153518" y="3395194"/>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Oval 84">
              <a:extLst>
                <a:ext uri="{FF2B5EF4-FFF2-40B4-BE49-F238E27FC236}">
                  <a16:creationId xmlns:a16="http://schemas.microsoft.com/office/drawing/2014/main" id="{2916C7EF-2B33-4CF6-BBA5-EABC19D97A0A}"/>
                </a:ext>
              </a:extLst>
            </p:cNvPr>
            <p:cNvSpPr>
              <a:spLocks noChangeAspect="1"/>
            </p:cNvSpPr>
            <p:nvPr/>
          </p:nvSpPr>
          <p:spPr>
            <a:xfrm>
              <a:off x="2912518" y="314520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6" name="Oval 85">
              <a:extLst>
                <a:ext uri="{FF2B5EF4-FFF2-40B4-BE49-F238E27FC236}">
                  <a16:creationId xmlns:a16="http://schemas.microsoft.com/office/drawing/2014/main" id="{A16A44D6-1229-43C9-B958-BFF520739CCF}"/>
                </a:ext>
              </a:extLst>
            </p:cNvPr>
            <p:cNvSpPr>
              <a:spLocks noChangeAspect="1"/>
            </p:cNvSpPr>
            <p:nvPr/>
          </p:nvSpPr>
          <p:spPr>
            <a:xfrm>
              <a:off x="3366771" y="3622787"/>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Oval 88">
              <a:extLst>
                <a:ext uri="{FF2B5EF4-FFF2-40B4-BE49-F238E27FC236}">
                  <a16:creationId xmlns:a16="http://schemas.microsoft.com/office/drawing/2014/main" id="{6792CC09-4832-40AA-9AEE-2921F2FB28CC}"/>
                </a:ext>
              </a:extLst>
            </p:cNvPr>
            <p:cNvSpPr>
              <a:spLocks noChangeAspect="1"/>
            </p:cNvSpPr>
            <p:nvPr/>
          </p:nvSpPr>
          <p:spPr>
            <a:xfrm rot="5234490">
              <a:off x="2987941" y="414112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1" name="Oval 90">
              <a:extLst>
                <a:ext uri="{FF2B5EF4-FFF2-40B4-BE49-F238E27FC236}">
                  <a16:creationId xmlns:a16="http://schemas.microsoft.com/office/drawing/2014/main" id="{EB5F4C14-E567-4F2D-99B3-CB60B8EFBF0C}"/>
                </a:ext>
              </a:extLst>
            </p:cNvPr>
            <p:cNvSpPr>
              <a:spLocks noChangeAspect="1"/>
            </p:cNvSpPr>
            <p:nvPr/>
          </p:nvSpPr>
          <p:spPr>
            <a:xfrm rot="5234490">
              <a:off x="2892482" y="444626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Oval 92">
              <a:extLst>
                <a:ext uri="{FF2B5EF4-FFF2-40B4-BE49-F238E27FC236}">
                  <a16:creationId xmlns:a16="http://schemas.microsoft.com/office/drawing/2014/main" id="{C9A5BE94-BE04-40CD-9FE4-AE31EB277D26}"/>
                </a:ext>
              </a:extLst>
            </p:cNvPr>
            <p:cNvSpPr>
              <a:spLocks noChangeAspect="1"/>
            </p:cNvSpPr>
            <p:nvPr/>
          </p:nvSpPr>
          <p:spPr>
            <a:xfrm rot="5234490">
              <a:off x="3369057" y="417482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4" name="Oval 93">
              <a:extLst>
                <a:ext uri="{FF2B5EF4-FFF2-40B4-BE49-F238E27FC236}">
                  <a16:creationId xmlns:a16="http://schemas.microsoft.com/office/drawing/2014/main" id="{6EAF6D20-FDE8-4B4F-80B9-CD05576B810C}"/>
                </a:ext>
              </a:extLst>
            </p:cNvPr>
            <p:cNvSpPr>
              <a:spLocks noChangeAspect="1"/>
            </p:cNvSpPr>
            <p:nvPr/>
          </p:nvSpPr>
          <p:spPr>
            <a:xfrm rot="5234490">
              <a:off x="3297987" y="509041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Oval 94">
              <a:extLst>
                <a:ext uri="{FF2B5EF4-FFF2-40B4-BE49-F238E27FC236}">
                  <a16:creationId xmlns:a16="http://schemas.microsoft.com/office/drawing/2014/main" id="{ECC8F40F-40FD-4380-AA74-04E4953162F0}"/>
                </a:ext>
              </a:extLst>
            </p:cNvPr>
            <p:cNvSpPr>
              <a:spLocks noChangeAspect="1"/>
            </p:cNvSpPr>
            <p:nvPr/>
          </p:nvSpPr>
          <p:spPr>
            <a:xfrm rot="5234490">
              <a:off x="2887112" y="4840859"/>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7" name="Oval 96">
              <a:extLst>
                <a:ext uri="{FF2B5EF4-FFF2-40B4-BE49-F238E27FC236}">
                  <a16:creationId xmlns:a16="http://schemas.microsoft.com/office/drawing/2014/main" id="{6E73B90B-8697-4AE5-A3BB-AF66BBF26EAB}"/>
                </a:ext>
              </a:extLst>
            </p:cNvPr>
            <p:cNvSpPr>
              <a:spLocks noChangeAspect="1"/>
            </p:cNvSpPr>
            <p:nvPr/>
          </p:nvSpPr>
          <p:spPr>
            <a:xfrm rot="5234490">
              <a:off x="2535852" y="5127132"/>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9" name="Oval 98">
              <a:extLst>
                <a:ext uri="{FF2B5EF4-FFF2-40B4-BE49-F238E27FC236}">
                  <a16:creationId xmlns:a16="http://schemas.microsoft.com/office/drawing/2014/main" id="{F5274565-A4FA-4B97-B5DC-1714342B7C6C}"/>
                </a:ext>
              </a:extLst>
            </p:cNvPr>
            <p:cNvSpPr>
              <a:spLocks noChangeAspect="1"/>
            </p:cNvSpPr>
            <p:nvPr/>
          </p:nvSpPr>
          <p:spPr>
            <a:xfrm rot="5234490">
              <a:off x="2490264" y="398810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0" name="Oval 99">
              <a:extLst>
                <a:ext uri="{FF2B5EF4-FFF2-40B4-BE49-F238E27FC236}">
                  <a16:creationId xmlns:a16="http://schemas.microsoft.com/office/drawing/2014/main" id="{0701624A-B740-43E2-AB6B-478652973D7A}"/>
                </a:ext>
              </a:extLst>
            </p:cNvPr>
            <p:cNvSpPr>
              <a:spLocks noChangeAspect="1"/>
            </p:cNvSpPr>
            <p:nvPr/>
          </p:nvSpPr>
          <p:spPr>
            <a:xfrm rot="5234490">
              <a:off x="2342901" y="45637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1" name="Oval 100">
              <a:extLst>
                <a:ext uri="{FF2B5EF4-FFF2-40B4-BE49-F238E27FC236}">
                  <a16:creationId xmlns:a16="http://schemas.microsoft.com/office/drawing/2014/main" id="{0F054135-AD23-4D5D-A87C-8D618B447ABC}"/>
                </a:ext>
              </a:extLst>
            </p:cNvPr>
            <p:cNvSpPr>
              <a:spLocks noChangeAspect="1"/>
            </p:cNvSpPr>
            <p:nvPr/>
          </p:nvSpPr>
          <p:spPr>
            <a:xfrm rot="5234490">
              <a:off x="2110233" y="502175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FADA1A00-29B4-41F4-B3A0-0AEA29DD2D18}"/>
                </a:ext>
              </a:extLst>
            </p:cNvPr>
            <p:cNvSpPr>
              <a:spLocks noChangeAspect="1"/>
            </p:cNvSpPr>
            <p:nvPr/>
          </p:nvSpPr>
          <p:spPr>
            <a:xfrm rot="5234490">
              <a:off x="2292641" y="4186491"/>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3" name="Straight Connector 102">
              <a:extLst>
                <a:ext uri="{FF2B5EF4-FFF2-40B4-BE49-F238E27FC236}">
                  <a16:creationId xmlns:a16="http://schemas.microsoft.com/office/drawing/2014/main" id="{8AE4EEB6-A0C7-4071-AC13-B304D793510E}"/>
                </a:ext>
              </a:extLst>
            </p:cNvPr>
            <p:cNvCxnSpPr>
              <a:cxnSpLocks noChangeAspect="1"/>
            </p:cNvCxnSpPr>
            <p:nvPr/>
          </p:nvCxnSpPr>
          <p:spPr>
            <a:xfrm>
              <a:off x="2003402" y="3765156"/>
              <a:ext cx="1649081" cy="0"/>
            </a:xfrm>
            <a:prstGeom prst="line">
              <a:avLst/>
            </a:prstGeom>
            <a:noFill/>
            <a:ln w="28575" cap="flat" cmpd="sng" algn="ctr">
              <a:solidFill>
                <a:sysClr val="windowText" lastClr="000000"/>
              </a:solidFill>
              <a:prstDash val="dash"/>
            </a:ln>
            <a:effectLst/>
          </p:spPr>
        </p:cxnSp>
        <p:sp>
          <p:nvSpPr>
            <p:cNvPr id="104" name="TextBox 103">
              <a:extLst>
                <a:ext uri="{FF2B5EF4-FFF2-40B4-BE49-F238E27FC236}">
                  <a16:creationId xmlns:a16="http://schemas.microsoft.com/office/drawing/2014/main" id="{302D89AD-1547-41AF-88DD-F7342A1EE2EC}"/>
                </a:ext>
              </a:extLst>
            </p:cNvPr>
            <p:cNvSpPr txBox="1">
              <a:spLocks noChangeAspect="1"/>
            </p:cNvSpPr>
            <p:nvPr/>
          </p:nvSpPr>
          <p:spPr>
            <a:xfrm>
              <a:off x="3986434" y="3395194"/>
              <a:ext cx="54864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Cambria Math" panose="02040503050406030204" pitchFamily="18" charset="0"/>
                </a:rPr>
                <a:t>x=0</a:t>
              </a:r>
            </a:p>
          </p:txBody>
        </p:sp>
        <p:sp>
          <p:nvSpPr>
            <p:cNvPr id="105" name="TextBox 104">
              <a:extLst>
                <a:ext uri="{FF2B5EF4-FFF2-40B4-BE49-F238E27FC236}">
                  <a16:creationId xmlns:a16="http://schemas.microsoft.com/office/drawing/2014/main" id="{F872BDD5-859E-47DF-8493-BB52959E8BC6}"/>
                </a:ext>
              </a:extLst>
            </p:cNvPr>
            <p:cNvSpPr txBox="1">
              <a:spLocks noChangeAspect="1"/>
            </p:cNvSpPr>
            <p:nvPr/>
          </p:nvSpPr>
          <p:spPr>
            <a:xfrm>
              <a:off x="3035953" y="2264233"/>
              <a:ext cx="58934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Hot</a:t>
              </a:r>
            </a:p>
          </p:txBody>
        </p:sp>
        <p:sp>
          <p:nvSpPr>
            <p:cNvPr id="106" name="TextBox 105">
              <a:extLst>
                <a:ext uri="{FF2B5EF4-FFF2-40B4-BE49-F238E27FC236}">
                  <a16:creationId xmlns:a16="http://schemas.microsoft.com/office/drawing/2014/main" id="{8443014D-19D1-4182-887C-569E93F762AB}"/>
                </a:ext>
              </a:extLst>
            </p:cNvPr>
            <p:cNvSpPr txBox="1">
              <a:spLocks noChangeAspect="1"/>
            </p:cNvSpPr>
            <p:nvPr/>
          </p:nvSpPr>
          <p:spPr>
            <a:xfrm>
              <a:off x="2760308" y="4938061"/>
              <a:ext cx="69643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Cold</a:t>
              </a:r>
            </a:p>
          </p:txBody>
        </p:sp>
        <p:cxnSp>
          <p:nvCxnSpPr>
            <p:cNvPr id="107" name="Straight Connector 106">
              <a:extLst>
                <a:ext uri="{FF2B5EF4-FFF2-40B4-BE49-F238E27FC236}">
                  <a16:creationId xmlns:a16="http://schemas.microsoft.com/office/drawing/2014/main" id="{C510D92C-04C9-4B0F-967F-1FD501FB91EC}"/>
                </a:ext>
              </a:extLst>
            </p:cNvPr>
            <p:cNvCxnSpPr>
              <a:cxnSpLocks noChangeAspect="1"/>
            </p:cNvCxnSpPr>
            <p:nvPr/>
          </p:nvCxnSpPr>
          <p:spPr>
            <a:xfrm flipV="1">
              <a:off x="3652483" y="5104593"/>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08" name="Straight Connector 107">
              <a:extLst>
                <a:ext uri="{FF2B5EF4-FFF2-40B4-BE49-F238E27FC236}">
                  <a16:creationId xmlns:a16="http://schemas.microsoft.com/office/drawing/2014/main" id="{B3B33DBB-1A8B-4C13-B342-105062EEC123}"/>
                </a:ext>
              </a:extLst>
            </p:cNvPr>
            <p:cNvCxnSpPr>
              <a:cxnSpLocks noChangeAspect="1"/>
            </p:cNvCxnSpPr>
            <p:nvPr/>
          </p:nvCxnSpPr>
          <p:spPr>
            <a:xfrm flipV="1">
              <a:off x="3658783" y="2090537"/>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09" name="Straight Connector 108">
              <a:extLst>
                <a:ext uri="{FF2B5EF4-FFF2-40B4-BE49-F238E27FC236}">
                  <a16:creationId xmlns:a16="http://schemas.microsoft.com/office/drawing/2014/main" id="{2EDE7627-DD85-49A4-8D50-1B876D7C2BA6}"/>
                </a:ext>
              </a:extLst>
            </p:cNvPr>
            <p:cNvCxnSpPr>
              <a:cxnSpLocks noChangeAspect="1"/>
            </p:cNvCxnSpPr>
            <p:nvPr/>
          </p:nvCxnSpPr>
          <p:spPr>
            <a:xfrm flipV="1">
              <a:off x="2011754" y="2082412"/>
              <a:ext cx="336797" cy="169078"/>
            </a:xfrm>
            <a:prstGeom prst="line">
              <a:avLst/>
            </a:prstGeom>
            <a:noFill/>
            <a:ln w="28575" cap="flat" cmpd="sng" algn="ctr">
              <a:solidFill>
                <a:sysClr val="windowText" lastClr="000000">
                  <a:lumMod val="50000"/>
                  <a:lumOff val="50000"/>
                </a:sysClr>
              </a:solidFill>
              <a:prstDash val="solid"/>
            </a:ln>
            <a:effectLst/>
          </p:spPr>
        </p:cxnSp>
        <p:cxnSp>
          <p:nvCxnSpPr>
            <p:cNvPr id="110" name="Straight Connector 109">
              <a:extLst>
                <a:ext uri="{FF2B5EF4-FFF2-40B4-BE49-F238E27FC236}">
                  <a16:creationId xmlns:a16="http://schemas.microsoft.com/office/drawing/2014/main" id="{C26984A9-0C30-4AD6-88F2-69BCD6192D3B}"/>
                </a:ext>
              </a:extLst>
            </p:cNvPr>
            <p:cNvCxnSpPr>
              <a:cxnSpLocks noChangeAspect="1"/>
            </p:cNvCxnSpPr>
            <p:nvPr/>
          </p:nvCxnSpPr>
          <p:spPr>
            <a:xfrm flipH="1">
              <a:off x="3650873" y="3592872"/>
              <a:ext cx="328445" cy="170275"/>
            </a:xfrm>
            <a:prstGeom prst="line">
              <a:avLst/>
            </a:prstGeom>
            <a:noFill/>
            <a:ln w="28575" cap="flat" cmpd="sng" algn="ctr">
              <a:solidFill>
                <a:sysClr val="windowText" lastClr="000000"/>
              </a:solidFill>
              <a:prstDash val="dash"/>
            </a:ln>
            <a:effectLst/>
          </p:spPr>
        </p:cxnSp>
        <p:grpSp>
          <p:nvGrpSpPr>
            <p:cNvPr id="113" name="Group 112">
              <a:extLst>
                <a:ext uri="{FF2B5EF4-FFF2-40B4-BE49-F238E27FC236}">
                  <a16:creationId xmlns:a16="http://schemas.microsoft.com/office/drawing/2014/main" id="{D1A56588-DF36-4FA5-A534-78F58AC1067D}"/>
                </a:ext>
              </a:extLst>
            </p:cNvPr>
            <p:cNvGrpSpPr>
              <a:grpSpLocks noChangeAspect="1"/>
            </p:cNvGrpSpPr>
            <p:nvPr/>
          </p:nvGrpSpPr>
          <p:grpSpPr>
            <a:xfrm>
              <a:off x="3828521" y="4443559"/>
              <a:ext cx="921929" cy="1026820"/>
              <a:chOff x="5457988" y="3623806"/>
              <a:chExt cx="1831805" cy="2040214"/>
            </a:xfrm>
          </p:grpSpPr>
          <p:cxnSp>
            <p:nvCxnSpPr>
              <p:cNvPr id="115" name="Straight Arrow Connector 114">
                <a:extLst>
                  <a:ext uri="{FF2B5EF4-FFF2-40B4-BE49-F238E27FC236}">
                    <a16:creationId xmlns:a16="http://schemas.microsoft.com/office/drawing/2014/main" id="{480A004A-7C4A-4462-BE81-C25ECAC58DAE}"/>
                  </a:ext>
                </a:extLst>
              </p:cNvPr>
              <p:cNvCxnSpPr>
                <a:cxnSpLocks/>
              </p:cNvCxnSpPr>
              <p:nvPr/>
            </p:nvCxnSpPr>
            <p:spPr>
              <a:xfrm flipV="1">
                <a:off x="6392593" y="4276969"/>
                <a:ext cx="0" cy="685800"/>
              </a:xfrm>
              <a:prstGeom prst="straightConnector1">
                <a:avLst/>
              </a:prstGeom>
              <a:noFill/>
              <a:ln w="38100" cap="flat" cmpd="sng" algn="ctr">
                <a:solidFill>
                  <a:srgbClr val="FFC000"/>
                </a:solidFill>
                <a:prstDash val="solid"/>
                <a:tailEnd type="triangle"/>
              </a:ln>
              <a:effectLst/>
            </p:spPr>
          </p:cxnSp>
          <p:cxnSp>
            <p:nvCxnSpPr>
              <p:cNvPr id="116" name="Straight Arrow Connector 115">
                <a:extLst>
                  <a:ext uri="{FF2B5EF4-FFF2-40B4-BE49-F238E27FC236}">
                    <a16:creationId xmlns:a16="http://schemas.microsoft.com/office/drawing/2014/main" id="{58939263-F6EC-4734-A4ED-3CF3D9C58EF4}"/>
                  </a:ext>
                </a:extLst>
              </p:cNvPr>
              <p:cNvCxnSpPr>
                <a:cxnSpLocks/>
              </p:cNvCxnSpPr>
              <p:nvPr/>
            </p:nvCxnSpPr>
            <p:spPr>
              <a:xfrm>
                <a:off x="6399924" y="4946327"/>
                <a:ext cx="685800" cy="0"/>
              </a:xfrm>
              <a:prstGeom prst="straightConnector1">
                <a:avLst/>
              </a:prstGeom>
              <a:noFill/>
              <a:ln w="38100" cap="flat" cmpd="sng" algn="ctr">
                <a:solidFill>
                  <a:srgbClr val="FFC000"/>
                </a:solidFill>
                <a:prstDash val="solid"/>
                <a:tailEnd type="triangle"/>
              </a:ln>
              <a:effectLst/>
            </p:spPr>
          </p:cxnSp>
          <p:cxnSp>
            <p:nvCxnSpPr>
              <p:cNvPr id="117" name="Straight Arrow Connector 116">
                <a:extLst>
                  <a:ext uri="{FF2B5EF4-FFF2-40B4-BE49-F238E27FC236}">
                    <a16:creationId xmlns:a16="http://schemas.microsoft.com/office/drawing/2014/main" id="{85058C9D-905E-4D83-A594-616C91319CB5}"/>
                  </a:ext>
                </a:extLst>
              </p:cNvPr>
              <p:cNvCxnSpPr>
                <a:cxnSpLocks noChangeAspect="1"/>
              </p:cNvCxnSpPr>
              <p:nvPr/>
            </p:nvCxnSpPr>
            <p:spPr>
              <a:xfrm flipH="1">
                <a:off x="5897818" y="4933322"/>
                <a:ext cx="482781" cy="256760"/>
              </a:xfrm>
              <a:prstGeom prst="straightConnector1">
                <a:avLst/>
              </a:prstGeom>
              <a:noFill/>
              <a:ln w="38100" cap="flat" cmpd="sng" algn="ctr">
                <a:solidFill>
                  <a:srgbClr val="FFC000"/>
                </a:solidFill>
                <a:prstDash val="solid"/>
                <a:tailEnd type="triangle"/>
              </a:ln>
              <a:effectLst/>
            </p:spPr>
          </p:cxnSp>
          <p:sp>
            <p:nvSpPr>
              <p:cNvPr id="118" name="Oval 117">
                <a:extLst>
                  <a:ext uri="{FF2B5EF4-FFF2-40B4-BE49-F238E27FC236}">
                    <a16:creationId xmlns:a16="http://schemas.microsoft.com/office/drawing/2014/main" id="{D99E34C0-035A-4EDA-A133-D5BAF9D4E422}"/>
                  </a:ext>
                </a:extLst>
              </p:cNvPr>
              <p:cNvSpPr/>
              <p:nvPr/>
            </p:nvSpPr>
            <p:spPr>
              <a:xfrm rot="10800000">
                <a:off x="6476999" y="4786831"/>
                <a:ext cx="0" cy="274320"/>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9" name="Oval 118">
                <a:extLst>
                  <a:ext uri="{FF2B5EF4-FFF2-40B4-BE49-F238E27FC236}">
                    <a16:creationId xmlns:a16="http://schemas.microsoft.com/office/drawing/2014/main" id="{DBD7ED4D-CA31-43EF-B757-CCE7DA161867}"/>
                  </a:ext>
                </a:extLst>
              </p:cNvPr>
              <p:cNvSpPr/>
              <p:nvPr/>
            </p:nvSpPr>
            <p:spPr>
              <a:xfrm rot="5234490">
                <a:off x="6324013" y="4860986"/>
                <a:ext cx="137160" cy="137160"/>
              </a:xfrm>
              <a:prstGeom prst="ellipse">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0" name="TextBox 119">
                <a:extLst>
                  <a:ext uri="{FF2B5EF4-FFF2-40B4-BE49-F238E27FC236}">
                    <a16:creationId xmlns:a16="http://schemas.microsoft.com/office/drawing/2014/main" id="{4AE5E0B1-E6AC-40E8-AF79-DBB1F3D456F0}"/>
                  </a:ext>
                </a:extLst>
              </p:cNvPr>
              <p:cNvSpPr txBox="1"/>
              <p:nvPr/>
            </p:nvSpPr>
            <p:spPr>
              <a:xfrm>
                <a:off x="6139208" y="3623806"/>
                <a:ext cx="633647"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x</a:t>
                </a:r>
              </a:p>
            </p:txBody>
          </p:sp>
          <p:sp>
            <p:nvSpPr>
              <p:cNvPr id="121" name="TextBox 120">
                <a:extLst>
                  <a:ext uri="{FF2B5EF4-FFF2-40B4-BE49-F238E27FC236}">
                    <a16:creationId xmlns:a16="http://schemas.microsoft.com/office/drawing/2014/main" id="{0A204581-E83D-463C-B2E6-C3839A98884E}"/>
                  </a:ext>
                </a:extLst>
              </p:cNvPr>
              <p:cNvSpPr txBox="1"/>
              <p:nvPr/>
            </p:nvSpPr>
            <p:spPr>
              <a:xfrm>
                <a:off x="7050458" y="4518778"/>
                <a:ext cx="239335"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y</a:t>
                </a:r>
              </a:p>
            </p:txBody>
          </p:sp>
          <p:sp>
            <p:nvSpPr>
              <p:cNvPr id="122" name="TextBox 121">
                <a:extLst>
                  <a:ext uri="{FF2B5EF4-FFF2-40B4-BE49-F238E27FC236}">
                    <a16:creationId xmlns:a16="http://schemas.microsoft.com/office/drawing/2014/main" id="{68BF15A3-00A4-48E6-9B30-0B589961B42C}"/>
                  </a:ext>
                </a:extLst>
              </p:cNvPr>
              <p:cNvSpPr txBox="1"/>
              <p:nvPr/>
            </p:nvSpPr>
            <p:spPr>
              <a:xfrm>
                <a:off x="5457988" y="4930185"/>
                <a:ext cx="462568" cy="7338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Cambria Math" panose="02040503050406030204" pitchFamily="18" charset="0"/>
                  </a:rPr>
                  <a:t>z</a:t>
                </a:r>
              </a:p>
            </p:txBody>
          </p:sp>
        </p:grpSp>
        <p:sp>
          <p:nvSpPr>
            <p:cNvPr id="139" name="Oval 138">
              <a:extLst>
                <a:ext uri="{FF2B5EF4-FFF2-40B4-BE49-F238E27FC236}">
                  <a16:creationId xmlns:a16="http://schemas.microsoft.com/office/drawing/2014/main" id="{367D61AC-7FF3-462C-8BE8-FDE3BAB9E3A0}"/>
                </a:ext>
              </a:extLst>
            </p:cNvPr>
            <p:cNvSpPr>
              <a:spLocks noChangeAspect="1"/>
            </p:cNvSpPr>
            <p:nvPr/>
          </p:nvSpPr>
          <p:spPr>
            <a:xfrm>
              <a:off x="3849747" y="22792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Oval 140">
              <a:extLst>
                <a:ext uri="{FF2B5EF4-FFF2-40B4-BE49-F238E27FC236}">
                  <a16:creationId xmlns:a16="http://schemas.microsoft.com/office/drawing/2014/main" id="{759862EF-F5EC-41C3-BC92-F2B2CDAFEB24}"/>
                </a:ext>
              </a:extLst>
            </p:cNvPr>
            <p:cNvSpPr>
              <a:spLocks noChangeAspect="1"/>
            </p:cNvSpPr>
            <p:nvPr/>
          </p:nvSpPr>
          <p:spPr>
            <a:xfrm>
              <a:off x="3834513" y="296270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2" name="Oval 141">
              <a:extLst>
                <a:ext uri="{FF2B5EF4-FFF2-40B4-BE49-F238E27FC236}">
                  <a16:creationId xmlns:a16="http://schemas.microsoft.com/office/drawing/2014/main" id="{89CE3833-222A-4CEB-8AE8-DD061BAEAC11}"/>
                </a:ext>
              </a:extLst>
            </p:cNvPr>
            <p:cNvSpPr>
              <a:spLocks noChangeAspect="1"/>
            </p:cNvSpPr>
            <p:nvPr/>
          </p:nvSpPr>
          <p:spPr>
            <a:xfrm>
              <a:off x="3770995" y="3228800"/>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3" name="Oval 142">
              <a:extLst>
                <a:ext uri="{FF2B5EF4-FFF2-40B4-BE49-F238E27FC236}">
                  <a16:creationId xmlns:a16="http://schemas.microsoft.com/office/drawing/2014/main" id="{F6723AE1-88E0-4499-86A6-56AC365490F6}"/>
                </a:ext>
              </a:extLst>
            </p:cNvPr>
            <p:cNvSpPr>
              <a:spLocks noChangeAspect="1"/>
            </p:cNvSpPr>
            <p:nvPr/>
          </p:nvSpPr>
          <p:spPr>
            <a:xfrm rot="5234490">
              <a:off x="3815657" y="4889638"/>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4" name="Oval 143">
              <a:extLst>
                <a:ext uri="{FF2B5EF4-FFF2-40B4-BE49-F238E27FC236}">
                  <a16:creationId xmlns:a16="http://schemas.microsoft.com/office/drawing/2014/main" id="{70A999DF-E5F0-4EBD-9506-5C58D6717EE2}"/>
                </a:ext>
              </a:extLst>
            </p:cNvPr>
            <p:cNvSpPr>
              <a:spLocks noChangeAspect="1"/>
            </p:cNvSpPr>
            <p:nvPr/>
          </p:nvSpPr>
          <p:spPr>
            <a:xfrm rot="5234490">
              <a:off x="3738905" y="4252386"/>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5" name="Oval 144">
              <a:extLst>
                <a:ext uri="{FF2B5EF4-FFF2-40B4-BE49-F238E27FC236}">
                  <a16:creationId xmlns:a16="http://schemas.microsoft.com/office/drawing/2014/main" id="{8A0F3E5C-D4F3-4EA1-AA48-687BD4F7BA58}"/>
                </a:ext>
              </a:extLst>
            </p:cNvPr>
            <p:cNvSpPr>
              <a:spLocks noChangeAspect="1"/>
            </p:cNvSpPr>
            <p:nvPr/>
          </p:nvSpPr>
          <p:spPr>
            <a:xfrm rot="5234490">
              <a:off x="3815502" y="3766265"/>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46" name="Straight Connector 145">
              <a:extLst>
                <a:ext uri="{FF2B5EF4-FFF2-40B4-BE49-F238E27FC236}">
                  <a16:creationId xmlns:a16="http://schemas.microsoft.com/office/drawing/2014/main" id="{39831126-3F0F-4D64-98B6-B2D8AA241BE6}"/>
                </a:ext>
              </a:extLst>
            </p:cNvPr>
            <p:cNvCxnSpPr>
              <a:cxnSpLocks noChangeAspect="1"/>
            </p:cNvCxnSpPr>
            <p:nvPr/>
          </p:nvCxnSpPr>
          <p:spPr>
            <a:xfrm>
              <a:off x="2003402" y="3316060"/>
              <a:ext cx="1649081" cy="0"/>
            </a:xfrm>
            <a:prstGeom prst="line">
              <a:avLst/>
            </a:prstGeom>
            <a:noFill/>
            <a:ln w="28575" cap="flat" cmpd="sng" algn="ctr">
              <a:solidFill>
                <a:schemeClr val="accent4"/>
              </a:solidFill>
              <a:prstDash val="sysDot"/>
            </a:ln>
            <a:effectLst/>
          </p:spPr>
        </p:cxnSp>
        <p:cxnSp>
          <p:nvCxnSpPr>
            <p:cNvPr id="147" name="Straight Connector 146">
              <a:extLst>
                <a:ext uri="{FF2B5EF4-FFF2-40B4-BE49-F238E27FC236}">
                  <a16:creationId xmlns:a16="http://schemas.microsoft.com/office/drawing/2014/main" id="{BB221705-5CB8-4D4B-B9F2-C51EB8621C4D}"/>
                </a:ext>
              </a:extLst>
            </p:cNvPr>
            <p:cNvCxnSpPr>
              <a:cxnSpLocks noChangeAspect="1"/>
            </p:cNvCxnSpPr>
            <p:nvPr/>
          </p:nvCxnSpPr>
          <p:spPr>
            <a:xfrm flipH="1">
              <a:off x="3650873" y="3143776"/>
              <a:ext cx="328445" cy="170275"/>
            </a:xfrm>
            <a:prstGeom prst="line">
              <a:avLst/>
            </a:prstGeom>
            <a:noFill/>
            <a:ln w="28575" cap="flat" cmpd="sng" algn="ctr">
              <a:solidFill>
                <a:schemeClr val="accent4"/>
              </a:solidFill>
              <a:prstDash val="sysDot"/>
            </a:ln>
            <a:effectLst/>
          </p:spPr>
        </p:cxnSp>
        <p:cxnSp>
          <p:nvCxnSpPr>
            <p:cNvPr id="148" name="Straight Connector 147">
              <a:extLst>
                <a:ext uri="{FF2B5EF4-FFF2-40B4-BE49-F238E27FC236}">
                  <a16:creationId xmlns:a16="http://schemas.microsoft.com/office/drawing/2014/main" id="{C0457A70-7A6F-46D3-8C3D-BD42B41117B1}"/>
                </a:ext>
              </a:extLst>
            </p:cNvPr>
            <p:cNvCxnSpPr>
              <a:cxnSpLocks noChangeAspect="1"/>
            </p:cNvCxnSpPr>
            <p:nvPr/>
          </p:nvCxnSpPr>
          <p:spPr>
            <a:xfrm>
              <a:off x="1991286" y="4154492"/>
              <a:ext cx="1649081" cy="0"/>
            </a:xfrm>
            <a:prstGeom prst="line">
              <a:avLst/>
            </a:prstGeom>
            <a:noFill/>
            <a:ln w="28575" cap="flat" cmpd="sng" algn="ctr">
              <a:solidFill>
                <a:schemeClr val="accent4"/>
              </a:solidFill>
              <a:prstDash val="sysDot"/>
            </a:ln>
            <a:effectLst/>
          </p:spPr>
        </p:cxnSp>
        <p:cxnSp>
          <p:nvCxnSpPr>
            <p:cNvPr id="149" name="Straight Connector 148">
              <a:extLst>
                <a:ext uri="{FF2B5EF4-FFF2-40B4-BE49-F238E27FC236}">
                  <a16:creationId xmlns:a16="http://schemas.microsoft.com/office/drawing/2014/main" id="{E43CBE35-4CC8-4338-AEA6-CA324BCCB3A8}"/>
                </a:ext>
              </a:extLst>
            </p:cNvPr>
            <p:cNvCxnSpPr>
              <a:cxnSpLocks noChangeAspect="1"/>
            </p:cNvCxnSpPr>
            <p:nvPr/>
          </p:nvCxnSpPr>
          <p:spPr>
            <a:xfrm flipH="1">
              <a:off x="3638757" y="3982208"/>
              <a:ext cx="328445" cy="170275"/>
            </a:xfrm>
            <a:prstGeom prst="line">
              <a:avLst/>
            </a:prstGeom>
            <a:noFill/>
            <a:ln w="28575" cap="flat" cmpd="sng" algn="ctr">
              <a:solidFill>
                <a:schemeClr val="accent4"/>
              </a:solidFill>
              <a:prstDash val="sysDot"/>
            </a:ln>
            <a:effectLst/>
          </p:spPr>
        </p:cxnSp>
        <p:sp>
          <p:nvSpPr>
            <p:cNvPr id="153" name="TextBox 152">
              <a:extLst>
                <a:ext uri="{FF2B5EF4-FFF2-40B4-BE49-F238E27FC236}">
                  <a16:creationId xmlns:a16="http://schemas.microsoft.com/office/drawing/2014/main" id="{3D99610F-0201-4537-8DAC-38E1109CE52D}"/>
                </a:ext>
              </a:extLst>
            </p:cNvPr>
            <p:cNvSpPr txBox="1">
              <a:spLocks noChangeAspect="1"/>
            </p:cNvSpPr>
            <p:nvPr/>
          </p:nvSpPr>
          <p:spPr>
            <a:xfrm>
              <a:off x="3986434" y="3785864"/>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215" name="TextBox 214">
              <a:extLst>
                <a:ext uri="{FF2B5EF4-FFF2-40B4-BE49-F238E27FC236}">
                  <a16:creationId xmlns:a16="http://schemas.microsoft.com/office/drawing/2014/main" id="{D4A7B160-F07E-4CDF-9C2E-63C325051320}"/>
                </a:ext>
              </a:extLst>
            </p:cNvPr>
            <p:cNvSpPr txBox="1">
              <a:spLocks noChangeAspect="1"/>
            </p:cNvSpPr>
            <p:nvPr/>
          </p:nvSpPr>
          <p:spPr>
            <a:xfrm>
              <a:off x="3986434" y="2976333"/>
              <a:ext cx="548640" cy="338554"/>
            </a:xfrm>
            <a:prstGeom prst="rect">
              <a:avLst/>
            </a:prstGeom>
            <a:noFill/>
          </p:spPr>
          <p:txBody>
            <a:bodyPr wrap="square" rtlCol="0">
              <a:spAutoFit/>
            </a:bodyPr>
            <a:lstStyle/>
            <a:p>
              <a:pPr lvl="0">
                <a:defRPr/>
              </a:pPr>
              <a:r>
                <a:rPr lang="en-US" sz="1600" dirty="0">
                  <a:solidFill>
                    <a:prstClr val="black"/>
                  </a:solidFill>
                  <a:ea typeface="Cambria Math" panose="02040503050406030204" pitchFamily="18" charset="0"/>
                </a:rPr>
                <a:t>x</a:t>
              </a:r>
              <a:r>
                <a:rPr lang="en-US" sz="1400" dirty="0">
                  <a:solidFill>
                    <a:prstClr val="black"/>
                  </a:solidFill>
                  <a:ea typeface="Cambria Math" panose="02040503050406030204" pitchFamily="18" charset="0"/>
                </a:rPr>
                <a:t>+</a:t>
              </a:r>
              <a:r>
                <a:rPr lang="el-GR" sz="1600" dirty="0">
                  <a:solidFill>
                    <a:prstClr val="black"/>
                  </a:solidFill>
                  <a:ea typeface="Cambria Math" panose="02040503050406030204" pitchFamily="18" charset="0"/>
                </a:rPr>
                <a:t>λ</a:t>
              </a:r>
              <a:endParaRPr lang="en-US" sz="1600" dirty="0">
                <a:solidFill>
                  <a:prstClr val="black"/>
                </a:solidFill>
                <a:ea typeface="Cambria Math" panose="02040503050406030204" pitchFamily="18" charset="0"/>
              </a:endParaRPr>
            </a:p>
          </p:txBody>
        </p:sp>
        <p:sp>
          <p:nvSpPr>
            <p:cNvPr id="217" name="Oval 216">
              <a:extLst>
                <a:ext uri="{FF2B5EF4-FFF2-40B4-BE49-F238E27FC236}">
                  <a16:creationId xmlns:a16="http://schemas.microsoft.com/office/drawing/2014/main" id="{0A8F9A62-D0AE-455B-A828-E9188350E888}"/>
                </a:ext>
              </a:extLst>
            </p:cNvPr>
            <p:cNvSpPr>
              <a:spLocks noChangeAspect="1"/>
            </p:cNvSpPr>
            <p:nvPr/>
          </p:nvSpPr>
          <p:spPr>
            <a:xfrm rot="5234490">
              <a:off x="2928233" y="3254520"/>
              <a:ext cx="115052" cy="115052"/>
            </a:xfrm>
            <a:prstGeom prst="ellips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Oval 217">
              <a:extLst>
                <a:ext uri="{FF2B5EF4-FFF2-40B4-BE49-F238E27FC236}">
                  <a16:creationId xmlns:a16="http://schemas.microsoft.com/office/drawing/2014/main" id="{E1E2EEFF-6CFB-442D-9660-63F31BAFAFFD}"/>
                </a:ext>
              </a:extLst>
            </p:cNvPr>
            <p:cNvSpPr>
              <a:spLocks noChangeAspect="1"/>
            </p:cNvSpPr>
            <p:nvPr/>
          </p:nvSpPr>
          <p:spPr>
            <a:xfrm>
              <a:off x="2232787" y="4095268"/>
              <a:ext cx="115052" cy="115052"/>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23" name="Straight Arrow Connector 222">
              <a:extLst>
                <a:ext uri="{FF2B5EF4-FFF2-40B4-BE49-F238E27FC236}">
                  <a16:creationId xmlns:a16="http://schemas.microsoft.com/office/drawing/2014/main" id="{2D064E81-9027-490F-B4AE-1672221447EC}"/>
                </a:ext>
              </a:extLst>
            </p:cNvPr>
            <p:cNvCxnSpPr>
              <a:cxnSpLocks/>
            </p:cNvCxnSpPr>
            <p:nvPr/>
          </p:nvCxnSpPr>
          <p:spPr>
            <a:xfrm flipV="1">
              <a:off x="2985152" y="3351126"/>
              <a:ext cx="1" cy="40436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85ACA829-6451-479D-96DA-80E1E4F0DB55}"/>
                </a:ext>
              </a:extLst>
            </p:cNvPr>
            <p:cNvCxnSpPr>
              <a:cxnSpLocks/>
            </p:cNvCxnSpPr>
            <p:nvPr/>
          </p:nvCxnSpPr>
          <p:spPr>
            <a:xfrm>
              <a:off x="2284177" y="3765156"/>
              <a:ext cx="0" cy="336148"/>
            </a:xfrm>
            <a:prstGeom prst="straightConnector1">
              <a:avLst/>
            </a:prstGeom>
            <a:ln>
              <a:solidFill>
                <a:srgbClr val="7E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37" name="TextBox 236">
            <a:extLst>
              <a:ext uri="{FF2B5EF4-FFF2-40B4-BE49-F238E27FC236}">
                <a16:creationId xmlns:a16="http://schemas.microsoft.com/office/drawing/2014/main" id="{25394E31-ED21-49EE-9D33-D744AD28284C}"/>
              </a:ext>
            </a:extLst>
          </p:cNvPr>
          <p:cNvSpPr txBox="1">
            <a:spLocks noChangeAspect="1"/>
          </p:cNvSpPr>
          <p:nvPr/>
        </p:nvSpPr>
        <p:spPr>
          <a:xfrm>
            <a:off x="3273705" y="1849146"/>
            <a:ext cx="1420630" cy="738664"/>
          </a:xfrm>
          <a:prstGeom prst="rect">
            <a:avLst/>
          </a:prstGeom>
          <a:noFill/>
        </p:spPr>
        <p:txBody>
          <a:bodyPr wrap="square" rtlCol="0">
            <a:spAutoFit/>
          </a:bodyPr>
          <a:lstStyle/>
          <a:p>
            <a:pPr lvl="0" algn="ctr">
              <a:defRPr/>
            </a:pPr>
            <a:r>
              <a:rPr lang="en-US" sz="1400" dirty="0">
                <a:solidFill>
                  <a:schemeClr val="bg2">
                    <a:lumMod val="50000"/>
                  </a:schemeClr>
                </a:solidFill>
              </a:rPr>
              <a:t>Mean free path before collision (energy transfer)</a:t>
            </a:r>
          </a:p>
        </p:txBody>
      </p:sp>
      <p:cxnSp>
        <p:nvCxnSpPr>
          <p:cNvPr id="262" name="Straight Connector 261">
            <a:extLst>
              <a:ext uri="{FF2B5EF4-FFF2-40B4-BE49-F238E27FC236}">
                <a16:creationId xmlns:a16="http://schemas.microsoft.com/office/drawing/2014/main" id="{5CDCBB16-70CF-4765-BF12-D96F3C5DB658}"/>
              </a:ext>
            </a:extLst>
          </p:cNvPr>
          <p:cNvCxnSpPr/>
          <p:nvPr/>
        </p:nvCxnSpPr>
        <p:spPr>
          <a:xfrm flipV="1">
            <a:off x="3348032" y="2587810"/>
            <a:ext cx="193695" cy="21372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A5EAF1C4-9060-4110-B7EE-2C9B730B2EF0}"/>
                  </a:ext>
                </a:extLst>
              </p:cNvPr>
              <p:cNvSpPr txBox="1"/>
              <p:nvPr/>
            </p:nvSpPr>
            <p:spPr>
              <a:xfrm>
                <a:off x="7978503" y="1240651"/>
                <a:ext cx="1652055"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𝑑𝐸</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𝑑𝑈</m:t>
                      </m:r>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𝐶𝑑𝑇</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3" name="TextBox 282">
                <a:extLst>
                  <a:ext uri="{FF2B5EF4-FFF2-40B4-BE49-F238E27FC236}">
                    <a16:creationId xmlns:a16="http://schemas.microsoft.com/office/drawing/2014/main" id="{A5EAF1C4-9060-4110-B7EE-2C9B730B2EF0}"/>
                  </a:ext>
                </a:extLst>
              </p:cNvPr>
              <p:cNvSpPr txBox="1">
                <a:spLocks noRot="1" noChangeAspect="1" noMove="1" noResize="1" noEditPoints="1" noAdjustHandles="1" noChangeArrowheads="1" noChangeShapeType="1" noTextEdit="1"/>
              </p:cNvSpPr>
              <p:nvPr/>
            </p:nvSpPr>
            <p:spPr>
              <a:xfrm>
                <a:off x="7978503" y="1240651"/>
                <a:ext cx="1652055" cy="276999"/>
              </a:xfrm>
              <a:prstGeom prst="rect">
                <a:avLst/>
              </a:prstGeom>
              <a:blipFill>
                <a:blip r:embed="rId4"/>
                <a:stretch>
                  <a:fillRect l="-2952" r="-258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TextBox 283">
                <a:extLst>
                  <a:ext uri="{FF2B5EF4-FFF2-40B4-BE49-F238E27FC236}">
                    <a16:creationId xmlns:a16="http://schemas.microsoft.com/office/drawing/2014/main" id="{0F1EF55C-66B1-48D1-BC9E-442EABD17836}"/>
                  </a:ext>
                </a:extLst>
              </p:cNvPr>
              <p:cNvSpPr txBox="1"/>
              <p:nvPr/>
            </p:nvSpPr>
            <p:spPr>
              <a:xfrm>
                <a:off x="7972116" y="1699350"/>
                <a:ext cx="2472728" cy="536044"/>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num>
                        <m:den>
                          <m:r>
                            <a:rPr lang="en-US" i="1">
                              <a:solidFill>
                                <a:prstClr val="black"/>
                              </a:solidFill>
                              <a:latin typeface="Cambria Math" panose="02040503050406030204" pitchFamily="18" charset="0"/>
                              <a:ea typeface="Cambria Math" panose="02040503050406030204" pitchFamily="18" charset="0"/>
                            </a:rPr>
                            <m:t>6</m:t>
                          </m:r>
                        </m:den>
                      </m:f>
                      <m:r>
                        <a:rPr lang="en-US" i="1">
                          <a:solidFill>
                            <a:prstClr val="black"/>
                          </a:solidFill>
                          <a:latin typeface="Cambria Math" panose="02040503050406030204" pitchFamily="18" charset="0"/>
                          <a:ea typeface="Cambria Math" panose="02040503050406030204" pitchFamily="18" charset="0"/>
                        </a:rPr>
                        <m:t>𝐶</m:t>
                      </m:r>
                      <m:d>
                        <m:dPr>
                          <m:ctrlPr>
                            <a:rPr lang="en-US" i="1" smtClean="0">
                              <a:solidFill>
                                <a:prstClr val="black"/>
                              </a:solidFill>
                              <a:latin typeface="Cambria Math" panose="02040503050406030204" pitchFamily="18" charset="0"/>
                              <a:ea typeface="Cambria Math" panose="02040503050406030204" pitchFamily="18" charset="0"/>
                            </a:rPr>
                          </m:ctrlPr>
                        </m:dPr>
                        <m:e>
                          <m:sSub>
                            <m:sSubPr>
                              <m:ctrlPr>
                                <a:rPr lang="en-US"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𝑇</m:t>
                              </m:r>
                            </m:e>
                            <m:sub>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𝜆</m:t>
                              </m:r>
                            </m:sub>
                          </m:sSub>
                          <m:r>
                            <a:rPr lang="en-US" b="0" i="1" smtClean="0">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𝑇</m:t>
                              </m:r>
                            </m:e>
                            <m:sub>
                              <m:r>
                                <a:rPr lang="en-US" i="1">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𝜆</m:t>
                              </m:r>
                            </m:sub>
                          </m:sSub>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4" name="TextBox 283">
                <a:extLst>
                  <a:ext uri="{FF2B5EF4-FFF2-40B4-BE49-F238E27FC236}">
                    <a16:creationId xmlns:a16="http://schemas.microsoft.com/office/drawing/2014/main" id="{0F1EF55C-66B1-48D1-BC9E-442EABD17836}"/>
                  </a:ext>
                </a:extLst>
              </p:cNvPr>
              <p:cNvSpPr txBox="1">
                <a:spLocks noRot="1" noChangeAspect="1" noMove="1" noResize="1" noEditPoints="1" noAdjustHandles="1" noChangeArrowheads="1" noChangeShapeType="1" noTextEdit="1"/>
              </p:cNvSpPr>
              <p:nvPr/>
            </p:nvSpPr>
            <p:spPr>
              <a:xfrm>
                <a:off x="7972116" y="1699350"/>
                <a:ext cx="2472728" cy="536044"/>
              </a:xfrm>
              <a:prstGeom prst="rect">
                <a:avLst/>
              </a:prstGeom>
              <a:blipFill>
                <a:blip r:embed="rId5"/>
                <a:stretch>
                  <a:fillRect/>
                </a:stretch>
              </a:blipFill>
            </p:spPr>
            <p:txBody>
              <a:bodyPr/>
              <a:lstStyle/>
              <a:p>
                <a:r>
                  <a:rPr lang="en-US">
                    <a:noFill/>
                  </a:rPr>
                  <a:t> </a:t>
                </a:r>
              </a:p>
            </p:txBody>
          </p:sp>
        </mc:Fallback>
      </mc:AlternateContent>
      <p:grpSp>
        <p:nvGrpSpPr>
          <p:cNvPr id="297" name="Group 296">
            <a:extLst>
              <a:ext uri="{FF2B5EF4-FFF2-40B4-BE49-F238E27FC236}">
                <a16:creationId xmlns:a16="http://schemas.microsoft.com/office/drawing/2014/main" id="{C6D70DC9-236D-4B02-980E-DA041D2BA0D1}"/>
              </a:ext>
            </a:extLst>
          </p:cNvPr>
          <p:cNvGrpSpPr/>
          <p:nvPr/>
        </p:nvGrpSpPr>
        <p:grpSpPr>
          <a:xfrm>
            <a:off x="7972116" y="2373552"/>
            <a:ext cx="3545073" cy="622350"/>
            <a:chOff x="8519556" y="2821845"/>
            <a:chExt cx="3545073" cy="622350"/>
          </a:xfrm>
        </p:grpSpPr>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B01B7635-EC5B-4668-815A-86C46F5BF7F2}"/>
                    </a:ext>
                  </a:extLst>
                </p:cNvPr>
                <p:cNvSpPr txBox="1"/>
                <p:nvPr/>
              </p:nvSpPr>
              <p:spPr>
                <a:xfrm>
                  <a:off x="8519556" y="2821845"/>
                  <a:ext cx="3545073" cy="622350"/>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num>
                          <m:den>
                            <m:r>
                              <a:rPr lang="en-US" i="1">
                                <a:solidFill>
                                  <a:prstClr val="black"/>
                                </a:solidFill>
                                <a:latin typeface="Cambria Math" panose="02040503050406030204" pitchFamily="18" charset="0"/>
                                <a:ea typeface="Cambria Math" panose="02040503050406030204" pitchFamily="18" charset="0"/>
                              </a:rPr>
                              <m:t>6</m:t>
                            </m:r>
                          </m:den>
                        </m:f>
                        <m:r>
                          <a:rPr lang="en-US" i="1">
                            <a:solidFill>
                              <a:prstClr val="black"/>
                            </a:solidFill>
                            <a:latin typeface="Cambria Math" panose="02040503050406030204" pitchFamily="18" charset="0"/>
                            <a:ea typeface="Cambria Math" panose="02040503050406030204" pitchFamily="18" charset="0"/>
                          </a:rPr>
                          <m:t>𝐶</m:t>
                        </m:r>
                        <m:d>
                          <m:dPr>
                            <m:ctrlPr>
                              <a:rPr lang="en-US" i="1" smtClean="0">
                                <a:solidFill>
                                  <a:prstClr val="black"/>
                                </a:solidFill>
                                <a:latin typeface="Cambria Math" panose="02040503050406030204" pitchFamily="18" charset="0"/>
                                <a:ea typeface="Cambria Math" panose="02040503050406030204" pitchFamily="18" charset="0"/>
                              </a:rPr>
                            </m:ctrlPr>
                          </m:dPr>
                          <m:e>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𝑇</m:t>
                                </m:r>
                              </m:e>
                              <m:sub>
                                <m:r>
                                  <a:rPr lang="en-US" b="0" i="1" smtClean="0">
                                    <a:solidFill>
                                      <a:srgbClr val="FF0000"/>
                                    </a:solidFill>
                                    <a:latin typeface="Cambria Math" panose="02040503050406030204" pitchFamily="18" charset="0"/>
                                    <a:ea typeface="Cambria Math" panose="02040503050406030204" pitchFamily="18" charset="0"/>
                                  </a:rPr>
                                  <m:t>𝑥</m:t>
                                </m:r>
                              </m:sub>
                            </m:sSub>
                            <m:r>
                              <a:rPr lang="en-US" b="0" i="1" smtClean="0">
                                <a:solidFill>
                                  <a:prstClr val="black"/>
                                </a:solidFill>
                                <a:latin typeface="Cambria Math" panose="02040503050406030204" pitchFamily="18" charset="0"/>
                                <a:ea typeface="Cambria Math" panose="02040503050406030204" pitchFamily="18" charset="0"/>
                              </a:rPr>
                              <m:t>−</m:t>
                            </m:r>
                            <m:f>
                              <m:fPr>
                                <m:ctrlPr>
                                  <a:rPr lang="en-US" b="0" i="1" smtClean="0">
                                    <a:solidFill>
                                      <a:prstClr val="black"/>
                                    </a:solidFill>
                                    <a:latin typeface="Cambria Math" panose="02040503050406030204" pitchFamily="18" charset="0"/>
                                    <a:ea typeface="Cambria Math" panose="02040503050406030204" pitchFamily="18" charset="0"/>
                                  </a:rPr>
                                </m:ctrlPr>
                              </m:fPr>
                              <m:num>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𝑇</m:t>
                                </m:r>
                              </m:num>
                              <m:den>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𝑥</m:t>
                                </m:r>
                              </m:den>
                            </m:f>
                            <m:r>
                              <a:rPr lang="en-US" b="0" i="1" smtClean="0">
                                <a:solidFill>
                                  <a:prstClr val="black"/>
                                </a:solidFill>
                                <a:latin typeface="Cambria Math" panose="02040503050406030204" pitchFamily="18" charset="0"/>
                                <a:ea typeface="Cambria Math" panose="02040503050406030204" pitchFamily="18" charset="0"/>
                              </a:rPr>
                              <m:t>𝜆</m:t>
                            </m:r>
                            <m:r>
                              <a:rPr lang="en-US" b="0" i="1" smtClean="0">
                                <a:solidFill>
                                  <a:prstClr val="black"/>
                                </a:solidFill>
                                <a:latin typeface="Cambria Math" panose="02040503050406030204" pitchFamily="18" charset="0"/>
                                <a:ea typeface="Cambria Math" panose="02040503050406030204" pitchFamily="18" charset="0"/>
                              </a:rPr>
                              <m: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𝑇</m:t>
                                </m:r>
                              </m:e>
                              <m:sub>
                                <m:r>
                                  <a:rPr lang="en-US" i="1">
                                    <a:solidFill>
                                      <a:srgbClr val="FF0000"/>
                                    </a:solidFill>
                                    <a:latin typeface="Cambria Math" panose="02040503050406030204" pitchFamily="18" charset="0"/>
                                    <a:ea typeface="Cambria Math" panose="02040503050406030204" pitchFamily="18" charset="0"/>
                                  </a:rPr>
                                  <m:t>𝑥</m:t>
                                </m:r>
                              </m:sub>
                            </m:sSub>
                            <m:r>
                              <a:rPr lang="en-US" b="0" i="1" smtClean="0">
                                <a:solidFill>
                                  <a:prstClr val="black"/>
                                </a:solidFill>
                                <a:latin typeface="Cambria Math" panose="02040503050406030204" pitchFamily="18" charset="0"/>
                                <a:ea typeface="Cambria Math" panose="02040503050406030204" pitchFamily="18" charset="0"/>
                              </a:rPr>
                              <m:t>−</m:t>
                            </m:r>
                            <m:f>
                              <m:fPr>
                                <m:ctrlPr>
                                  <a:rPr lang="en-US" b="0" i="1" smtClean="0">
                                    <a:solidFill>
                                      <a:prstClr val="black"/>
                                    </a:solidFill>
                                    <a:latin typeface="Cambria Math" panose="02040503050406030204" pitchFamily="18" charset="0"/>
                                    <a:ea typeface="Cambria Math" panose="02040503050406030204" pitchFamily="18" charset="0"/>
                                  </a:rPr>
                                </m:ctrlPr>
                              </m:fPr>
                              <m:num>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𝑇</m:t>
                                </m:r>
                              </m:num>
                              <m:den>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𝑥</m:t>
                                </m:r>
                              </m:den>
                            </m:f>
                            <m:r>
                              <a:rPr lang="en-US" b="0" i="1" smtClean="0">
                                <a:solidFill>
                                  <a:prstClr val="black"/>
                                </a:solidFill>
                                <a:latin typeface="Cambria Math" panose="02040503050406030204" pitchFamily="18" charset="0"/>
                                <a:ea typeface="Cambria Math" panose="02040503050406030204" pitchFamily="18" charset="0"/>
                              </a:rPr>
                              <m:t>𝜆</m:t>
                            </m:r>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5" name="TextBox 284">
                  <a:extLst>
                    <a:ext uri="{FF2B5EF4-FFF2-40B4-BE49-F238E27FC236}">
                      <a16:creationId xmlns:a16="http://schemas.microsoft.com/office/drawing/2014/main" id="{B01B7635-EC5B-4668-815A-86C46F5BF7F2}"/>
                    </a:ext>
                  </a:extLst>
                </p:cNvPr>
                <p:cNvSpPr txBox="1">
                  <a:spLocks noRot="1" noChangeAspect="1" noMove="1" noResize="1" noEditPoints="1" noAdjustHandles="1" noChangeArrowheads="1" noChangeShapeType="1" noTextEdit="1"/>
                </p:cNvSpPr>
                <p:nvPr/>
              </p:nvSpPr>
              <p:spPr>
                <a:xfrm>
                  <a:off x="8519556" y="2821845"/>
                  <a:ext cx="3545073" cy="622350"/>
                </a:xfrm>
                <a:prstGeom prst="rect">
                  <a:avLst/>
                </a:prstGeom>
                <a:blipFill>
                  <a:blip r:embed="rId6"/>
                  <a:stretch>
                    <a:fillRect/>
                  </a:stretch>
                </a:blipFill>
              </p:spPr>
              <p:txBody>
                <a:bodyPr/>
                <a:lstStyle/>
                <a:p>
                  <a:r>
                    <a:rPr lang="en-US">
                      <a:noFill/>
                    </a:rPr>
                    <a:t> </a:t>
                  </a:r>
                </a:p>
              </p:txBody>
            </p:sp>
          </mc:Fallback>
        </mc:AlternateContent>
        <p:cxnSp>
          <p:nvCxnSpPr>
            <p:cNvPr id="287" name="Straight Connector 286">
              <a:extLst>
                <a:ext uri="{FF2B5EF4-FFF2-40B4-BE49-F238E27FC236}">
                  <a16:creationId xmlns:a16="http://schemas.microsoft.com/office/drawing/2014/main" id="{08B4D329-18D7-46CD-B68C-F527D01BDA25}"/>
                </a:ext>
              </a:extLst>
            </p:cNvPr>
            <p:cNvCxnSpPr/>
            <p:nvPr/>
          </p:nvCxnSpPr>
          <p:spPr>
            <a:xfrm>
              <a:off x="9755920" y="3126112"/>
              <a:ext cx="16191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ED9BAA0-09A0-403B-93AB-BC8F2DA2B485}"/>
                </a:ext>
              </a:extLst>
            </p:cNvPr>
            <p:cNvCxnSpPr/>
            <p:nvPr/>
          </p:nvCxnSpPr>
          <p:spPr>
            <a:xfrm>
              <a:off x="10955872" y="3133020"/>
              <a:ext cx="16191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9" name="TextBox 288">
                <a:extLst>
                  <a:ext uri="{FF2B5EF4-FFF2-40B4-BE49-F238E27FC236}">
                    <a16:creationId xmlns:a16="http://schemas.microsoft.com/office/drawing/2014/main" id="{0C0F9B33-E6A7-4D82-84A7-536FE386115D}"/>
                  </a:ext>
                </a:extLst>
              </p:cNvPr>
              <p:cNvSpPr txBox="1"/>
              <p:nvPr/>
            </p:nvSpPr>
            <p:spPr>
              <a:xfrm>
                <a:off x="7972116" y="3122644"/>
                <a:ext cx="1871025"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r>
                        <m:rPr>
                          <m:brk m:alnAt="63"/>
                        </m:rP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r>
                        <a:rPr lang="en-US" i="1">
                          <a:solidFill>
                            <a:prstClr val="black"/>
                          </a:solidFill>
                          <a:latin typeface="Cambria Math" panose="02040503050406030204" pitchFamily="18" charset="0"/>
                          <a:ea typeface="Cambria Math" panose="02040503050406030204" pitchFamily="18" charset="0"/>
                        </a:rPr>
                        <m:t>𝐶𝑛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r>
                        <a:rPr lang="en-US" i="1">
                          <a:solidFill>
                            <a:prstClr val="black"/>
                          </a:solidFill>
                          <a:latin typeface="Cambria Math" panose="02040503050406030204" pitchFamily="18" charset="0"/>
                          <a:ea typeface="Cambria Math" panose="02040503050406030204" pitchFamily="18" charset="0"/>
                        </a:rPr>
                        <m:t>𝜆</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num>
                        <m:den>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9" name="TextBox 288">
                <a:extLst>
                  <a:ext uri="{FF2B5EF4-FFF2-40B4-BE49-F238E27FC236}">
                    <a16:creationId xmlns:a16="http://schemas.microsoft.com/office/drawing/2014/main" id="{0C0F9B33-E6A7-4D82-84A7-536FE386115D}"/>
                  </a:ext>
                </a:extLst>
              </p:cNvPr>
              <p:cNvSpPr txBox="1">
                <a:spLocks noRot="1" noChangeAspect="1" noMove="1" noResize="1" noEditPoints="1" noAdjustHandles="1" noChangeArrowheads="1" noChangeShapeType="1" noTextEdit="1"/>
              </p:cNvSpPr>
              <p:nvPr/>
            </p:nvSpPr>
            <p:spPr>
              <a:xfrm>
                <a:off x="7972116" y="3122644"/>
                <a:ext cx="1871025" cy="52668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9F9E3E45-4153-4433-AC67-1AEBFB825A78}"/>
                  </a:ext>
                </a:extLst>
              </p:cNvPr>
              <p:cNvSpPr txBox="1"/>
              <p:nvPr/>
            </p:nvSpPr>
            <p:spPr>
              <a:xfrm>
                <a:off x="8000777" y="4293067"/>
                <a:ext cx="181370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r>
                        <m:rPr>
                          <m:brk m:alnAt="63"/>
                        </m:rP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𝑐</m:t>
                          </m:r>
                        </m:e>
                        <m:sub>
                          <m:r>
                            <a:rPr lang="en-US" b="0" i="1" smtClean="0">
                              <a:solidFill>
                                <a:prstClr val="black"/>
                              </a:solidFill>
                              <a:latin typeface="Cambria Math" panose="02040503050406030204" pitchFamily="18" charset="0"/>
                              <a:ea typeface="Cambria Math" panose="02040503050406030204" pitchFamily="18" charset="0"/>
                            </a:rPr>
                            <m:t>𝑝</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r>
                        <a:rPr lang="en-US" i="1">
                          <a:solidFill>
                            <a:prstClr val="black"/>
                          </a:solidFill>
                          <a:latin typeface="Cambria Math" panose="02040503050406030204" pitchFamily="18" charset="0"/>
                          <a:ea typeface="Cambria Math" panose="02040503050406030204" pitchFamily="18" charset="0"/>
                        </a:rPr>
                        <m:t>𝜆</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num>
                        <m:den>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0" name="TextBox 289">
                <a:extLst>
                  <a:ext uri="{FF2B5EF4-FFF2-40B4-BE49-F238E27FC236}">
                    <a16:creationId xmlns:a16="http://schemas.microsoft.com/office/drawing/2014/main" id="{9F9E3E45-4153-4433-AC67-1AEBFB825A78}"/>
                  </a:ext>
                </a:extLst>
              </p:cNvPr>
              <p:cNvSpPr txBox="1">
                <a:spLocks noRot="1" noChangeAspect="1" noMove="1" noResize="1" noEditPoints="1" noAdjustHandles="1" noChangeArrowheads="1" noChangeShapeType="1" noTextEdit="1"/>
              </p:cNvSpPr>
              <p:nvPr/>
            </p:nvSpPr>
            <p:spPr>
              <a:xfrm>
                <a:off x="8000777" y="4293067"/>
                <a:ext cx="1813702" cy="526683"/>
              </a:xfrm>
              <a:prstGeom prst="rect">
                <a:avLst/>
              </a:prstGeom>
              <a:blipFill>
                <a:blip r:embed="rId8"/>
                <a:stretch>
                  <a:fillRect/>
                </a:stretch>
              </a:blipFill>
            </p:spPr>
            <p:txBody>
              <a:bodyPr/>
              <a:lstStyle/>
              <a:p>
                <a:r>
                  <a:rPr lang="en-US">
                    <a:noFill/>
                  </a:rPr>
                  <a:t> </a:t>
                </a:r>
              </a:p>
            </p:txBody>
          </p:sp>
        </mc:Fallback>
      </mc:AlternateContent>
      <p:grpSp>
        <p:nvGrpSpPr>
          <p:cNvPr id="295" name="Group 294">
            <a:extLst>
              <a:ext uri="{FF2B5EF4-FFF2-40B4-BE49-F238E27FC236}">
                <a16:creationId xmlns:a16="http://schemas.microsoft.com/office/drawing/2014/main" id="{96B0A0BD-37B5-4366-8860-1DB272E697EA}"/>
              </a:ext>
            </a:extLst>
          </p:cNvPr>
          <p:cNvGrpSpPr/>
          <p:nvPr/>
        </p:nvGrpSpPr>
        <p:grpSpPr>
          <a:xfrm>
            <a:off x="7972116" y="5095746"/>
            <a:ext cx="1332482" cy="613209"/>
            <a:chOff x="8887836" y="5087709"/>
            <a:chExt cx="1332482" cy="613209"/>
          </a:xfrm>
        </p:grpSpPr>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8B75406B-6215-4DFE-9D5C-CCF7CB59548A}"/>
                    </a:ext>
                  </a:extLst>
                </p:cNvPr>
                <p:cNvSpPr txBox="1"/>
                <p:nvPr/>
              </p:nvSpPr>
              <p:spPr>
                <a:xfrm>
                  <a:off x="8920002" y="5114369"/>
                  <a:ext cx="1291700" cy="5203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𝜅</m:t>
                        </m:r>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3</m:t>
                            </m:r>
                          </m:den>
                        </m:f>
                        <m:sSub>
                          <m:sSubPr>
                            <m:ctrlPr>
                              <a:rPr lang="en-US" b="0"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𝑐</m:t>
                            </m:r>
                          </m:e>
                          <m:sub>
                            <m:r>
                              <a:rPr lang="en-US" b="0" i="1" smtClean="0">
                                <a:solidFill>
                                  <a:prstClr val="black"/>
                                </a:solidFill>
                                <a:latin typeface="Cambria Math" panose="02040503050406030204" pitchFamily="18" charset="0"/>
                                <a:ea typeface="Cambria Math" panose="02040503050406030204" pitchFamily="18" charset="0"/>
                              </a:rPr>
                              <m:t>𝑝</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r>
                          <a:rPr lang="en-US" i="1">
                            <a:solidFill>
                              <a:prstClr val="black"/>
                            </a:solidFill>
                            <a:latin typeface="Cambria Math" panose="02040503050406030204" pitchFamily="18" charset="0"/>
                            <a:ea typeface="Cambria Math" panose="02040503050406030204" pitchFamily="18" charset="0"/>
                          </a:rPr>
                          <m:t>𝜆</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1" name="TextBox 290">
                  <a:extLst>
                    <a:ext uri="{FF2B5EF4-FFF2-40B4-BE49-F238E27FC236}">
                      <a16:creationId xmlns:a16="http://schemas.microsoft.com/office/drawing/2014/main" id="{8B75406B-6215-4DFE-9D5C-CCF7CB59548A}"/>
                    </a:ext>
                  </a:extLst>
                </p:cNvPr>
                <p:cNvSpPr txBox="1">
                  <a:spLocks noRot="1" noChangeAspect="1" noMove="1" noResize="1" noEditPoints="1" noAdjustHandles="1" noChangeArrowheads="1" noChangeShapeType="1" noTextEdit="1"/>
                </p:cNvSpPr>
                <p:nvPr/>
              </p:nvSpPr>
              <p:spPr>
                <a:xfrm>
                  <a:off x="8920002" y="5114369"/>
                  <a:ext cx="1291700" cy="520399"/>
                </a:xfrm>
                <a:prstGeom prst="rect">
                  <a:avLst/>
                </a:prstGeom>
                <a:blipFill>
                  <a:blip r:embed="rId9"/>
                  <a:stretch>
                    <a:fillRect/>
                  </a:stretch>
                </a:blipFill>
              </p:spPr>
              <p:txBody>
                <a:bodyPr/>
                <a:lstStyle/>
                <a:p>
                  <a:r>
                    <a:rPr lang="en-US">
                      <a:noFill/>
                    </a:rPr>
                    <a:t> </a:t>
                  </a:r>
                </a:p>
              </p:txBody>
            </p:sp>
          </mc:Fallback>
        </mc:AlternateContent>
        <p:sp>
          <p:nvSpPr>
            <p:cNvPr id="294" name="Rectangle 293">
              <a:extLst>
                <a:ext uri="{FF2B5EF4-FFF2-40B4-BE49-F238E27FC236}">
                  <a16:creationId xmlns:a16="http://schemas.microsoft.com/office/drawing/2014/main" id="{CB1E08C9-D3CA-45CB-8640-0D415ACFFC2F}"/>
                </a:ext>
              </a:extLst>
            </p:cNvPr>
            <p:cNvSpPr/>
            <p:nvPr/>
          </p:nvSpPr>
          <p:spPr>
            <a:xfrm>
              <a:off x="8887836" y="5087709"/>
              <a:ext cx="1332482" cy="613209"/>
            </a:xfrm>
            <a:prstGeom prst="rect">
              <a:avLst/>
            </a:prstGeom>
            <a:noFill/>
            <a:ln w="1905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8" name="TextBox 297">
                <a:extLst>
                  <a:ext uri="{FF2B5EF4-FFF2-40B4-BE49-F238E27FC236}">
                    <a16:creationId xmlns:a16="http://schemas.microsoft.com/office/drawing/2014/main" id="{31C031A7-D96F-428D-97A6-A9BD153B9F62}"/>
                  </a:ext>
                </a:extLst>
              </p:cNvPr>
              <p:cNvSpPr txBox="1">
                <a:spLocks noChangeAspect="1"/>
              </p:cNvSpPr>
              <p:nvPr/>
            </p:nvSpPr>
            <p:spPr>
              <a:xfrm>
                <a:off x="5161295" y="459318"/>
                <a:ext cx="2810821" cy="523220"/>
              </a:xfrm>
              <a:prstGeom prst="rect">
                <a:avLst/>
              </a:prstGeom>
              <a:noFill/>
            </p:spPr>
            <p:txBody>
              <a:bodyPr wrap="square" rtlCol="0">
                <a:spAutoFit/>
              </a:bodyPr>
              <a:lstStyle/>
              <a:p>
                <a:pPr lvl="0">
                  <a:defRPr/>
                </a:pPr>
                <a:r>
                  <a:rPr lang="en-US" sz="1400" dirty="0">
                    <a:solidFill>
                      <a:prstClr val="black"/>
                    </a:solidFill>
                  </a:rPr>
                  <a:t>Change in energy across unit plane per unit time—heat flux </a:t>
                </a:r>
                <a14:m>
                  <m:oMath xmlns:m="http://schemas.openxmlformats.org/officeDocument/2006/math">
                    <m:r>
                      <a:rPr lang="en-US" sz="1400" i="1">
                        <a:solidFill>
                          <a:prstClr val="black"/>
                        </a:solidFill>
                        <a:latin typeface="Cambria Math" panose="02040503050406030204" pitchFamily="18" charset="0"/>
                      </a:rPr>
                      <m:t>𝑞</m:t>
                    </m:r>
                  </m:oMath>
                </a14:m>
                <a:r>
                  <a:rPr lang="en-US" sz="1400" dirty="0">
                    <a:solidFill>
                      <a:prstClr val="black"/>
                    </a:solidFill>
                  </a:rPr>
                  <a:t> </a:t>
                </a:r>
                <a:endParaRPr lang="en-US" sz="1400" i="1" dirty="0">
                  <a:solidFill>
                    <a:prstClr val="black"/>
                  </a:solidFill>
                </a:endParaRPr>
              </a:p>
            </p:txBody>
          </p:sp>
        </mc:Choice>
        <mc:Fallback xmlns="">
          <p:sp>
            <p:nvSpPr>
              <p:cNvPr id="298" name="TextBox 297">
                <a:extLst>
                  <a:ext uri="{FF2B5EF4-FFF2-40B4-BE49-F238E27FC236}">
                    <a16:creationId xmlns:a16="http://schemas.microsoft.com/office/drawing/2014/main" id="{31C031A7-D96F-428D-97A6-A9BD153B9F62}"/>
                  </a:ext>
                </a:extLst>
              </p:cNvPr>
              <p:cNvSpPr txBox="1">
                <a:spLocks noRot="1" noChangeAspect="1" noMove="1" noResize="1" noEditPoints="1" noAdjustHandles="1" noChangeArrowheads="1" noChangeShapeType="1" noTextEdit="1"/>
              </p:cNvSpPr>
              <p:nvPr/>
            </p:nvSpPr>
            <p:spPr>
              <a:xfrm>
                <a:off x="5161295" y="459318"/>
                <a:ext cx="2810821" cy="523220"/>
              </a:xfrm>
              <a:prstGeom prst="rect">
                <a:avLst/>
              </a:prstGeom>
              <a:blipFill>
                <a:blip r:embed="rId10"/>
                <a:stretch>
                  <a:fillRect l="-651" t="-1163" b="-11628"/>
                </a:stretch>
              </a:blipFill>
            </p:spPr>
            <p:txBody>
              <a:bodyPr/>
              <a:lstStyle/>
              <a:p>
                <a:r>
                  <a:rPr lang="en-US">
                    <a:noFill/>
                  </a:rPr>
                  <a:t> </a:t>
                </a:r>
              </a:p>
            </p:txBody>
          </p:sp>
        </mc:Fallback>
      </mc:AlternateContent>
      <p:sp>
        <p:nvSpPr>
          <p:cNvPr id="299" name="TextBox 298">
            <a:extLst>
              <a:ext uri="{FF2B5EF4-FFF2-40B4-BE49-F238E27FC236}">
                <a16:creationId xmlns:a16="http://schemas.microsoft.com/office/drawing/2014/main" id="{62A8A545-4F2B-41E9-80F8-610170AD6C48}"/>
              </a:ext>
            </a:extLst>
          </p:cNvPr>
          <p:cNvSpPr txBox="1">
            <a:spLocks noChangeAspect="1"/>
          </p:cNvSpPr>
          <p:nvPr/>
        </p:nvSpPr>
        <p:spPr>
          <a:xfrm>
            <a:off x="5161296" y="1156325"/>
            <a:ext cx="2810821" cy="523220"/>
          </a:xfrm>
          <a:prstGeom prst="rect">
            <a:avLst/>
          </a:prstGeom>
          <a:noFill/>
        </p:spPr>
        <p:txBody>
          <a:bodyPr wrap="square" rtlCol="0">
            <a:spAutoFit/>
          </a:bodyPr>
          <a:lstStyle/>
          <a:p>
            <a:pPr lvl="0">
              <a:defRPr/>
            </a:pPr>
            <a:r>
              <a:rPr lang="en-US" sz="1400" dirty="0">
                <a:solidFill>
                  <a:prstClr val="black"/>
                </a:solidFill>
              </a:rPr>
              <a:t>Energy change proportional to definition of internal energy</a:t>
            </a:r>
            <a:endParaRPr lang="en-US" sz="1400" i="1" dirty="0">
              <a:solidFill>
                <a:prstClr val="black"/>
              </a:solidFill>
            </a:endParaRPr>
          </a:p>
        </p:txBody>
      </p:sp>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F3D4514A-72C9-4622-8A28-04975A326DD0}"/>
                  </a:ext>
                </a:extLst>
              </p:cNvPr>
              <p:cNvSpPr txBox="1">
                <a:spLocks noChangeAspect="1"/>
              </p:cNvSpPr>
              <p:nvPr/>
            </p:nvSpPr>
            <p:spPr>
              <a:xfrm>
                <a:off x="5161296" y="2577250"/>
                <a:ext cx="2810821" cy="315424"/>
              </a:xfrm>
              <a:prstGeom prst="rect">
                <a:avLst/>
              </a:prstGeom>
              <a:noFill/>
            </p:spPr>
            <p:txBody>
              <a:bodyPr wrap="square" rtlCol="0">
                <a:spAutoFit/>
              </a:bodyPr>
              <a:lstStyle/>
              <a:p>
                <a:pPr lvl="0">
                  <a:defRPr/>
                </a:pPr>
                <a:r>
                  <a:rPr lang="en-US" sz="1400" dirty="0">
                    <a:solidFill>
                      <a:prstClr val="black"/>
                    </a:solidFill>
                  </a:rPr>
                  <a:t>Taylor series of </a:t>
                </a:r>
                <a14:m>
                  <m:oMath xmlns:m="http://schemas.openxmlformats.org/officeDocument/2006/math">
                    <m:r>
                      <a:rPr lang="en-US" sz="1400" i="1" smtClean="0">
                        <a:solidFill>
                          <a:prstClr val="black"/>
                        </a:solidFill>
                        <a:latin typeface="Cambria Math" panose="02040503050406030204" pitchFamily="18" charset="0"/>
                        <a:ea typeface="Cambria Math" panose="02040503050406030204" pitchFamily="18" charset="0"/>
                      </a:rPr>
                      <m:t>𝑇</m:t>
                    </m:r>
                    <m:d>
                      <m:dPr>
                        <m:ctrlPr>
                          <a:rPr lang="en-US" sz="1400" b="0" i="1" smtClean="0">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𝑥</m:t>
                        </m:r>
                        <m:r>
                          <a:rPr lang="en-US" sz="1400" b="0" i="1" smtClean="0">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𝜆</m:t>
                        </m:r>
                      </m:e>
                    </m:d>
                  </m:oMath>
                </a14:m>
                <a:r>
                  <a:rPr lang="en-US" sz="1400" i="1" dirty="0">
                    <a:solidFill>
                      <a:prstClr val="black"/>
                    </a:solidFill>
                  </a:rPr>
                  <a:t> </a:t>
                </a:r>
                <a:r>
                  <a:rPr lang="en-US" sz="1400" dirty="0">
                    <a:solidFill>
                      <a:prstClr val="black"/>
                    </a:solidFill>
                  </a:rPr>
                  <a:t>about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𝑥</m:t>
                    </m:r>
                  </m:oMath>
                </a14:m>
                <a:endParaRPr lang="en-US" sz="1400" i="1" dirty="0">
                  <a:solidFill>
                    <a:prstClr val="black"/>
                  </a:solidFill>
                </a:endParaRPr>
              </a:p>
            </p:txBody>
          </p:sp>
        </mc:Choice>
        <mc:Fallback xmlns="">
          <p:sp>
            <p:nvSpPr>
              <p:cNvPr id="300" name="TextBox 299">
                <a:extLst>
                  <a:ext uri="{FF2B5EF4-FFF2-40B4-BE49-F238E27FC236}">
                    <a16:creationId xmlns:a16="http://schemas.microsoft.com/office/drawing/2014/main" id="{F3D4514A-72C9-4622-8A28-04975A326DD0}"/>
                  </a:ext>
                </a:extLst>
              </p:cNvPr>
              <p:cNvSpPr txBox="1">
                <a:spLocks noRot="1" noChangeAspect="1" noMove="1" noResize="1" noEditPoints="1" noAdjustHandles="1" noChangeArrowheads="1" noChangeShapeType="1" noTextEdit="1"/>
              </p:cNvSpPr>
              <p:nvPr/>
            </p:nvSpPr>
            <p:spPr>
              <a:xfrm>
                <a:off x="5161296" y="2577250"/>
                <a:ext cx="2810821" cy="315424"/>
              </a:xfrm>
              <a:prstGeom prst="rect">
                <a:avLst/>
              </a:prstGeom>
              <a:blipFill>
                <a:blip r:embed="rId11"/>
                <a:stretch>
                  <a:fillRect l="-651" t="-3846" b="-15385"/>
                </a:stretch>
              </a:blipFill>
            </p:spPr>
            <p:txBody>
              <a:bodyPr/>
              <a:lstStyle/>
              <a:p>
                <a:r>
                  <a:rPr lang="en-US">
                    <a:noFill/>
                  </a:rPr>
                  <a:t> </a:t>
                </a:r>
              </a:p>
            </p:txBody>
          </p:sp>
        </mc:Fallback>
      </mc:AlternateContent>
      <p:sp>
        <p:nvSpPr>
          <p:cNvPr id="301" name="TextBox 300">
            <a:extLst>
              <a:ext uri="{FF2B5EF4-FFF2-40B4-BE49-F238E27FC236}">
                <a16:creationId xmlns:a16="http://schemas.microsoft.com/office/drawing/2014/main" id="{3ABA23AC-22B9-46D6-B509-7189A474A546}"/>
              </a:ext>
            </a:extLst>
          </p:cNvPr>
          <p:cNvSpPr txBox="1">
            <a:spLocks noChangeAspect="1"/>
          </p:cNvSpPr>
          <p:nvPr/>
        </p:nvSpPr>
        <p:spPr>
          <a:xfrm>
            <a:off x="5152679" y="5228055"/>
            <a:ext cx="2810821" cy="523220"/>
          </a:xfrm>
          <a:prstGeom prst="rect">
            <a:avLst/>
          </a:prstGeom>
          <a:noFill/>
        </p:spPr>
        <p:txBody>
          <a:bodyPr wrap="square" rtlCol="0">
            <a:spAutoFit/>
          </a:bodyPr>
          <a:lstStyle/>
          <a:p>
            <a:pPr lvl="0">
              <a:defRPr/>
            </a:pPr>
            <a:r>
              <a:rPr lang="en-US" sz="1400" dirty="0">
                <a:solidFill>
                  <a:prstClr val="black"/>
                </a:solidFill>
              </a:rPr>
              <a:t>Thermal conductivity in terms of energy carrier properties</a:t>
            </a:r>
            <a:endParaRPr lang="en-US" sz="1400" i="1" dirty="0">
              <a:solidFill>
                <a:prstClr val="black"/>
              </a:solidFill>
            </a:endParaRPr>
          </a:p>
        </p:txBody>
      </p:sp>
      <p:sp>
        <p:nvSpPr>
          <p:cNvPr id="302" name="Left Brace 301">
            <a:extLst>
              <a:ext uri="{FF2B5EF4-FFF2-40B4-BE49-F238E27FC236}">
                <a16:creationId xmlns:a16="http://schemas.microsoft.com/office/drawing/2014/main" id="{A754C333-EF8E-4400-8FA1-12098E11806C}"/>
              </a:ext>
            </a:extLst>
          </p:cNvPr>
          <p:cNvSpPr/>
          <p:nvPr/>
        </p:nvSpPr>
        <p:spPr>
          <a:xfrm rot="16200000">
            <a:off x="8828252" y="3510308"/>
            <a:ext cx="266196" cy="301559"/>
          </a:xfrm>
          <a:prstGeom prst="leftBrace">
            <a:avLst>
              <a:gd name="adj1" fmla="val 55393"/>
              <a:gd name="adj2" fmla="val 50000"/>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03" name="TextBox 302">
            <a:extLst>
              <a:ext uri="{FF2B5EF4-FFF2-40B4-BE49-F238E27FC236}">
                <a16:creationId xmlns:a16="http://schemas.microsoft.com/office/drawing/2014/main" id="{8888B468-DC9B-4174-9FCE-266065EF415F}"/>
              </a:ext>
            </a:extLst>
          </p:cNvPr>
          <p:cNvSpPr txBox="1">
            <a:spLocks noChangeAspect="1"/>
          </p:cNvSpPr>
          <p:nvPr/>
        </p:nvSpPr>
        <p:spPr>
          <a:xfrm>
            <a:off x="9084518" y="3719898"/>
            <a:ext cx="2306073" cy="461665"/>
          </a:xfrm>
          <a:prstGeom prst="rect">
            <a:avLst/>
          </a:prstGeom>
          <a:noFill/>
        </p:spPr>
        <p:txBody>
          <a:bodyPr wrap="square" rtlCol="0">
            <a:spAutoFit/>
          </a:bodyPr>
          <a:lstStyle/>
          <a:p>
            <a:pPr lvl="0">
              <a:defRPr/>
            </a:pPr>
            <a:r>
              <a:rPr lang="en-US" sz="1200" dirty="0">
                <a:solidFill>
                  <a:schemeClr val="bg2">
                    <a:lumMod val="50000"/>
                  </a:schemeClr>
                </a:solidFill>
              </a:rPr>
              <a:t>Volumetric constant pressure specific heat capacity</a:t>
            </a:r>
          </a:p>
        </p:txBody>
      </p:sp>
      <mc:AlternateContent xmlns:mc="http://schemas.openxmlformats.org/markup-compatibility/2006" xmlns:a14="http://schemas.microsoft.com/office/drawing/2010/main">
        <mc:Choice Requires="a14">
          <p:sp>
            <p:nvSpPr>
              <p:cNvPr id="304" name="Rectangle 303">
                <a:extLst>
                  <a:ext uri="{FF2B5EF4-FFF2-40B4-BE49-F238E27FC236}">
                    <a16:creationId xmlns:a16="http://schemas.microsoft.com/office/drawing/2014/main" id="{777ABBDC-F7B4-4222-8326-4F7A31168CD5}"/>
                  </a:ext>
                </a:extLst>
              </p:cNvPr>
              <p:cNvSpPr/>
              <p:nvPr/>
            </p:nvSpPr>
            <p:spPr>
              <a:xfrm>
                <a:off x="8753356" y="3740274"/>
                <a:ext cx="45512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𝑐</m:t>
                          </m:r>
                        </m:e>
                        <m:sub>
                          <m:r>
                            <a:rPr lang="en-US" i="1">
                              <a:solidFill>
                                <a:prstClr val="black"/>
                              </a:solidFill>
                              <a:latin typeface="Cambria Math" panose="02040503050406030204" pitchFamily="18" charset="0"/>
                              <a:ea typeface="Cambria Math" panose="02040503050406030204" pitchFamily="18" charset="0"/>
                            </a:rPr>
                            <m:t>𝑝</m:t>
                          </m:r>
                        </m:sub>
                      </m:sSub>
                    </m:oMath>
                  </m:oMathPara>
                </a14:m>
                <a:endParaRPr lang="en-US" dirty="0"/>
              </a:p>
            </p:txBody>
          </p:sp>
        </mc:Choice>
        <mc:Fallback xmlns="">
          <p:sp>
            <p:nvSpPr>
              <p:cNvPr id="304" name="Rectangle 303">
                <a:extLst>
                  <a:ext uri="{FF2B5EF4-FFF2-40B4-BE49-F238E27FC236}">
                    <a16:creationId xmlns:a16="http://schemas.microsoft.com/office/drawing/2014/main" id="{777ABBDC-F7B4-4222-8326-4F7A31168CD5}"/>
                  </a:ext>
                </a:extLst>
              </p:cNvPr>
              <p:cNvSpPr>
                <a:spLocks noRot="1" noChangeAspect="1" noMove="1" noResize="1" noEditPoints="1" noAdjustHandles="1" noChangeArrowheads="1" noChangeShapeType="1" noTextEdit="1"/>
              </p:cNvSpPr>
              <p:nvPr/>
            </p:nvSpPr>
            <p:spPr>
              <a:xfrm>
                <a:off x="8753356" y="3740274"/>
                <a:ext cx="455125" cy="390748"/>
              </a:xfrm>
              <a:prstGeom prst="rect">
                <a:avLst/>
              </a:prstGeom>
              <a:blipFill>
                <a:blip r:embed="rId12"/>
                <a:stretch>
                  <a:fillRect b="-3125"/>
                </a:stretch>
              </a:blipFill>
            </p:spPr>
            <p:txBody>
              <a:bodyPr/>
              <a:lstStyle/>
              <a:p>
                <a:r>
                  <a:rPr lang="en-US">
                    <a:noFill/>
                  </a:rPr>
                  <a:t> </a:t>
                </a:r>
              </a:p>
            </p:txBody>
          </p:sp>
        </mc:Fallback>
      </mc:AlternateContent>
      <p:grpSp>
        <p:nvGrpSpPr>
          <p:cNvPr id="306" name="Group 305">
            <a:extLst>
              <a:ext uri="{FF2B5EF4-FFF2-40B4-BE49-F238E27FC236}">
                <a16:creationId xmlns:a16="http://schemas.microsoft.com/office/drawing/2014/main" id="{C8D1C407-6064-44D4-9715-AF9D03F07838}"/>
              </a:ext>
            </a:extLst>
          </p:cNvPr>
          <p:cNvGrpSpPr/>
          <p:nvPr/>
        </p:nvGrpSpPr>
        <p:grpSpPr>
          <a:xfrm>
            <a:off x="8009302" y="475431"/>
            <a:ext cx="1416606" cy="468205"/>
            <a:chOff x="8556742" y="1009057"/>
            <a:chExt cx="1416606" cy="468205"/>
          </a:xfrm>
        </p:grpSpPr>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546AC216-BE47-40DE-9122-F2B2C7C346E3}"/>
                    </a:ext>
                  </a:extLst>
                </p:cNvPr>
                <p:cNvSpPr txBox="1"/>
                <p:nvPr/>
              </p:nvSpPr>
              <p:spPr>
                <a:xfrm>
                  <a:off x="8556742" y="1009057"/>
                  <a:ext cx="1416606" cy="468205"/>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lang="en-US" b="0" i="1" smtClean="0">
                            <a:solidFill>
                              <a:prstClr val="black"/>
                            </a:solidFill>
                            <a:latin typeface="Cambria Math" panose="02040503050406030204" pitchFamily="18" charset="0"/>
                            <a:ea typeface="Cambria Math" panose="02040503050406030204" pitchFamily="18" charset="0"/>
                          </a:rPr>
                          <m:t>=</m:t>
                        </m:r>
                        <m:box>
                          <m:boxPr>
                            <m:ctrlPr>
                              <a:rPr lang="en-US" b="0" i="1" smtClean="0">
                                <a:solidFill>
                                  <a:prstClr val="black"/>
                                </a:solidFill>
                                <a:latin typeface="Cambria Math" panose="02040503050406030204" pitchFamily="18" charset="0"/>
                                <a:ea typeface="Cambria Math" panose="02040503050406030204" pitchFamily="18" charset="0"/>
                              </a:rPr>
                            </m:ctrlPr>
                          </m:boxPr>
                          <m:e>
                            <m:argPr>
                              <m:argSz m:val="-1"/>
                            </m:argPr>
                            <m:sSubSup>
                              <m:sSubSupPr>
                                <m:ctrlPr>
                                  <a:rPr lang="en-US" b="0" i="1" smtClean="0">
                                    <a:solidFill>
                                      <a:prstClr val="black"/>
                                    </a:solidFill>
                                    <a:latin typeface="Cambria Math" panose="02040503050406030204" pitchFamily="18" charset="0"/>
                                    <a:ea typeface="Cambria Math" panose="02040503050406030204" pitchFamily="18" charset="0"/>
                                  </a:rPr>
                                </m:ctrlPr>
                              </m:sSubSupPr>
                              <m:e>
                                <m:d>
                                  <m:dPr>
                                    <m:begChr m:val=""/>
                                    <m:endChr m:val="|"/>
                                    <m:ctrlPr>
                                      <a:rPr lang="en-US" i="1">
                                        <a:solidFill>
                                          <a:prstClr val="black"/>
                                        </a:solidFill>
                                        <a:latin typeface="Cambria Math" panose="02040503050406030204" pitchFamily="18" charset="0"/>
                                        <a:ea typeface="Cambria Math" panose="02040503050406030204" pitchFamily="18" charset="0"/>
                                      </a:rPr>
                                    </m:ctrlPr>
                                  </m:dPr>
                                  <m:e>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𝑛</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num>
                                      <m:den>
                                        <m:r>
                                          <a:rPr lang="en-US" i="1">
                                            <a:solidFill>
                                              <a:prstClr val="black"/>
                                            </a:solidFill>
                                            <a:latin typeface="Cambria Math" panose="02040503050406030204" pitchFamily="18" charset="0"/>
                                          </a:rPr>
                                          <m:t>6</m:t>
                                        </m:r>
                                      </m:den>
                                    </m:f>
                                    <m:r>
                                      <a:rPr lang="en-US" b="0"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𝑑𝐸</m:t>
                                    </m:r>
                                  </m:e>
                                </m:d>
                              </m:e>
                              <m:sub>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𝜆</m:t>
                                </m:r>
                              </m:sub>
                              <m:sup>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𝜆</m:t>
                                </m:r>
                              </m:sup>
                            </m:sSubSup>
                          </m:e>
                        </m:box>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1" name="TextBox 280">
                  <a:extLst>
                    <a:ext uri="{FF2B5EF4-FFF2-40B4-BE49-F238E27FC236}">
                      <a16:creationId xmlns:a16="http://schemas.microsoft.com/office/drawing/2014/main" id="{546AC216-BE47-40DE-9122-F2B2C7C346E3}"/>
                    </a:ext>
                  </a:extLst>
                </p:cNvPr>
                <p:cNvSpPr txBox="1">
                  <a:spLocks noRot="1" noChangeAspect="1" noMove="1" noResize="1" noEditPoints="1" noAdjustHandles="1" noChangeArrowheads="1" noChangeShapeType="1" noTextEdit="1"/>
                </p:cNvSpPr>
                <p:nvPr/>
              </p:nvSpPr>
              <p:spPr>
                <a:xfrm>
                  <a:off x="8556742" y="1009057"/>
                  <a:ext cx="1416606" cy="468205"/>
                </a:xfrm>
                <a:prstGeom prst="rect">
                  <a:avLst/>
                </a:prstGeom>
                <a:blipFill>
                  <a:blip r:embed="rId13"/>
                  <a:stretch>
                    <a:fillRect/>
                  </a:stretch>
                </a:blipFill>
              </p:spPr>
              <p:txBody>
                <a:bodyPr/>
                <a:lstStyle/>
                <a:p>
                  <a:r>
                    <a:rPr lang="en-US">
                      <a:noFill/>
                    </a:rPr>
                    <a:t> </a:t>
                  </a:r>
                </a:p>
              </p:txBody>
            </p:sp>
          </mc:Fallback>
        </mc:AlternateContent>
        <p:sp>
          <p:nvSpPr>
            <p:cNvPr id="305" name="Rectangle 304">
              <a:extLst>
                <a:ext uri="{FF2B5EF4-FFF2-40B4-BE49-F238E27FC236}">
                  <a16:creationId xmlns:a16="http://schemas.microsoft.com/office/drawing/2014/main" id="{3878C132-BCCC-4C0F-A560-BB40B26935E3}"/>
                </a:ext>
              </a:extLst>
            </p:cNvPr>
            <p:cNvSpPr/>
            <p:nvPr/>
          </p:nvSpPr>
          <p:spPr>
            <a:xfrm>
              <a:off x="8965615" y="1070967"/>
              <a:ext cx="402121" cy="3687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7" name="TextBox 306">
                <a:extLst>
                  <a:ext uri="{FF2B5EF4-FFF2-40B4-BE49-F238E27FC236}">
                    <a16:creationId xmlns:a16="http://schemas.microsoft.com/office/drawing/2014/main" id="{00DF9C26-8BDA-4631-A09F-A2969D335C08}"/>
                  </a:ext>
                </a:extLst>
              </p:cNvPr>
              <p:cNvSpPr txBox="1">
                <a:spLocks noChangeAspect="1"/>
              </p:cNvSpPr>
              <p:nvPr/>
            </p:nvSpPr>
            <p:spPr>
              <a:xfrm>
                <a:off x="5161295" y="4397244"/>
                <a:ext cx="2810821" cy="523220"/>
              </a:xfrm>
              <a:prstGeom prst="rect">
                <a:avLst/>
              </a:prstGeom>
              <a:noFill/>
            </p:spPr>
            <p:txBody>
              <a:bodyPr wrap="square" rtlCol="0">
                <a:spAutoFit/>
              </a:bodyPr>
              <a:lstStyle/>
              <a:p>
                <a:pPr lvl="0">
                  <a:defRPr/>
                </a:pPr>
                <a:r>
                  <a:rPr lang="en-US" sz="1400" dirty="0">
                    <a:solidFill>
                      <a:prstClr val="black"/>
                    </a:solidFill>
                  </a:rPr>
                  <a:t>Heat flux </a:t>
                </a:r>
                <a14:m>
                  <m:oMath xmlns:m="http://schemas.openxmlformats.org/officeDocument/2006/math">
                    <m:r>
                      <a:rPr lang="en-US" sz="1400" i="1">
                        <a:solidFill>
                          <a:prstClr val="black"/>
                        </a:solidFill>
                        <a:latin typeface="Cambria Math" panose="02040503050406030204" pitchFamily="18" charset="0"/>
                      </a:rPr>
                      <m:t>𝑞</m:t>
                    </m:r>
                  </m:oMath>
                </a14:m>
                <a:r>
                  <a:rPr lang="en-US" sz="1400" dirty="0">
                    <a:solidFill>
                      <a:prstClr val="black"/>
                    </a:solidFill>
                  </a:rPr>
                  <a:t> in terms temperature gradient </a:t>
                </a:r>
                <a:endParaRPr lang="en-US" sz="1400" i="1" dirty="0">
                  <a:solidFill>
                    <a:prstClr val="black"/>
                  </a:solidFill>
                </a:endParaRPr>
              </a:p>
            </p:txBody>
          </p:sp>
        </mc:Choice>
        <mc:Fallback xmlns="">
          <p:sp>
            <p:nvSpPr>
              <p:cNvPr id="307" name="TextBox 306">
                <a:extLst>
                  <a:ext uri="{FF2B5EF4-FFF2-40B4-BE49-F238E27FC236}">
                    <a16:creationId xmlns:a16="http://schemas.microsoft.com/office/drawing/2014/main" id="{00DF9C26-8BDA-4631-A09F-A2969D335C08}"/>
                  </a:ext>
                </a:extLst>
              </p:cNvPr>
              <p:cNvSpPr txBox="1">
                <a:spLocks noRot="1" noChangeAspect="1" noMove="1" noResize="1" noEditPoints="1" noAdjustHandles="1" noChangeArrowheads="1" noChangeShapeType="1" noTextEdit="1"/>
              </p:cNvSpPr>
              <p:nvPr/>
            </p:nvSpPr>
            <p:spPr>
              <a:xfrm>
                <a:off x="5161295" y="4397244"/>
                <a:ext cx="2810821" cy="523220"/>
              </a:xfrm>
              <a:prstGeom prst="rect">
                <a:avLst/>
              </a:prstGeom>
              <a:blipFill>
                <a:blip r:embed="rId14"/>
                <a:stretch>
                  <a:fillRect l="-651" t="-1163" b="-11628"/>
                </a:stretch>
              </a:blipFill>
            </p:spPr>
            <p:txBody>
              <a:bodyPr/>
              <a:lstStyle/>
              <a:p>
                <a:r>
                  <a:rPr lang="en-US">
                    <a:noFill/>
                  </a:rPr>
                  <a:t> </a:t>
                </a:r>
              </a:p>
            </p:txBody>
          </p:sp>
        </mc:Fallback>
      </mc:AlternateContent>
      <p:sp>
        <p:nvSpPr>
          <p:cNvPr id="90" name="Left Brace 89">
            <a:extLst>
              <a:ext uri="{FF2B5EF4-FFF2-40B4-BE49-F238E27FC236}">
                <a16:creationId xmlns:a16="http://schemas.microsoft.com/office/drawing/2014/main" id="{796B276C-321E-4AEE-86F2-C527414D38C3}"/>
              </a:ext>
            </a:extLst>
          </p:cNvPr>
          <p:cNvSpPr/>
          <p:nvPr/>
        </p:nvSpPr>
        <p:spPr>
          <a:xfrm rot="16200000">
            <a:off x="8940368" y="4526018"/>
            <a:ext cx="248470" cy="852487"/>
          </a:xfrm>
          <a:prstGeom prst="leftBrace">
            <a:avLst>
              <a:gd name="adj1" fmla="val 15392"/>
              <a:gd name="adj2" fmla="val 23184"/>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3004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9030-60FF-41F3-9500-8679DDECE515}"/>
              </a:ext>
            </a:extLst>
          </p:cNvPr>
          <p:cNvSpPr>
            <a:spLocks noGrp="1"/>
          </p:cNvSpPr>
          <p:nvPr>
            <p:ph type="title"/>
          </p:nvPr>
        </p:nvSpPr>
        <p:spPr>
          <a:xfrm>
            <a:off x="365760" y="274320"/>
            <a:ext cx="5145665" cy="859536"/>
          </a:xfrm>
        </p:spPr>
        <p:txBody>
          <a:bodyPr>
            <a:normAutofit fontScale="90000"/>
          </a:bodyPr>
          <a:lstStyle/>
          <a:p>
            <a:pPr rtl="0" eaLnBrk="1" fontAlgn="base" hangingPunct="1"/>
            <a:r>
              <a:rPr lang="en-US" sz="4900" kern="1200" baseline="0" dirty="0">
                <a:solidFill>
                  <a:srgbClr val="002E5D"/>
                </a:solidFill>
                <a:effectLst/>
              </a:rPr>
              <a:t>Thermal</a:t>
            </a:r>
            <a:r>
              <a:rPr lang="en-US" sz="4400" kern="1200" baseline="0" dirty="0">
                <a:solidFill>
                  <a:srgbClr val="002E5D"/>
                </a:solidFill>
                <a:effectLst/>
              </a:rPr>
              <a:t> </a:t>
            </a:r>
            <a:r>
              <a:rPr lang="en-US" sz="4900" kern="1200" baseline="0" dirty="0">
                <a:solidFill>
                  <a:srgbClr val="002E5D"/>
                </a:solidFill>
                <a:effectLst/>
              </a:rPr>
              <a:t>Conductivity</a:t>
            </a:r>
            <a:endParaRPr lang="en-US" sz="4400" dirty="0"/>
          </a:p>
        </p:txBody>
      </p:sp>
      <p:sp>
        <p:nvSpPr>
          <p:cNvPr id="3" name="Content Placeholder 2">
            <a:extLst>
              <a:ext uri="{FF2B5EF4-FFF2-40B4-BE49-F238E27FC236}">
                <a16:creationId xmlns:a16="http://schemas.microsoft.com/office/drawing/2014/main" id="{D110B6E9-61F3-4D30-8F29-2A1CA4823E1B}"/>
              </a:ext>
            </a:extLst>
          </p:cNvPr>
          <p:cNvSpPr>
            <a:spLocks noGrp="1"/>
          </p:cNvSpPr>
          <p:nvPr>
            <p:ph idx="1"/>
          </p:nvPr>
        </p:nvSpPr>
        <p:spPr>
          <a:xfrm>
            <a:off x="7974866" y="421749"/>
            <a:ext cx="3914685" cy="5756360"/>
          </a:xfrm>
        </p:spPr>
        <p:txBody>
          <a:bodyPr>
            <a:normAutofit/>
          </a:bodyPr>
          <a:lstStyle/>
          <a:p>
            <a:pPr>
              <a:spcBef>
                <a:spcPts val="1800"/>
              </a:spcBef>
            </a:pPr>
            <a:r>
              <a:rPr lang="en-US" sz="2400" dirty="0"/>
              <a:t>Thermal conductivity —  </a:t>
            </a:r>
            <a:r>
              <a:rPr lang="en-US" sz="2400" b="1" dirty="0"/>
              <a:t>least measured </a:t>
            </a:r>
            <a:r>
              <a:rPr lang="en-US" sz="2400" dirty="0"/>
              <a:t>with </a:t>
            </a:r>
            <a:r>
              <a:rPr lang="en-US" sz="2400" b="1" dirty="0"/>
              <a:t>largest measurement uncertainty </a:t>
            </a:r>
            <a:r>
              <a:rPr lang="en-US" sz="2400" dirty="0"/>
              <a:t>in the Molten Salt Thermal Properties Database (MSTDB)</a:t>
            </a:r>
            <a:r>
              <a:rPr lang="en-US" sz="2400" baseline="30000" dirty="0"/>
              <a:t>1</a:t>
            </a:r>
            <a:endParaRPr lang="en-US" sz="2400" b="1" dirty="0"/>
          </a:p>
          <a:p>
            <a:pPr>
              <a:spcBef>
                <a:spcPts val="1800"/>
              </a:spcBef>
            </a:pPr>
            <a:r>
              <a:rPr lang="en-US" sz="2400" dirty="0"/>
              <a:t>MSRs predicted to be especially </a:t>
            </a:r>
            <a:r>
              <a:rPr lang="en-US" sz="2400" b="1" dirty="0"/>
              <a:t>sensitive to thermal conductivity</a:t>
            </a:r>
            <a:r>
              <a:rPr lang="en-US" sz="2400" baseline="30000" dirty="0"/>
              <a:t>2,3</a:t>
            </a:r>
            <a:r>
              <a:rPr lang="en-US" sz="2400" dirty="0"/>
              <a:t> </a:t>
            </a:r>
          </a:p>
          <a:p>
            <a:pPr>
              <a:spcBef>
                <a:spcPts val="1800"/>
              </a:spcBef>
            </a:pPr>
            <a:r>
              <a:rPr lang="en-US" sz="2400" dirty="0"/>
              <a:t>Need to build confidence in </a:t>
            </a:r>
            <a:r>
              <a:rPr lang="en-US" sz="2400" b="1" dirty="0"/>
              <a:t>thermal conductivity characterization</a:t>
            </a:r>
            <a:r>
              <a:rPr lang="en-US" sz="2400" baseline="30000" dirty="0"/>
              <a:t>34</a:t>
            </a:r>
            <a:endParaRPr lang="en-US" sz="2400" b="1" dirty="0"/>
          </a:p>
          <a:p>
            <a:pPr>
              <a:spcBef>
                <a:spcPts val="1800"/>
              </a:spcBef>
            </a:pPr>
            <a:r>
              <a:rPr lang="en-US" sz="2400" dirty="0"/>
              <a:t>Especially </a:t>
            </a:r>
            <a:r>
              <a:rPr lang="en-US" sz="2400" b="1" dirty="0"/>
              <a:t>lacking actinide measurements</a:t>
            </a:r>
          </a:p>
        </p:txBody>
      </p:sp>
      <p:grpSp>
        <p:nvGrpSpPr>
          <p:cNvPr id="24" name="Group 23">
            <a:extLst>
              <a:ext uri="{FF2B5EF4-FFF2-40B4-BE49-F238E27FC236}">
                <a16:creationId xmlns:a16="http://schemas.microsoft.com/office/drawing/2014/main" id="{E51530D5-13E9-4E66-9013-49311BC00BA2}"/>
              </a:ext>
            </a:extLst>
          </p:cNvPr>
          <p:cNvGrpSpPr/>
          <p:nvPr/>
        </p:nvGrpSpPr>
        <p:grpSpPr>
          <a:xfrm>
            <a:off x="4091162" y="832073"/>
            <a:ext cx="3385852" cy="3136298"/>
            <a:chOff x="-445100" y="2781278"/>
            <a:chExt cx="4057214" cy="3366684"/>
          </a:xfrm>
        </p:grpSpPr>
        <p:grpSp>
          <p:nvGrpSpPr>
            <p:cNvPr id="75" name="Group 74">
              <a:extLst>
                <a:ext uri="{FF2B5EF4-FFF2-40B4-BE49-F238E27FC236}">
                  <a16:creationId xmlns:a16="http://schemas.microsoft.com/office/drawing/2014/main" id="{20A111C5-6AA5-4352-B583-4378E78E308B}"/>
                </a:ext>
              </a:extLst>
            </p:cNvPr>
            <p:cNvGrpSpPr/>
            <p:nvPr/>
          </p:nvGrpSpPr>
          <p:grpSpPr>
            <a:xfrm>
              <a:off x="-445100" y="2781278"/>
              <a:ext cx="4057214" cy="3366684"/>
              <a:chOff x="4910941" y="3390594"/>
              <a:chExt cx="4057214" cy="3366684"/>
            </a:xfrm>
          </p:grpSpPr>
          <p:graphicFrame>
            <p:nvGraphicFramePr>
              <p:cNvPr id="36" name="Chart 35">
                <a:extLst>
                  <a:ext uri="{FF2B5EF4-FFF2-40B4-BE49-F238E27FC236}">
                    <a16:creationId xmlns:a16="http://schemas.microsoft.com/office/drawing/2014/main" id="{7C0B5B29-B621-412A-97A5-56599251AF6B}"/>
                  </a:ext>
                </a:extLst>
              </p:cNvPr>
              <p:cNvGraphicFramePr/>
              <p:nvPr>
                <p:extLst>
                  <p:ext uri="{D42A27DB-BD31-4B8C-83A1-F6EECF244321}">
                    <p14:modId xmlns:p14="http://schemas.microsoft.com/office/powerpoint/2010/main" val="3521048259"/>
                  </p:ext>
                </p:extLst>
              </p:nvPr>
            </p:nvGraphicFramePr>
            <p:xfrm>
              <a:off x="6514443" y="3717685"/>
              <a:ext cx="1430938" cy="12727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FC0B7815-23D7-4CAA-BE20-BC8EB1532095}"/>
                  </a:ext>
                </a:extLst>
              </p:cNvPr>
              <p:cNvGraphicFramePr/>
              <p:nvPr>
                <p:extLst>
                  <p:ext uri="{D42A27DB-BD31-4B8C-83A1-F6EECF244321}">
                    <p14:modId xmlns:p14="http://schemas.microsoft.com/office/powerpoint/2010/main" val="3296858445"/>
                  </p:ext>
                </p:extLst>
              </p:nvPr>
            </p:nvGraphicFramePr>
            <p:xfrm>
              <a:off x="5163024" y="4769508"/>
              <a:ext cx="2426286" cy="1987770"/>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3127F5D0-53D1-4956-9221-AF630C457845}"/>
                  </a:ext>
                </a:extLst>
              </p:cNvPr>
              <p:cNvSpPr txBox="1"/>
              <p:nvPr/>
            </p:nvSpPr>
            <p:spPr>
              <a:xfrm>
                <a:off x="4910941" y="3921782"/>
                <a:ext cx="1701879" cy="792925"/>
              </a:xfrm>
              <a:prstGeom prst="rect">
                <a:avLst/>
              </a:prstGeom>
              <a:noFill/>
            </p:spPr>
            <p:txBody>
              <a:bodyPr wrap="square" rtlCol="0">
                <a:spAutoFit/>
              </a:bodyPr>
              <a:lstStyle/>
              <a:p>
                <a:pPr algn="ctr"/>
                <a:r>
                  <a:rPr lang="en-US" sz="1400" dirty="0">
                    <a:latin typeface="+mn-lt"/>
                  </a:rPr>
                  <a:t>21 thermal conductivity measurements</a:t>
                </a:r>
              </a:p>
            </p:txBody>
          </p:sp>
          <p:cxnSp>
            <p:nvCxnSpPr>
              <p:cNvPr id="25" name="Straight Connector 24">
                <a:extLst>
                  <a:ext uri="{FF2B5EF4-FFF2-40B4-BE49-F238E27FC236}">
                    <a16:creationId xmlns:a16="http://schemas.microsoft.com/office/drawing/2014/main" id="{AF97D34D-BB24-49ED-A512-0D06E021E02B}"/>
                  </a:ext>
                </a:extLst>
              </p:cNvPr>
              <p:cNvCxnSpPr>
                <a:cxnSpLocks/>
              </p:cNvCxnSpPr>
              <p:nvPr/>
            </p:nvCxnSpPr>
            <p:spPr>
              <a:xfrm flipH="1">
                <a:off x="6479124" y="4815855"/>
                <a:ext cx="867524" cy="130511"/>
              </a:xfrm>
              <a:prstGeom prst="line">
                <a:avLst/>
              </a:prstGeom>
              <a:ln w="19050">
                <a:solidFill>
                  <a:srgbClr val="FBA897"/>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B764AC2-FF46-4587-B584-38C99254B905}"/>
                  </a:ext>
                </a:extLst>
              </p:cNvPr>
              <p:cNvSpPr txBox="1"/>
              <p:nvPr/>
            </p:nvSpPr>
            <p:spPr>
              <a:xfrm>
                <a:off x="7572145" y="3390594"/>
                <a:ext cx="1396010" cy="561655"/>
              </a:xfrm>
              <a:prstGeom prst="rect">
                <a:avLst/>
              </a:prstGeom>
              <a:noFill/>
            </p:spPr>
            <p:txBody>
              <a:bodyPr wrap="square" rtlCol="0">
                <a:spAutoFit/>
              </a:bodyPr>
              <a:lstStyle/>
              <a:p>
                <a:pPr algn="ctr"/>
                <a:r>
                  <a:rPr lang="en-US" sz="1400" dirty="0">
                    <a:solidFill>
                      <a:srgbClr val="C00000"/>
                    </a:solidFill>
                    <a:latin typeface="+mn-lt"/>
                  </a:rPr>
                  <a:t>2 actinide-bearing salts</a:t>
                </a:r>
              </a:p>
            </p:txBody>
          </p:sp>
          <p:cxnSp>
            <p:nvCxnSpPr>
              <p:cNvPr id="40" name="Straight Connector 39">
                <a:extLst>
                  <a:ext uri="{FF2B5EF4-FFF2-40B4-BE49-F238E27FC236}">
                    <a16:creationId xmlns:a16="http://schemas.microsoft.com/office/drawing/2014/main" id="{D8AFEB8D-92DC-45CE-B6B7-AF328E993526}"/>
                  </a:ext>
                </a:extLst>
              </p:cNvPr>
              <p:cNvCxnSpPr>
                <a:cxnSpLocks/>
              </p:cNvCxnSpPr>
              <p:nvPr/>
            </p:nvCxnSpPr>
            <p:spPr>
              <a:xfrm flipH="1">
                <a:off x="7288529" y="3625157"/>
                <a:ext cx="402596" cy="28018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F4751CB-12DB-4740-8046-132BF8844DA0}"/>
                  </a:ext>
                </a:extLst>
              </p:cNvPr>
              <p:cNvCxnSpPr>
                <a:cxnSpLocks/>
              </p:cNvCxnSpPr>
              <p:nvPr/>
            </p:nvCxnSpPr>
            <p:spPr>
              <a:xfrm flipH="1">
                <a:off x="6396062" y="4143652"/>
                <a:ext cx="353700" cy="800694"/>
              </a:xfrm>
              <a:prstGeom prst="line">
                <a:avLst/>
              </a:prstGeom>
              <a:ln w="19050">
                <a:solidFill>
                  <a:srgbClr val="FBA897"/>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6DA22575-38D4-44D9-8B62-4C3B1220FEAF}"/>
                </a:ext>
              </a:extLst>
            </p:cNvPr>
            <p:cNvSpPr txBox="1"/>
            <p:nvPr/>
          </p:nvSpPr>
          <p:spPr>
            <a:xfrm>
              <a:off x="1909659" y="5071879"/>
              <a:ext cx="1445195" cy="738664"/>
            </a:xfrm>
            <a:prstGeom prst="rect">
              <a:avLst/>
            </a:prstGeom>
            <a:noFill/>
          </p:spPr>
          <p:txBody>
            <a:bodyPr wrap="square" rtlCol="0">
              <a:spAutoFit/>
            </a:bodyPr>
            <a:lstStyle/>
            <a:p>
              <a:pPr algn="ctr"/>
              <a:r>
                <a:rPr lang="en-US" sz="1400" dirty="0">
                  <a:latin typeface="+mn-lt"/>
                </a:rPr>
                <a:t>801 salt compositions   in database</a:t>
              </a:r>
            </a:p>
          </p:txBody>
        </p:sp>
      </p:grpSp>
      <p:grpSp>
        <p:nvGrpSpPr>
          <p:cNvPr id="33" name="Group 32">
            <a:extLst>
              <a:ext uri="{FF2B5EF4-FFF2-40B4-BE49-F238E27FC236}">
                <a16:creationId xmlns:a16="http://schemas.microsoft.com/office/drawing/2014/main" id="{4F0E07F3-BBF6-4DF1-ACFA-0BA7F1F8A583}"/>
              </a:ext>
            </a:extLst>
          </p:cNvPr>
          <p:cNvGrpSpPr/>
          <p:nvPr/>
        </p:nvGrpSpPr>
        <p:grpSpPr>
          <a:xfrm>
            <a:off x="3983341" y="3790950"/>
            <a:ext cx="3786485" cy="2913430"/>
            <a:chOff x="3564601" y="2869910"/>
            <a:chExt cx="3782142" cy="3603946"/>
          </a:xfrm>
        </p:grpSpPr>
        <p:graphicFrame>
          <p:nvGraphicFramePr>
            <p:cNvPr id="81" name="Chart 80">
              <a:extLst>
                <a:ext uri="{FF2B5EF4-FFF2-40B4-BE49-F238E27FC236}">
                  <a16:creationId xmlns:a16="http://schemas.microsoft.com/office/drawing/2014/main" id="{A164BF0E-CF14-4C08-B030-E86F1E8D16BD}"/>
                </a:ext>
              </a:extLst>
            </p:cNvPr>
            <p:cNvGraphicFramePr/>
            <p:nvPr>
              <p:extLst>
                <p:ext uri="{D42A27DB-BD31-4B8C-83A1-F6EECF244321}">
                  <p14:modId xmlns:p14="http://schemas.microsoft.com/office/powerpoint/2010/main" val="2225356212"/>
                </p:ext>
              </p:extLst>
            </p:nvPr>
          </p:nvGraphicFramePr>
          <p:xfrm>
            <a:off x="3564601" y="2869910"/>
            <a:ext cx="3782142" cy="3603946"/>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31">
              <a:extLst>
                <a:ext uri="{FF2B5EF4-FFF2-40B4-BE49-F238E27FC236}">
                  <a16:creationId xmlns:a16="http://schemas.microsoft.com/office/drawing/2014/main" id="{EFF4A01C-4D75-4BAA-AB37-30C4579F2B5C}"/>
                </a:ext>
              </a:extLst>
            </p:cNvPr>
            <p:cNvSpPr txBox="1"/>
            <p:nvPr/>
          </p:nvSpPr>
          <p:spPr>
            <a:xfrm>
              <a:off x="5654056" y="4024974"/>
              <a:ext cx="539042" cy="307777"/>
            </a:xfrm>
            <a:prstGeom prst="rect">
              <a:avLst/>
            </a:prstGeom>
            <a:noFill/>
          </p:spPr>
          <p:txBody>
            <a:bodyPr wrap="square" rtlCol="0">
              <a:spAutoFit/>
            </a:bodyPr>
            <a:lstStyle/>
            <a:p>
              <a:pPr algn="ctr"/>
              <a:r>
                <a:rPr lang="en-US" sz="1400" dirty="0">
                  <a:solidFill>
                    <a:schemeClr val="bg1"/>
                  </a:solidFill>
                </a:rPr>
                <a:t>18%</a:t>
              </a:r>
            </a:p>
          </p:txBody>
        </p:sp>
        <p:sp>
          <p:nvSpPr>
            <p:cNvPr id="57" name="TextBox 56">
              <a:extLst>
                <a:ext uri="{FF2B5EF4-FFF2-40B4-BE49-F238E27FC236}">
                  <a16:creationId xmlns:a16="http://schemas.microsoft.com/office/drawing/2014/main" id="{EC4D6F30-2CA3-4163-AB92-01F37ABFA525}"/>
                </a:ext>
              </a:extLst>
            </p:cNvPr>
            <p:cNvSpPr txBox="1"/>
            <p:nvPr/>
          </p:nvSpPr>
          <p:spPr>
            <a:xfrm>
              <a:off x="4791040" y="4668733"/>
              <a:ext cx="539042" cy="307777"/>
            </a:xfrm>
            <a:prstGeom prst="rect">
              <a:avLst/>
            </a:prstGeom>
            <a:noFill/>
          </p:spPr>
          <p:txBody>
            <a:bodyPr wrap="square" rtlCol="0">
              <a:spAutoFit/>
            </a:bodyPr>
            <a:lstStyle/>
            <a:p>
              <a:pPr algn="ctr"/>
              <a:r>
                <a:rPr lang="en-US" sz="1400" dirty="0">
                  <a:solidFill>
                    <a:schemeClr val="bg1"/>
                  </a:solidFill>
                </a:rPr>
                <a:t>12%</a:t>
              </a:r>
            </a:p>
          </p:txBody>
        </p:sp>
        <p:sp>
          <p:nvSpPr>
            <p:cNvPr id="58" name="TextBox 57">
              <a:extLst>
                <a:ext uri="{FF2B5EF4-FFF2-40B4-BE49-F238E27FC236}">
                  <a16:creationId xmlns:a16="http://schemas.microsoft.com/office/drawing/2014/main" id="{353D2CB3-97CA-4C5C-AA73-E91CFABB947E}"/>
                </a:ext>
              </a:extLst>
            </p:cNvPr>
            <p:cNvSpPr txBox="1"/>
            <p:nvPr/>
          </p:nvSpPr>
          <p:spPr>
            <a:xfrm>
              <a:off x="6528429" y="4986942"/>
              <a:ext cx="539042" cy="307777"/>
            </a:xfrm>
            <a:prstGeom prst="rect">
              <a:avLst/>
            </a:prstGeom>
            <a:noFill/>
          </p:spPr>
          <p:txBody>
            <a:bodyPr wrap="square" rtlCol="0">
              <a:spAutoFit/>
            </a:bodyPr>
            <a:lstStyle/>
            <a:p>
              <a:pPr algn="ctr"/>
              <a:r>
                <a:rPr lang="en-US" sz="1400" dirty="0">
                  <a:solidFill>
                    <a:schemeClr val="bg1"/>
                  </a:solidFill>
                </a:rPr>
                <a:t>9%</a:t>
              </a:r>
            </a:p>
          </p:txBody>
        </p:sp>
        <p:sp>
          <p:nvSpPr>
            <p:cNvPr id="59" name="TextBox 58">
              <a:extLst>
                <a:ext uri="{FF2B5EF4-FFF2-40B4-BE49-F238E27FC236}">
                  <a16:creationId xmlns:a16="http://schemas.microsoft.com/office/drawing/2014/main" id="{A92B4192-505D-482D-A29D-CEAF19AD318B}"/>
                </a:ext>
              </a:extLst>
            </p:cNvPr>
            <p:cNvSpPr txBox="1"/>
            <p:nvPr/>
          </p:nvSpPr>
          <p:spPr>
            <a:xfrm>
              <a:off x="3926446" y="5533614"/>
              <a:ext cx="539042" cy="307777"/>
            </a:xfrm>
            <a:prstGeom prst="rect">
              <a:avLst/>
            </a:prstGeom>
            <a:noFill/>
          </p:spPr>
          <p:txBody>
            <a:bodyPr wrap="square" rtlCol="0">
              <a:spAutoFit/>
            </a:bodyPr>
            <a:lstStyle/>
            <a:p>
              <a:pPr algn="ctr"/>
              <a:r>
                <a:rPr lang="en-US" sz="1400" dirty="0">
                  <a:solidFill>
                    <a:schemeClr val="bg1"/>
                  </a:solidFill>
                </a:rPr>
                <a:t>4%</a:t>
              </a:r>
            </a:p>
          </p:txBody>
        </p:sp>
      </p:grpSp>
      <p:sp>
        <p:nvSpPr>
          <p:cNvPr id="45" name="TextBox 44">
            <a:extLst>
              <a:ext uri="{FF2B5EF4-FFF2-40B4-BE49-F238E27FC236}">
                <a16:creationId xmlns:a16="http://schemas.microsoft.com/office/drawing/2014/main" id="{9E718B02-576E-4E39-89A3-FF7A17026159}"/>
              </a:ext>
            </a:extLst>
          </p:cNvPr>
          <p:cNvSpPr txBox="1"/>
          <p:nvPr/>
        </p:nvSpPr>
        <p:spPr>
          <a:xfrm>
            <a:off x="340688" y="6490711"/>
            <a:ext cx="3642653" cy="261610"/>
          </a:xfrm>
          <a:prstGeom prst="rect">
            <a:avLst/>
          </a:prstGeom>
          <a:noFill/>
        </p:spPr>
        <p:txBody>
          <a:bodyPr wrap="square" rtlCol="0">
            <a:spAutoFit/>
          </a:bodyPr>
          <a:lstStyle/>
          <a:p>
            <a:pPr algn="ctr"/>
            <a:r>
              <a:rPr lang="en-US" sz="1100" dirty="0">
                <a:latin typeface="+mn-lt"/>
              </a:rPr>
              <a:t>Thermal conductivity measurements of </a:t>
            </a:r>
            <a:r>
              <a:rPr lang="en-US" sz="1100" dirty="0" err="1">
                <a:latin typeface="+mn-lt"/>
              </a:rPr>
              <a:t>LiF</a:t>
            </a:r>
            <a:r>
              <a:rPr lang="en-US" sz="1100" dirty="0">
                <a:latin typeface="+mn-lt"/>
              </a:rPr>
              <a:t> and KCl</a:t>
            </a:r>
            <a:r>
              <a:rPr lang="en-US" sz="1100" baseline="30000" dirty="0"/>
              <a:t>4,5,6,7,8,24</a:t>
            </a:r>
            <a:endParaRPr lang="en-US" sz="1100" dirty="0">
              <a:latin typeface="+mn-lt"/>
            </a:endParaRPr>
          </a:p>
        </p:txBody>
      </p:sp>
      <p:pic>
        <p:nvPicPr>
          <p:cNvPr id="5" name="Picture 4">
            <a:extLst>
              <a:ext uri="{FF2B5EF4-FFF2-40B4-BE49-F238E27FC236}">
                <a16:creationId xmlns:a16="http://schemas.microsoft.com/office/drawing/2014/main" id="{A3ACA007-F575-43A1-83A3-E3CF9BC2AA6E}"/>
              </a:ext>
            </a:extLst>
          </p:cNvPr>
          <p:cNvPicPr>
            <a:picLocks noChangeAspect="1"/>
          </p:cNvPicPr>
          <p:nvPr/>
        </p:nvPicPr>
        <p:blipFill rotWithShape="1">
          <a:blip r:embed="rId6"/>
          <a:srcRect t="2364" r="1489" b="4400"/>
          <a:stretch/>
        </p:blipFill>
        <p:spPr>
          <a:xfrm>
            <a:off x="126432" y="1728210"/>
            <a:ext cx="3832341" cy="4762501"/>
          </a:xfrm>
          <a:prstGeom prst="rect">
            <a:avLst/>
          </a:prstGeom>
        </p:spPr>
      </p:pic>
      <p:sp>
        <p:nvSpPr>
          <p:cNvPr id="4" name="TextBox 3">
            <a:extLst>
              <a:ext uri="{FF2B5EF4-FFF2-40B4-BE49-F238E27FC236}">
                <a16:creationId xmlns:a16="http://schemas.microsoft.com/office/drawing/2014/main" id="{48BB3881-F757-0081-ED38-E11A1C1AE2AB}"/>
              </a:ext>
            </a:extLst>
          </p:cNvPr>
          <p:cNvSpPr txBox="1"/>
          <p:nvPr/>
        </p:nvSpPr>
        <p:spPr>
          <a:xfrm>
            <a:off x="5683650" y="6270369"/>
            <a:ext cx="1256714" cy="461665"/>
          </a:xfrm>
          <a:prstGeom prst="rect">
            <a:avLst/>
          </a:prstGeom>
          <a:noFill/>
        </p:spPr>
        <p:txBody>
          <a:bodyPr wrap="square" rtlCol="0">
            <a:spAutoFit/>
          </a:bodyPr>
          <a:lstStyle/>
          <a:p>
            <a:pPr algn="ctr"/>
            <a:r>
              <a:rPr lang="en-US" sz="1200" dirty="0"/>
              <a:t>Thermal Conductivity</a:t>
            </a:r>
          </a:p>
        </p:txBody>
      </p:sp>
      <p:sp>
        <p:nvSpPr>
          <p:cNvPr id="6" name="TextBox 5">
            <a:extLst>
              <a:ext uri="{FF2B5EF4-FFF2-40B4-BE49-F238E27FC236}">
                <a16:creationId xmlns:a16="http://schemas.microsoft.com/office/drawing/2014/main" id="{7FAB1CBD-0500-41F8-9FC3-DC49FD41FF4B}"/>
              </a:ext>
            </a:extLst>
          </p:cNvPr>
          <p:cNvSpPr txBox="1"/>
          <p:nvPr/>
        </p:nvSpPr>
        <p:spPr>
          <a:xfrm>
            <a:off x="4826541" y="6302403"/>
            <a:ext cx="1256714" cy="276999"/>
          </a:xfrm>
          <a:prstGeom prst="rect">
            <a:avLst/>
          </a:prstGeom>
          <a:noFill/>
        </p:spPr>
        <p:txBody>
          <a:bodyPr wrap="square" rtlCol="0">
            <a:spAutoFit/>
          </a:bodyPr>
          <a:lstStyle/>
          <a:p>
            <a:pPr algn="ctr"/>
            <a:r>
              <a:rPr lang="en-US" sz="1200" dirty="0"/>
              <a:t>Viscosity</a:t>
            </a:r>
          </a:p>
        </p:txBody>
      </p:sp>
      <p:sp>
        <p:nvSpPr>
          <p:cNvPr id="7" name="TextBox 6">
            <a:extLst>
              <a:ext uri="{FF2B5EF4-FFF2-40B4-BE49-F238E27FC236}">
                <a16:creationId xmlns:a16="http://schemas.microsoft.com/office/drawing/2014/main" id="{252EF80F-02D4-2C3C-9710-D8547EFBEBC7}"/>
              </a:ext>
            </a:extLst>
          </p:cNvPr>
          <p:cNvSpPr txBox="1"/>
          <p:nvPr/>
        </p:nvSpPr>
        <p:spPr>
          <a:xfrm>
            <a:off x="3954474" y="6302403"/>
            <a:ext cx="1256714" cy="276999"/>
          </a:xfrm>
          <a:prstGeom prst="rect">
            <a:avLst/>
          </a:prstGeom>
          <a:noFill/>
        </p:spPr>
        <p:txBody>
          <a:bodyPr wrap="square" rtlCol="0">
            <a:spAutoFit/>
          </a:bodyPr>
          <a:lstStyle/>
          <a:p>
            <a:pPr algn="ctr"/>
            <a:r>
              <a:rPr lang="en-US" sz="1200" dirty="0"/>
              <a:t>Density</a:t>
            </a:r>
          </a:p>
        </p:txBody>
      </p:sp>
      <p:sp>
        <p:nvSpPr>
          <p:cNvPr id="8" name="TextBox 7">
            <a:extLst>
              <a:ext uri="{FF2B5EF4-FFF2-40B4-BE49-F238E27FC236}">
                <a16:creationId xmlns:a16="http://schemas.microsoft.com/office/drawing/2014/main" id="{78967D35-D7B4-E7FD-5F6E-BBA6791DEE1F}"/>
              </a:ext>
            </a:extLst>
          </p:cNvPr>
          <p:cNvSpPr txBox="1"/>
          <p:nvPr/>
        </p:nvSpPr>
        <p:spPr>
          <a:xfrm>
            <a:off x="6554127" y="6270369"/>
            <a:ext cx="1256714" cy="461665"/>
          </a:xfrm>
          <a:prstGeom prst="rect">
            <a:avLst/>
          </a:prstGeom>
          <a:noFill/>
        </p:spPr>
        <p:txBody>
          <a:bodyPr wrap="square" rtlCol="0">
            <a:spAutoFit/>
          </a:bodyPr>
          <a:lstStyle/>
          <a:p>
            <a:pPr algn="ctr"/>
            <a:r>
              <a:rPr lang="en-US" sz="1200" dirty="0"/>
              <a:t>Heat        Capacity</a:t>
            </a:r>
          </a:p>
        </p:txBody>
      </p:sp>
    </p:spTree>
    <p:extLst>
      <p:ext uri="{BB962C8B-B14F-4D97-AF65-F5344CB8AC3E}">
        <p14:creationId xmlns:p14="http://schemas.microsoft.com/office/powerpoint/2010/main" val="408758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8FC9-EA89-41F9-947D-B4E2C1A2A196}"/>
              </a:ext>
            </a:extLst>
          </p:cNvPr>
          <p:cNvSpPr>
            <a:spLocks noGrp="1"/>
          </p:cNvSpPr>
          <p:nvPr>
            <p:ph type="title"/>
          </p:nvPr>
        </p:nvSpPr>
        <p:spPr>
          <a:xfrm>
            <a:off x="365760" y="274320"/>
            <a:ext cx="10969974" cy="823912"/>
          </a:xfrm>
        </p:spPr>
        <p:txBody>
          <a:bodyPr/>
          <a:lstStyle/>
          <a:p>
            <a:r>
              <a:rPr lang="en-US" dirty="0">
                <a:solidFill>
                  <a:schemeClr val="accent1">
                    <a:lumMod val="50000"/>
                  </a:schemeClr>
                </a:solidFill>
              </a:rPr>
              <a:t>Dual Objectives</a:t>
            </a:r>
          </a:p>
        </p:txBody>
      </p:sp>
      <p:sp>
        <p:nvSpPr>
          <p:cNvPr id="3" name="Text Placeholder 2">
            <a:extLst>
              <a:ext uri="{FF2B5EF4-FFF2-40B4-BE49-F238E27FC236}">
                <a16:creationId xmlns:a16="http://schemas.microsoft.com/office/drawing/2014/main" id="{1BD0A452-9362-435A-ABCF-FD8E1CBFA37B}"/>
              </a:ext>
            </a:extLst>
          </p:cNvPr>
          <p:cNvSpPr>
            <a:spLocks noGrp="1"/>
          </p:cNvSpPr>
          <p:nvPr>
            <p:ph type="body" idx="1"/>
          </p:nvPr>
        </p:nvSpPr>
        <p:spPr>
          <a:xfrm>
            <a:off x="257347" y="1412251"/>
            <a:ext cx="5157787" cy="566190"/>
          </a:xfrm>
        </p:spPr>
        <p:txBody>
          <a:bodyPr/>
          <a:lstStyle/>
          <a:p>
            <a:r>
              <a:rPr lang="en-US" sz="2800" b="0" dirty="0"/>
              <a:t>Obtain Measurements</a:t>
            </a:r>
            <a:endParaRPr lang="en-US" b="0" dirty="0"/>
          </a:p>
        </p:txBody>
      </p:sp>
      <p:sp>
        <p:nvSpPr>
          <p:cNvPr id="4" name="Content Placeholder 3">
            <a:extLst>
              <a:ext uri="{FF2B5EF4-FFF2-40B4-BE49-F238E27FC236}">
                <a16:creationId xmlns:a16="http://schemas.microsoft.com/office/drawing/2014/main" id="{72EC6C57-1E9C-4316-94D1-3D3A2DCA16AB}"/>
              </a:ext>
            </a:extLst>
          </p:cNvPr>
          <p:cNvSpPr>
            <a:spLocks noGrp="1"/>
          </p:cNvSpPr>
          <p:nvPr>
            <p:ph sz="half" idx="2"/>
          </p:nvPr>
        </p:nvSpPr>
        <p:spPr>
          <a:xfrm>
            <a:off x="300037" y="1978441"/>
            <a:ext cx="4507938" cy="1381894"/>
          </a:xfrm>
        </p:spPr>
        <p:txBody>
          <a:bodyPr>
            <a:normAutofit/>
          </a:bodyPr>
          <a:lstStyle/>
          <a:p>
            <a:r>
              <a:rPr lang="en-US" sz="2000" dirty="0"/>
              <a:t>Measurements across </a:t>
            </a:r>
            <a:r>
              <a:rPr lang="en-US" sz="2000" b="1" dirty="0"/>
              <a:t>compositional range </a:t>
            </a:r>
            <a:r>
              <a:rPr lang="en-US" sz="2000" dirty="0"/>
              <a:t>of mixtures</a:t>
            </a:r>
          </a:p>
          <a:p>
            <a:r>
              <a:rPr lang="en-US" sz="2000" dirty="0"/>
              <a:t>Extend to </a:t>
            </a:r>
            <a:r>
              <a:rPr lang="en-US" sz="2000" b="1" dirty="0"/>
              <a:t>actinide-bearing salts</a:t>
            </a:r>
          </a:p>
        </p:txBody>
      </p:sp>
      <p:sp>
        <p:nvSpPr>
          <p:cNvPr id="5" name="Text Placeholder 4">
            <a:extLst>
              <a:ext uri="{FF2B5EF4-FFF2-40B4-BE49-F238E27FC236}">
                <a16:creationId xmlns:a16="http://schemas.microsoft.com/office/drawing/2014/main" id="{0FC2A6C9-1E4D-4BCE-86E4-E9609CB3D59B}"/>
              </a:ext>
            </a:extLst>
          </p:cNvPr>
          <p:cNvSpPr>
            <a:spLocks noGrp="1"/>
          </p:cNvSpPr>
          <p:nvPr>
            <p:ph type="body" sz="quarter" idx="3"/>
          </p:nvPr>
        </p:nvSpPr>
        <p:spPr>
          <a:xfrm>
            <a:off x="300036" y="3514428"/>
            <a:ext cx="5183188" cy="566190"/>
          </a:xfrm>
        </p:spPr>
        <p:txBody>
          <a:bodyPr/>
          <a:lstStyle/>
          <a:p>
            <a:r>
              <a:rPr lang="en-US" sz="2800" b="0" dirty="0"/>
              <a:t>Develop Models</a:t>
            </a:r>
            <a:endParaRPr lang="en-US" b="0" dirty="0"/>
          </a:p>
        </p:txBody>
      </p:sp>
      <p:sp>
        <p:nvSpPr>
          <p:cNvPr id="6" name="Content Placeholder 5">
            <a:extLst>
              <a:ext uri="{FF2B5EF4-FFF2-40B4-BE49-F238E27FC236}">
                <a16:creationId xmlns:a16="http://schemas.microsoft.com/office/drawing/2014/main" id="{19738798-5505-4994-8E4A-0D6542B53211}"/>
              </a:ext>
            </a:extLst>
          </p:cNvPr>
          <p:cNvSpPr>
            <a:spLocks noGrp="1"/>
          </p:cNvSpPr>
          <p:nvPr>
            <p:ph sz="quarter" idx="4"/>
          </p:nvPr>
        </p:nvSpPr>
        <p:spPr>
          <a:xfrm>
            <a:off x="300036" y="4080618"/>
            <a:ext cx="4507939" cy="1816275"/>
          </a:xfrm>
        </p:spPr>
        <p:txBody>
          <a:bodyPr>
            <a:normAutofit/>
          </a:bodyPr>
          <a:lstStyle/>
          <a:p>
            <a:r>
              <a:rPr lang="en-US" sz="2000" dirty="0"/>
              <a:t>Evaluate models in comparison with measurements</a:t>
            </a:r>
          </a:p>
          <a:p>
            <a:r>
              <a:rPr lang="en-US" sz="2000" dirty="0"/>
              <a:t>Adapt/develop models for </a:t>
            </a:r>
            <a:r>
              <a:rPr lang="en-US" sz="2000" b="1" dirty="0"/>
              <a:t>actinides</a:t>
            </a:r>
          </a:p>
        </p:txBody>
      </p:sp>
      <p:sp>
        <p:nvSpPr>
          <p:cNvPr id="7" name="Footer Placeholder 6">
            <a:extLst>
              <a:ext uri="{FF2B5EF4-FFF2-40B4-BE49-F238E27FC236}">
                <a16:creationId xmlns:a16="http://schemas.microsoft.com/office/drawing/2014/main" id="{56830184-6993-4E73-8254-0B9DAB44EB4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19E27E65-C6B6-49D7-BC22-86A300030179}"/>
              </a:ext>
            </a:extLst>
          </p:cNvPr>
          <p:cNvSpPr>
            <a:spLocks noGrp="1"/>
          </p:cNvSpPr>
          <p:nvPr>
            <p:ph type="sldNum" sz="quarter" idx="12"/>
          </p:nvPr>
        </p:nvSpPr>
        <p:spPr/>
        <p:txBody>
          <a:bodyPr/>
          <a:lstStyle/>
          <a:p>
            <a:fld id="{9E67571A-F99D-4041-8CF7-9C3C88899ED5}" type="slidenum">
              <a:rPr lang="en-US" smtClean="0"/>
              <a:t>6</a:t>
            </a:fld>
            <a:endParaRPr lang="en-US"/>
          </a:p>
        </p:txBody>
      </p:sp>
      <p:graphicFrame>
        <p:nvGraphicFramePr>
          <p:cNvPr id="10" name="Diagram 9">
            <a:extLst>
              <a:ext uri="{FF2B5EF4-FFF2-40B4-BE49-F238E27FC236}">
                <a16:creationId xmlns:a16="http://schemas.microsoft.com/office/drawing/2014/main" id="{26E7BFDC-6C53-465B-8C8E-55CCDCF767C0}"/>
              </a:ext>
            </a:extLst>
          </p:cNvPr>
          <p:cNvGraphicFramePr/>
          <p:nvPr>
            <p:extLst>
              <p:ext uri="{D42A27DB-BD31-4B8C-83A1-F6EECF244321}">
                <p14:modId xmlns:p14="http://schemas.microsoft.com/office/powerpoint/2010/main" val="4057122733"/>
              </p:ext>
            </p:extLst>
          </p:nvPr>
        </p:nvGraphicFramePr>
        <p:xfrm>
          <a:off x="5314833" y="326823"/>
          <a:ext cx="6848592" cy="6204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4" name="Rectangle: Rounded Corners 63">
            <a:extLst>
              <a:ext uri="{FF2B5EF4-FFF2-40B4-BE49-F238E27FC236}">
                <a16:creationId xmlns:a16="http://schemas.microsoft.com/office/drawing/2014/main" id="{F9A2652A-A0A5-4663-831C-92974D1FF0EE}"/>
              </a:ext>
            </a:extLst>
          </p:cNvPr>
          <p:cNvSpPr/>
          <p:nvPr/>
        </p:nvSpPr>
        <p:spPr>
          <a:xfrm>
            <a:off x="7560387" y="1898520"/>
            <a:ext cx="2357483" cy="2375297"/>
          </a:xfrm>
          <a:prstGeom prst="roundRect">
            <a:avLst>
              <a:gd name="adj" fmla="val 5313"/>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600" dirty="0"/>
              <a:t>A robust, confident description of molten salt thermal conductivity should relate measurable parameters of salt compounds to a temperature- and composition-dependent thermal conductivity</a:t>
            </a:r>
          </a:p>
        </p:txBody>
      </p:sp>
    </p:spTree>
    <p:extLst>
      <p:ext uri="{BB962C8B-B14F-4D97-AF65-F5344CB8AC3E}">
        <p14:creationId xmlns:p14="http://schemas.microsoft.com/office/powerpoint/2010/main" val="223657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36E9E-5705-4F5F-9389-42ACE2343142}"/>
              </a:ext>
            </a:extLst>
          </p:cNvPr>
          <p:cNvSpPr/>
          <p:nvPr/>
        </p:nvSpPr>
        <p:spPr>
          <a:xfrm>
            <a:off x="0" y="0"/>
            <a:ext cx="12192000" cy="4851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B35F5-43CE-43A6-B193-8AFA28E8FDFB}"/>
              </a:ext>
            </a:extLst>
          </p:cNvPr>
          <p:cNvSpPr>
            <a:spLocks noGrp="1"/>
          </p:cNvSpPr>
          <p:nvPr>
            <p:ph type="title"/>
          </p:nvPr>
        </p:nvSpPr>
        <p:spPr>
          <a:xfrm>
            <a:off x="831850" y="1709738"/>
            <a:ext cx="10515600" cy="2613025"/>
          </a:xfrm>
        </p:spPr>
        <p:txBody>
          <a:bodyPr>
            <a:normAutofit/>
          </a:bodyPr>
          <a:lstStyle/>
          <a:p>
            <a:r>
              <a:rPr lang="en-US" sz="7200" dirty="0">
                <a:solidFill>
                  <a:schemeClr val="bg1"/>
                </a:solidFill>
              </a:rPr>
              <a:t>Measurement Efforts</a:t>
            </a:r>
          </a:p>
        </p:txBody>
      </p:sp>
      <p:sp>
        <p:nvSpPr>
          <p:cNvPr id="3" name="Text Placeholder 2">
            <a:extLst>
              <a:ext uri="{FF2B5EF4-FFF2-40B4-BE49-F238E27FC236}">
                <a16:creationId xmlns:a16="http://schemas.microsoft.com/office/drawing/2014/main" id="{F342CB6E-B82A-4E47-B52B-45B4D9E2D11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4F6DC0-577E-4515-99BB-E8A6A73D9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CB9BB-ECB9-46FD-A1FD-C62AB260E02B}"/>
              </a:ext>
            </a:extLst>
          </p:cNvPr>
          <p:cNvSpPr>
            <a:spLocks noGrp="1"/>
          </p:cNvSpPr>
          <p:nvPr>
            <p:ph type="sldNum" sz="quarter" idx="12"/>
          </p:nvPr>
        </p:nvSpPr>
        <p:spPr/>
        <p:txBody>
          <a:bodyPr/>
          <a:lstStyle/>
          <a:p>
            <a:fld id="{9E67571A-F99D-4041-8CF7-9C3C88899ED5}" type="slidenum">
              <a:rPr lang="en-US" smtClean="0"/>
              <a:t>7</a:t>
            </a:fld>
            <a:endParaRPr lang="en-US"/>
          </a:p>
        </p:txBody>
      </p:sp>
    </p:spTree>
    <p:extLst>
      <p:ext uri="{BB962C8B-B14F-4D97-AF65-F5344CB8AC3E}">
        <p14:creationId xmlns:p14="http://schemas.microsoft.com/office/powerpoint/2010/main" val="3729422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3C27-8E83-7171-952D-F6CD7C73D044}"/>
              </a:ext>
            </a:extLst>
          </p:cNvPr>
          <p:cNvSpPr>
            <a:spLocks noGrp="1"/>
          </p:cNvSpPr>
          <p:nvPr>
            <p:ph type="title"/>
          </p:nvPr>
        </p:nvSpPr>
        <p:spPr/>
        <p:txBody>
          <a:bodyPr/>
          <a:lstStyle/>
          <a:p>
            <a:r>
              <a:rPr lang="en-US" dirty="0">
                <a:solidFill>
                  <a:schemeClr val="accent1">
                    <a:lumMod val="50000"/>
                  </a:schemeClr>
                </a:solidFill>
              </a:rPr>
              <a:t>Needle Probe</a:t>
            </a:r>
          </a:p>
        </p:txBody>
      </p:sp>
      <p:sp>
        <p:nvSpPr>
          <p:cNvPr id="6" name="Content Placeholder 6">
            <a:extLst>
              <a:ext uri="{FF2B5EF4-FFF2-40B4-BE49-F238E27FC236}">
                <a16:creationId xmlns:a16="http://schemas.microsoft.com/office/drawing/2014/main" id="{4FF9F764-54E4-1240-4ED0-B5CF7C5EEEF9}"/>
              </a:ext>
            </a:extLst>
          </p:cNvPr>
          <p:cNvSpPr>
            <a:spLocks noGrp="1"/>
          </p:cNvSpPr>
          <p:nvPr>
            <p:ph idx="1"/>
          </p:nvPr>
        </p:nvSpPr>
        <p:spPr>
          <a:xfrm>
            <a:off x="429766" y="922737"/>
            <a:ext cx="6624060" cy="4846505"/>
          </a:xfrm>
        </p:spPr>
        <p:txBody>
          <a:bodyPr/>
          <a:lstStyle/>
          <a:p>
            <a:r>
              <a:rPr lang="en-US" sz="2000" dirty="0"/>
              <a:t>Modified combination of concentric cylinders and transient hot wire methods:</a:t>
            </a:r>
          </a:p>
        </p:txBody>
      </p:sp>
      <p:graphicFrame>
        <p:nvGraphicFramePr>
          <p:cNvPr id="3" name="Table 2">
            <a:extLst>
              <a:ext uri="{FF2B5EF4-FFF2-40B4-BE49-F238E27FC236}">
                <a16:creationId xmlns:a16="http://schemas.microsoft.com/office/drawing/2014/main" id="{CD0EC0C9-C7D5-4A37-82C2-AF11243042A2}"/>
              </a:ext>
            </a:extLst>
          </p:cNvPr>
          <p:cNvGraphicFramePr>
            <a:graphicFrameLocks noGrp="1"/>
          </p:cNvGraphicFramePr>
          <p:nvPr>
            <p:extLst/>
          </p:nvPr>
        </p:nvGraphicFramePr>
        <p:xfrm>
          <a:off x="436071" y="1712210"/>
          <a:ext cx="6657146" cy="3022600"/>
        </p:xfrm>
        <a:graphic>
          <a:graphicData uri="http://schemas.openxmlformats.org/drawingml/2006/table">
            <a:tbl>
              <a:tblPr firstRow="1" bandRow="1">
                <a:tableStyleId>{5C22544A-7EE6-4342-B048-85BDC9FD1C3A}</a:tableStyleId>
              </a:tblPr>
              <a:tblGrid>
                <a:gridCol w="1026091">
                  <a:extLst>
                    <a:ext uri="{9D8B030D-6E8A-4147-A177-3AD203B41FA5}">
                      <a16:colId xmlns:a16="http://schemas.microsoft.com/office/drawing/2014/main" val="2569769156"/>
                    </a:ext>
                  </a:extLst>
                </a:gridCol>
                <a:gridCol w="1608083">
                  <a:extLst>
                    <a:ext uri="{9D8B030D-6E8A-4147-A177-3AD203B41FA5}">
                      <a16:colId xmlns:a16="http://schemas.microsoft.com/office/drawing/2014/main" val="3610071010"/>
                    </a:ext>
                  </a:extLst>
                </a:gridCol>
                <a:gridCol w="1891862">
                  <a:extLst>
                    <a:ext uri="{9D8B030D-6E8A-4147-A177-3AD203B41FA5}">
                      <a16:colId xmlns:a16="http://schemas.microsoft.com/office/drawing/2014/main" val="2177882491"/>
                    </a:ext>
                  </a:extLst>
                </a:gridCol>
                <a:gridCol w="2131110">
                  <a:extLst>
                    <a:ext uri="{9D8B030D-6E8A-4147-A177-3AD203B41FA5}">
                      <a16:colId xmlns:a16="http://schemas.microsoft.com/office/drawing/2014/main" val="3336535549"/>
                    </a:ext>
                  </a:extLst>
                </a:gridCol>
              </a:tblGrid>
              <a:tr h="370840">
                <a:tc>
                  <a:txBody>
                    <a:bodyPr/>
                    <a:lstStyle/>
                    <a:p>
                      <a:r>
                        <a:rPr lang="en-US" sz="1600" dirty="0"/>
                        <a:t>Method</a:t>
                      </a:r>
                    </a:p>
                  </a:txBody>
                  <a:tcPr/>
                </a:tc>
                <a:tc>
                  <a:txBody>
                    <a:bodyPr/>
                    <a:lstStyle/>
                    <a:p>
                      <a:r>
                        <a:rPr lang="en-US" sz="1600" dirty="0"/>
                        <a:t>Modification</a:t>
                      </a:r>
                    </a:p>
                  </a:txBody>
                  <a:tcPr/>
                </a:tc>
                <a:tc>
                  <a:txBody>
                    <a:bodyPr/>
                    <a:lstStyle/>
                    <a:p>
                      <a:r>
                        <a:rPr lang="en-US" sz="1600" dirty="0"/>
                        <a:t>Improvement</a:t>
                      </a:r>
                    </a:p>
                  </a:txBody>
                  <a:tcPr/>
                </a:tc>
                <a:tc>
                  <a:txBody>
                    <a:bodyPr/>
                    <a:lstStyle/>
                    <a:p>
                      <a:r>
                        <a:rPr lang="en-US" sz="1600" dirty="0"/>
                        <a:t>Challenges</a:t>
                      </a:r>
                    </a:p>
                  </a:txBody>
                  <a:tcPr/>
                </a:tc>
                <a:extLst>
                  <a:ext uri="{0D108BD9-81ED-4DB2-BD59-A6C34878D82A}">
                    <a16:rowId xmlns:a16="http://schemas.microsoft.com/office/drawing/2014/main" val="1870944159"/>
                  </a:ext>
                </a:extLst>
              </a:tr>
              <a:tr h="370840">
                <a:tc rowSpan="2">
                  <a:txBody>
                    <a:bodyPr/>
                    <a:lstStyle/>
                    <a:p>
                      <a:pPr algn="ctr"/>
                      <a:r>
                        <a:rPr lang="en-US" sz="1500" b="1" dirty="0"/>
                        <a:t>Concentric Cylinders</a:t>
                      </a:r>
                    </a:p>
                  </a:txBody>
                  <a:tcPr anchor="ctr"/>
                </a:tc>
                <a:tc>
                  <a:txBody>
                    <a:bodyPr/>
                    <a:lstStyle/>
                    <a:p>
                      <a:r>
                        <a:rPr lang="en-US" sz="1500" dirty="0"/>
                        <a:t>Thinner sample annulus (&lt;0.7mm)</a:t>
                      </a:r>
                    </a:p>
                  </a:txBody>
                  <a:tcPr/>
                </a:tc>
                <a:tc>
                  <a:txBody>
                    <a:bodyPr/>
                    <a:lstStyle/>
                    <a:p>
                      <a:r>
                        <a:rPr lang="en-US" sz="1500" dirty="0">
                          <a:solidFill>
                            <a:schemeClr val="accent6">
                              <a:lumMod val="50000"/>
                            </a:schemeClr>
                          </a:solidFill>
                        </a:rPr>
                        <a:t>Minimize convection and sample size (&lt;3g)</a:t>
                      </a:r>
                    </a:p>
                  </a:txBody>
                  <a:tcPr/>
                </a:tc>
                <a:tc>
                  <a:txBody>
                    <a:bodyPr/>
                    <a:lstStyle/>
                    <a:p>
                      <a:r>
                        <a:rPr lang="en-US" sz="1500" dirty="0">
                          <a:solidFill>
                            <a:srgbClr val="7E0000"/>
                          </a:solidFill>
                        </a:rPr>
                        <a:t>Highly sensitive to concentricity</a:t>
                      </a:r>
                    </a:p>
                  </a:txBody>
                  <a:tcPr/>
                </a:tc>
                <a:extLst>
                  <a:ext uri="{0D108BD9-81ED-4DB2-BD59-A6C34878D82A}">
                    <a16:rowId xmlns:a16="http://schemas.microsoft.com/office/drawing/2014/main" val="3584475064"/>
                  </a:ext>
                </a:extLst>
              </a:tr>
              <a:tr h="370840">
                <a:tc vMerge="1">
                  <a:txBody>
                    <a:bodyPr/>
                    <a:lstStyle/>
                    <a:p>
                      <a:endParaRPr lang="en-US" dirty="0"/>
                    </a:p>
                  </a:txBody>
                  <a:tcPr/>
                </a:tc>
                <a:tc>
                  <a:txBody>
                    <a:bodyPr/>
                    <a:lstStyle/>
                    <a:p>
                      <a:r>
                        <a:rPr lang="en-US" sz="1500" dirty="0"/>
                        <a:t>Transient (vs steady-state)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accent6">
                              <a:lumMod val="50000"/>
                            </a:schemeClr>
                          </a:solidFill>
                        </a:rPr>
                        <a:t>Reduce axial-to-radial losses, shorter test times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rgbClr val="7E0000"/>
                          </a:solidFill>
                        </a:rPr>
                        <a:t>Requires complex analytical modeling</a:t>
                      </a:r>
                    </a:p>
                  </a:txBody>
                  <a:tcPr/>
                </a:tc>
                <a:extLst>
                  <a:ext uri="{0D108BD9-81ED-4DB2-BD59-A6C34878D82A}">
                    <a16:rowId xmlns:a16="http://schemas.microsoft.com/office/drawing/2014/main" val="3056848894"/>
                  </a:ext>
                </a:extLst>
              </a:tr>
              <a:tr h="370840">
                <a:tc rowSpan="2">
                  <a:txBody>
                    <a:bodyPr/>
                    <a:lstStyle/>
                    <a:p>
                      <a:pPr algn="ctr"/>
                      <a:r>
                        <a:rPr lang="en-US" sz="1500" b="1" dirty="0"/>
                        <a:t>Transient Hot Wire</a:t>
                      </a:r>
                    </a:p>
                  </a:txBody>
                  <a:tcPr anchor="ctr"/>
                </a:tc>
                <a:tc>
                  <a:txBody>
                    <a:bodyPr/>
                    <a:lstStyle/>
                    <a:p>
                      <a:r>
                        <a:rPr lang="en-US" sz="1500" dirty="0"/>
                        <a:t>Insulated wires</a:t>
                      </a:r>
                    </a:p>
                  </a:txBody>
                  <a:tcPr/>
                </a:tc>
                <a:tc>
                  <a:txBody>
                    <a:bodyPr/>
                    <a:lstStyle/>
                    <a:p>
                      <a:r>
                        <a:rPr lang="en-US" sz="1500" dirty="0">
                          <a:solidFill>
                            <a:schemeClr val="accent6">
                              <a:lumMod val="50000"/>
                            </a:schemeClr>
                          </a:solidFill>
                        </a:rPr>
                        <a:t>Reduce EMI and corrosion</a:t>
                      </a:r>
                    </a:p>
                  </a:txBody>
                  <a:tcPr/>
                </a:tc>
                <a:tc>
                  <a:txBody>
                    <a:bodyPr/>
                    <a:lstStyle/>
                    <a:p>
                      <a:r>
                        <a:rPr lang="en-US" sz="1500" dirty="0">
                          <a:solidFill>
                            <a:srgbClr val="7E0000"/>
                          </a:solidFill>
                        </a:rPr>
                        <a:t>Increases test time (order of 10s vs 1s)</a:t>
                      </a:r>
                    </a:p>
                  </a:txBody>
                  <a:tcPr/>
                </a:tc>
                <a:extLst>
                  <a:ext uri="{0D108BD9-81ED-4DB2-BD59-A6C34878D82A}">
                    <a16:rowId xmlns:a16="http://schemas.microsoft.com/office/drawing/2014/main" val="1290108032"/>
                  </a:ext>
                </a:extLst>
              </a:tr>
              <a:tr h="370840">
                <a:tc vMerge="1">
                  <a:txBody>
                    <a:bodyPr/>
                    <a:lstStyle/>
                    <a:p>
                      <a:endParaRPr lang="en-US" dirty="0"/>
                    </a:p>
                  </a:txBody>
                  <a:tcPr/>
                </a:tc>
                <a:tc>
                  <a:txBody>
                    <a:bodyPr/>
                    <a:lstStyle/>
                    <a:p>
                      <a:r>
                        <a:rPr lang="en-US" sz="1500" dirty="0"/>
                        <a:t>Thermocouple (vs resistance thermometer)</a:t>
                      </a:r>
                    </a:p>
                  </a:txBody>
                  <a:tcPr/>
                </a:tc>
                <a:tc>
                  <a:txBody>
                    <a:bodyPr/>
                    <a:lstStyle/>
                    <a:p>
                      <a:r>
                        <a:rPr lang="en-US" sz="1500" dirty="0">
                          <a:solidFill>
                            <a:schemeClr val="accent6">
                              <a:lumMod val="50000"/>
                            </a:schemeClr>
                          </a:solidFill>
                        </a:rPr>
                        <a:t>Fast response time, robust design</a:t>
                      </a:r>
                    </a:p>
                  </a:txBody>
                  <a:tcPr/>
                </a:tc>
                <a:tc>
                  <a:txBody>
                    <a:bodyPr/>
                    <a:lstStyle/>
                    <a:p>
                      <a:r>
                        <a:rPr lang="en-US" sz="1500" dirty="0">
                          <a:solidFill>
                            <a:srgbClr val="7E0000"/>
                          </a:solidFill>
                        </a:rPr>
                        <a:t>EMI through insulation possible at high temperatures</a:t>
                      </a:r>
                    </a:p>
                  </a:txBody>
                  <a:tcPr/>
                </a:tc>
                <a:extLst>
                  <a:ext uri="{0D108BD9-81ED-4DB2-BD59-A6C34878D82A}">
                    <a16:rowId xmlns:a16="http://schemas.microsoft.com/office/drawing/2014/main" val="437898018"/>
                  </a:ext>
                </a:extLst>
              </a:tr>
            </a:tbl>
          </a:graphicData>
        </a:graphic>
      </p:graphicFrame>
      <p:grpSp>
        <p:nvGrpSpPr>
          <p:cNvPr id="26" name="Group 25">
            <a:extLst>
              <a:ext uri="{FF2B5EF4-FFF2-40B4-BE49-F238E27FC236}">
                <a16:creationId xmlns:a16="http://schemas.microsoft.com/office/drawing/2014/main" id="{DCC7967E-5872-4BB1-B092-031665299F53}"/>
              </a:ext>
            </a:extLst>
          </p:cNvPr>
          <p:cNvGrpSpPr/>
          <p:nvPr/>
        </p:nvGrpSpPr>
        <p:grpSpPr>
          <a:xfrm>
            <a:off x="7334917" y="4202156"/>
            <a:ext cx="4485317" cy="2280846"/>
            <a:chOff x="7334917" y="4202156"/>
            <a:chExt cx="4485317" cy="2280846"/>
          </a:xfrm>
        </p:grpSpPr>
        <p:pic>
          <p:nvPicPr>
            <p:cNvPr id="15" name="Picture 14">
              <a:extLst>
                <a:ext uri="{FF2B5EF4-FFF2-40B4-BE49-F238E27FC236}">
                  <a16:creationId xmlns:a16="http://schemas.microsoft.com/office/drawing/2014/main" id="{06FB211D-A711-07FC-30E9-053A11C3C7E9}"/>
                </a:ext>
              </a:extLst>
            </p:cNvPr>
            <p:cNvPicPr>
              <a:picLocks noChangeAspect="1"/>
            </p:cNvPicPr>
            <p:nvPr/>
          </p:nvPicPr>
          <p:blipFill rotWithShape="1">
            <a:blip r:embed="rId2"/>
            <a:srcRect r="51454"/>
            <a:stretch/>
          </p:blipFill>
          <p:spPr>
            <a:xfrm>
              <a:off x="7334917" y="4202156"/>
              <a:ext cx="2288316" cy="2280846"/>
            </a:xfrm>
            <a:prstGeom prst="rect">
              <a:avLst/>
            </a:prstGeom>
          </p:spPr>
        </p:pic>
        <p:pic>
          <p:nvPicPr>
            <p:cNvPr id="4" name="Picture 3">
              <a:extLst>
                <a:ext uri="{FF2B5EF4-FFF2-40B4-BE49-F238E27FC236}">
                  <a16:creationId xmlns:a16="http://schemas.microsoft.com/office/drawing/2014/main" id="{EE8ACDF7-AE68-C837-BDE9-BCC905EB2EF5}"/>
                </a:ext>
              </a:extLst>
            </p:cNvPr>
            <p:cNvPicPr>
              <a:picLocks noChangeAspect="1"/>
            </p:cNvPicPr>
            <p:nvPr/>
          </p:nvPicPr>
          <p:blipFill>
            <a:blip r:embed="rId3"/>
            <a:stretch>
              <a:fillRect/>
            </a:stretch>
          </p:blipFill>
          <p:spPr>
            <a:xfrm>
              <a:off x="10065970" y="4202156"/>
              <a:ext cx="1754264" cy="1772965"/>
            </a:xfrm>
            <a:prstGeom prst="rect">
              <a:avLst/>
            </a:prstGeom>
          </p:spPr>
        </p:pic>
        <p:sp>
          <p:nvSpPr>
            <p:cNvPr id="7" name="Rectangle 6">
              <a:extLst>
                <a:ext uri="{FF2B5EF4-FFF2-40B4-BE49-F238E27FC236}">
                  <a16:creationId xmlns:a16="http://schemas.microsoft.com/office/drawing/2014/main" id="{A184FFD9-4F2D-44F0-AF5B-68BA8B9F9BE3}"/>
                </a:ext>
              </a:extLst>
            </p:cNvPr>
            <p:cNvSpPr/>
            <p:nvPr/>
          </p:nvSpPr>
          <p:spPr>
            <a:xfrm>
              <a:off x="8193825" y="5056085"/>
              <a:ext cx="567559" cy="5465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7CC1A6F1-8D58-4313-9504-5691D42A5444}"/>
                </a:ext>
              </a:extLst>
            </p:cNvPr>
            <p:cNvCxnSpPr>
              <a:cxnSpLocks/>
            </p:cNvCxnSpPr>
            <p:nvPr/>
          </p:nvCxnSpPr>
          <p:spPr>
            <a:xfrm>
              <a:off x="8765628" y="5602623"/>
              <a:ext cx="1321199" cy="3480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BA0C3E-876F-4531-819F-768561C43BFD}"/>
                </a:ext>
              </a:extLst>
            </p:cNvPr>
            <p:cNvCxnSpPr>
              <a:cxnSpLocks/>
            </p:cNvCxnSpPr>
            <p:nvPr/>
          </p:nvCxnSpPr>
          <p:spPr>
            <a:xfrm flipV="1">
              <a:off x="8761384" y="4216663"/>
              <a:ext cx="1325443" cy="8394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0241B0C0-232D-40C7-8F1A-585220C1A36B}"/>
              </a:ext>
            </a:extLst>
          </p:cNvPr>
          <p:cNvGrpSpPr>
            <a:grpSpLocks noChangeAspect="1"/>
          </p:cNvGrpSpPr>
          <p:nvPr/>
        </p:nvGrpSpPr>
        <p:grpSpPr>
          <a:xfrm>
            <a:off x="7581098" y="357840"/>
            <a:ext cx="532171" cy="3685707"/>
            <a:chOff x="7086912" y="-922141"/>
            <a:chExt cx="610361" cy="4227238"/>
          </a:xfrm>
        </p:grpSpPr>
        <p:grpSp>
          <p:nvGrpSpPr>
            <p:cNvPr id="28" name="Group 27">
              <a:extLst>
                <a:ext uri="{FF2B5EF4-FFF2-40B4-BE49-F238E27FC236}">
                  <a16:creationId xmlns:a16="http://schemas.microsoft.com/office/drawing/2014/main" id="{86F13980-5DC4-4709-ADB7-494ABCF33CB0}"/>
                </a:ext>
              </a:extLst>
            </p:cNvPr>
            <p:cNvGrpSpPr/>
            <p:nvPr/>
          </p:nvGrpSpPr>
          <p:grpSpPr>
            <a:xfrm>
              <a:off x="7086912" y="-60034"/>
              <a:ext cx="610361" cy="3365131"/>
              <a:chOff x="3316417" y="3452860"/>
              <a:chExt cx="514323" cy="2835646"/>
            </a:xfrm>
          </p:grpSpPr>
          <p:grpSp>
            <p:nvGrpSpPr>
              <p:cNvPr id="70" name="Group 69">
                <a:extLst>
                  <a:ext uri="{FF2B5EF4-FFF2-40B4-BE49-F238E27FC236}">
                    <a16:creationId xmlns:a16="http://schemas.microsoft.com/office/drawing/2014/main" id="{C4834103-5E9D-45A9-A0B0-BF1C2BF1A0CF}"/>
                  </a:ext>
                </a:extLst>
              </p:cNvPr>
              <p:cNvGrpSpPr/>
              <p:nvPr/>
            </p:nvGrpSpPr>
            <p:grpSpPr>
              <a:xfrm>
                <a:off x="3316417" y="3452860"/>
                <a:ext cx="514323" cy="2835646"/>
                <a:chOff x="3470301" y="3452860"/>
                <a:chExt cx="514323" cy="2835646"/>
              </a:xfrm>
            </p:grpSpPr>
            <p:grpSp>
              <p:nvGrpSpPr>
                <p:cNvPr id="75" name="Group 74">
                  <a:extLst>
                    <a:ext uri="{FF2B5EF4-FFF2-40B4-BE49-F238E27FC236}">
                      <a16:creationId xmlns:a16="http://schemas.microsoft.com/office/drawing/2014/main" id="{3E3870FF-2BF0-4674-92A4-C2598AB88351}"/>
                    </a:ext>
                  </a:extLst>
                </p:cNvPr>
                <p:cNvGrpSpPr>
                  <a:grpSpLocks noChangeAspect="1"/>
                </p:cNvGrpSpPr>
                <p:nvPr/>
              </p:nvGrpSpPr>
              <p:grpSpPr>
                <a:xfrm>
                  <a:off x="3470301" y="3452860"/>
                  <a:ext cx="514323" cy="2835646"/>
                  <a:chOff x="2435830" y="3413886"/>
                  <a:chExt cx="462338" cy="2549032"/>
                </a:xfrm>
              </p:grpSpPr>
              <p:grpSp>
                <p:nvGrpSpPr>
                  <p:cNvPr id="80" name="Group 79">
                    <a:extLst>
                      <a:ext uri="{FF2B5EF4-FFF2-40B4-BE49-F238E27FC236}">
                        <a16:creationId xmlns:a16="http://schemas.microsoft.com/office/drawing/2014/main" id="{7DB9B24A-5B2B-4D5A-9F72-BC0517C40CE2}"/>
                      </a:ext>
                    </a:extLst>
                  </p:cNvPr>
                  <p:cNvGrpSpPr/>
                  <p:nvPr/>
                </p:nvGrpSpPr>
                <p:grpSpPr>
                  <a:xfrm>
                    <a:off x="2435830" y="3518719"/>
                    <a:ext cx="462338" cy="2444199"/>
                    <a:chOff x="2435830" y="3518719"/>
                    <a:chExt cx="462338" cy="2444199"/>
                  </a:xfrm>
                </p:grpSpPr>
                <p:sp>
                  <p:nvSpPr>
                    <p:cNvPr id="85" name="Oval 84">
                      <a:extLst>
                        <a:ext uri="{FF2B5EF4-FFF2-40B4-BE49-F238E27FC236}">
                          <a16:creationId xmlns:a16="http://schemas.microsoft.com/office/drawing/2014/main" id="{289F6A8A-481B-4C57-84E6-E49258489F15}"/>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B85F4AAA-59E7-4C25-9225-A9D0F63B19F1}"/>
                        </a:ext>
                      </a:extLst>
                    </p:cNvPr>
                    <p:cNvSpPr/>
                    <p:nvPr/>
                  </p:nvSpPr>
                  <p:spPr>
                    <a:xfrm>
                      <a:off x="2435831" y="3640436"/>
                      <a:ext cx="462337" cy="232248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Oval 80">
                    <a:extLst>
                      <a:ext uri="{FF2B5EF4-FFF2-40B4-BE49-F238E27FC236}">
                        <a16:creationId xmlns:a16="http://schemas.microsoft.com/office/drawing/2014/main" id="{5F9937D2-0828-44BE-A76C-853E5284EDEE}"/>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D7C11198-C210-4495-BFB7-2197609971F2}"/>
                      </a:ext>
                    </a:extLst>
                  </p:cNvPr>
                  <p:cNvSpPr/>
                  <p:nvPr/>
                </p:nvSpPr>
                <p:spPr>
                  <a:xfrm>
                    <a:off x="2502700" y="3501124"/>
                    <a:ext cx="327638" cy="13931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C680115D-8E34-4E46-AAC9-FABCE6D1D4E7}"/>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5BE6603D-3C9E-4004-89B4-34A92E2C8F69}"/>
                      </a:ext>
                    </a:extLst>
                  </p:cNvPr>
                  <p:cNvSpPr>
                    <a:spLocks noChangeAspect="1"/>
                  </p:cNvSpPr>
                  <p:nvPr/>
                </p:nvSpPr>
                <p:spPr>
                  <a:xfrm>
                    <a:off x="2502699" y="3548245"/>
                    <a:ext cx="327640" cy="17251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B5C8F64E-22B1-4BD4-87BF-773527BBB30A}"/>
                    </a:ext>
                  </a:extLst>
                </p:cNvPr>
                <p:cNvSpPr/>
                <p:nvPr/>
              </p:nvSpPr>
              <p:spPr>
                <a:xfrm>
                  <a:off x="3655889" y="3549907"/>
                  <a:ext cx="143146" cy="2489746"/>
                </a:xfrm>
                <a:prstGeom prst="rect">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F629C69C-5D1E-4CA3-968B-21371FE34306}"/>
                    </a:ext>
                  </a:extLst>
                </p:cNvPr>
                <p:cNvSpPr>
                  <a:spLocks noChangeAspect="1"/>
                </p:cNvSpPr>
                <p:nvPr/>
              </p:nvSpPr>
              <p:spPr>
                <a:xfrm>
                  <a:off x="3655890" y="6001968"/>
                  <a:ext cx="143145" cy="75370"/>
                </a:xfrm>
                <a:prstGeom prst="ellips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8B004C28-061F-4E66-AC77-0770D737B6EC}"/>
                    </a:ext>
                  </a:extLst>
                </p:cNvPr>
                <p:cNvSpPr/>
                <p:nvPr/>
              </p:nvSpPr>
              <p:spPr>
                <a:xfrm>
                  <a:off x="3471709" y="6039653"/>
                  <a:ext cx="511506" cy="24885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Isosceles Triangle 78">
                  <a:extLst>
                    <a:ext uri="{FF2B5EF4-FFF2-40B4-BE49-F238E27FC236}">
                      <a16:creationId xmlns:a16="http://schemas.microsoft.com/office/drawing/2014/main" id="{57E8B6AA-857B-4F46-AE85-00AE7DF85892}"/>
                    </a:ext>
                  </a:extLst>
                </p:cNvPr>
                <p:cNvSpPr/>
                <p:nvPr/>
              </p:nvSpPr>
              <p:spPr>
                <a:xfrm rot="10800000" flipH="1">
                  <a:off x="3655890" y="6039649"/>
                  <a:ext cx="143144" cy="45719"/>
                </a:xfrm>
                <a:prstGeom prst="triangl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52E41005-B0DE-4376-85F7-E4DF5BE5892E}"/>
                  </a:ext>
                </a:extLst>
              </p:cNvPr>
              <p:cNvGrpSpPr/>
              <p:nvPr/>
            </p:nvGrpSpPr>
            <p:grpSpPr>
              <a:xfrm>
                <a:off x="3500593" y="4396211"/>
                <a:ext cx="144557" cy="1691720"/>
                <a:chOff x="3500593" y="4396211"/>
                <a:chExt cx="144557" cy="1691720"/>
              </a:xfrm>
            </p:grpSpPr>
            <p:sp>
              <p:nvSpPr>
                <p:cNvPr id="72" name="Rectangle 71">
                  <a:extLst>
                    <a:ext uri="{FF2B5EF4-FFF2-40B4-BE49-F238E27FC236}">
                      <a16:creationId xmlns:a16="http://schemas.microsoft.com/office/drawing/2014/main" id="{9678D2A5-F70A-4D8E-8500-565CBD0F95E6}"/>
                    </a:ext>
                  </a:extLst>
                </p:cNvPr>
                <p:cNvSpPr/>
                <p:nvPr/>
              </p:nvSpPr>
              <p:spPr>
                <a:xfrm>
                  <a:off x="3500595" y="4432667"/>
                  <a:ext cx="144555" cy="1609545"/>
                </a:xfrm>
                <a:prstGeom prst="rect">
                  <a:avLst/>
                </a:prstGeom>
                <a:blipFill dpi="0" rotWithShape="1">
                  <a:blip r:embed="rId4">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Chord 72">
                  <a:extLst>
                    <a:ext uri="{FF2B5EF4-FFF2-40B4-BE49-F238E27FC236}">
                      <a16:creationId xmlns:a16="http://schemas.microsoft.com/office/drawing/2014/main" id="{A54BB424-CC27-4B39-845F-38A5CDEA1972}"/>
                    </a:ext>
                  </a:extLst>
                </p:cNvPr>
                <p:cNvSpPr/>
                <p:nvPr/>
              </p:nvSpPr>
              <p:spPr>
                <a:xfrm rot="5400000">
                  <a:off x="3536743" y="4360061"/>
                  <a:ext cx="72258" cy="144557"/>
                </a:xfrm>
                <a:prstGeom prst="chord">
                  <a:avLst>
                    <a:gd name="adj1" fmla="val 5467920"/>
                    <a:gd name="adj2" fmla="val 16138187"/>
                  </a:avLst>
                </a:prstGeom>
                <a:blipFill dpi="0" rotWithShape="1">
                  <a:blip r:embed="rId4">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Isosceles Triangle 73">
                  <a:extLst>
                    <a:ext uri="{FF2B5EF4-FFF2-40B4-BE49-F238E27FC236}">
                      <a16:creationId xmlns:a16="http://schemas.microsoft.com/office/drawing/2014/main" id="{DC312B29-1FD3-42A2-ABE6-5B61FBDBF856}"/>
                    </a:ext>
                  </a:extLst>
                </p:cNvPr>
                <p:cNvSpPr/>
                <p:nvPr/>
              </p:nvSpPr>
              <p:spPr>
                <a:xfrm rot="10800000" flipH="1">
                  <a:off x="3501473" y="6042212"/>
                  <a:ext cx="143144" cy="45719"/>
                </a:xfrm>
                <a:prstGeom prst="triangle">
                  <a:avLst/>
                </a:prstGeom>
                <a:blipFill dpi="0" rotWithShape="1">
                  <a:blip r:embed="rId4">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9" name="Group 28">
              <a:extLst>
                <a:ext uri="{FF2B5EF4-FFF2-40B4-BE49-F238E27FC236}">
                  <a16:creationId xmlns:a16="http://schemas.microsoft.com/office/drawing/2014/main" id="{E5864FFC-6507-473D-A7A1-B03B1D385874}"/>
                </a:ext>
              </a:extLst>
            </p:cNvPr>
            <p:cNvGrpSpPr/>
            <p:nvPr/>
          </p:nvGrpSpPr>
          <p:grpSpPr>
            <a:xfrm>
              <a:off x="7262257" y="-922141"/>
              <a:ext cx="259667" cy="3963206"/>
              <a:chOff x="2578890" y="2222863"/>
              <a:chExt cx="218810" cy="3339617"/>
            </a:xfrm>
          </p:grpSpPr>
          <p:grpSp>
            <p:nvGrpSpPr>
              <p:cNvPr id="62" name="Group 61">
                <a:extLst>
                  <a:ext uri="{FF2B5EF4-FFF2-40B4-BE49-F238E27FC236}">
                    <a16:creationId xmlns:a16="http://schemas.microsoft.com/office/drawing/2014/main" id="{7AAE4F6C-542F-4C88-89D7-45694D63D36E}"/>
                  </a:ext>
                </a:extLst>
              </p:cNvPr>
              <p:cNvGrpSpPr/>
              <p:nvPr/>
            </p:nvGrpSpPr>
            <p:grpSpPr>
              <a:xfrm>
                <a:off x="2649659" y="2940020"/>
                <a:ext cx="77273" cy="2622460"/>
                <a:chOff x="2634877" y="2940020"/>
                <a:chExt cx="77273" cy="2622460"/>
              </a:xfrm>
            </p:grpSpPr>
            <p:sp>
              <p:nvSpPr>
                <p:cNvPr id="68" name="Oval 67">
                  <a:extLst>
                    <a:ext uri="{FF2B5EF4-FFF2-40B4-BE49-F238E27FC236}">
                      <a16:creationId xmlns:a16="http://schemas.microsoft.com/office/drawing/2014/main" id="{FB960592-2E18-4743-8E25-0D7FDFA2B0D1}"/>
                    </a:ext>
                  </a:extLst>
                </p:cNvPr>
                <p:cNvSpPr>
                  <a:spLocks noChangeAspect="1"/>
                </p:cNvSpPr>
                <p:nvPr/>
              </p:nvSpPr>
              <p:spPr>
                <a:xfrm>
                  <a:off x="2636937" y="5523962"/>
                  <a:ext cx="73152" cy="38518"/>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B893A495-B6A2-4411-95D3-0BA56D583599}"/>
                    </a:ext>
                  </a:extLst>
                </p:cNvPr>
                <p:cNvSpPr/>
                <p:nvPr/>
              </p:nvSpPr>
              <p:spPr>
                <a:xfrm>
                  <a:off x="2634877" y="2940020"/>
                  <a:ext cx="77273" cy="260216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3" name="Oval 62">
                <a:extLst>
                  <a:ext uri="{FF2B5EF4-FFF2-40B4-BE49-F238E27FC236}">
                    <a16:creationId xmlns:a16="http://schemas.microsoft.com/office/drawing/2014/main" id="{7C498170-9E92-4ADB-A238-17AFE6C4F97A}"/>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3C348839-7B03-4A2F-9145-6B9B7FD36939}"/>
                  </a:ext>
                </a:extLst>
              </p:cNvPr>
              <p:cNvSpPr/>
              <p:nvPr/>
            </p:nvSpPr>
            <p:spPr>
              <a:xfrm>
                <a:off x="2623957" y="2318872"/>
                <a:ext cx="128677" cy="1897669"/>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800A01B9-5438-4D66-8495-06BA2DE42AE6}"/>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4887DA57-FB0C-4091-AD21-463E751D0FFE}"/>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ED413A04-965C-463A-A339-D5B4FA464E91}"/>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06" name="Picture 105">
            <a:extLst>
              <a:ext uri="{FF2B5EF4-FFF2-40B4-BE49-F238E27FC236}">
                <a16:creationId xmlns:a16="http://schemas.microsoft.com/office/drawing/2014/main" id="{AC017727-CFA9-4CA4-855F-07968B1EFE3A}"/>
              </a:ext>
            </a:extLst>
          </p:cNvPr>
          <p:cNvPicPr>
            <a:picLocks noChangeAspect="1"/>
          </p:cNvPicPr>
          <p:nvPr/>
        </p:nvPicPr>
        <p:blipFill>
          <a:blip r:embed="rId5"/>
          <a:stretch>
            <a:fillRect/>
          </a:stretch>
        </p:blipFill>
        <p:spPr>
          <a:xfrm>
            <a:off x="318684" y="5027334"/>
            <a:ext cx="6846223" cy="1441107"/>
          </a:xfrm>
          <a:prstGeom prst="rect">
            <a:avLst/>
          </a:prstGeom>
        </p:spPr>
      </p:pic>
      <p:sp>
        <p:nvSpPr>
          <p:cNvPr id="107" name="Freeform: Shape 106">
            <a:extLst>
              <a:ext uri="{FF2B5EF4-FFF2-40B4-BE49-F238E27FC236}">
                <a16:creationId xmlns:a16="http://schemas.microsoft.com/office/drawing/2014/main" id="{921A9AF2-3198-4AD4-BAC3-51DC84CCDFB9}"/>
              </a:ext>
            </a:extLst>
          </p:cNvPr>
          <p:cNvSpPr/>
          <p:nvPr/>
        </p:nvSpPr>
        <p:spPr>
          <a:xfrm>
            <a:off x="7852756" y="175713"/>
            <a:ext cx="112126" cy="227740"/>
          </a:xfrm>
          <a:custGeom>
            <a:avLst/>
            <a:gdLst>
              <a:gd name="connsiteX0" fmla="*/ 0 w 112126"/>
              <a:gd name="connsiteY0" fmla="*/ 227740 h 227740"/>
              <a:gd name="connsiteX1" fmla="*/ 49877 w 112126"/>
              <a:gd name="connsiteY1" fmla="*/ 50401 h 227740"/>
              <a:gd name="connsiteX2" fmla="*/ 110837 w 112126"/>
              <a:gd name="connsiteY2" fmla="*/ 525 h 227740"/>
            </a:gdLst>
            <a:ahLst/>
            <a:cxnLst>
              <a:cxn ang="0">
                <a:pos x="connsiteX0" y="connsiteY0"/>
              </a:cxn>
              <a:cxn ang="0">
                <a:pos x="connsiteX1" y="connsiteY1"/>
              </a:cxn>
              <a:cxn ang="0">
                <a:pos x="connsiteX2" y="connsiteY2"/>
              </a:cxn>
            </a:cxnLst>
            <a:rect l="l" t="t" r="r" b="b"/>
            <a:pathLst>
              <a:path w="112126" h="227740">
                <a:moveTo>
                  <a:pt x="0" y="227740"/>
                </a:moveTo>
                <a:cubicBezTo>
                  <a:pt x="15702" y="158005"/>
                  <a:pt x="31404" y="88270"/>
                  <a:pt x="49877" y="50401"/>
                </a:cubicBezTo>
                <a:cubicBezTo>
                  <a:pt x="68350" y="12532"/>
                  <a:pt x="120997" y="-3170"/>
                  <a:pt x="110837" y="525"/>
                </a:cubicBezTo>
              </a:path>
            </a:pathLst>
          </a:custGeom>
          <a:noFill/>
          <a:ln w="28575">
            <a:solidFill>
              <a:srgbClr val="7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B950BCEC-5B59-4BE1-A13D-7B3433370DE5}"/>
              </a:ext>
            </a:extLst>
          </p:cNvPr>
          <p:cNvSpPr/>
          <p:nvPr/>
        </p:nvSpPr>
        <p:spPr>
          <a:xfrm>
            <a:off x="7773084" y="149456"/>
            <a:ext cx="79672" cy="260639"/>
          </a:xfrm>
          <a:custGeom>
            <a:avLst/>
            <a:gdLst>
              <a:gd name="connsiteX0" fmla="*/ 29796 w 79672"/>
              <a:gd name="connsiteY0" fmla="*/ 260639 h 260639"/>
              <a:gd name="connsiteX1" fmla="*/ 2087 w 79672"/>
              <a:gd name="connsiteY1" fmla="*/ 127635 h 260639"/>
              <a:gd name="connsiteX2" fmla="*/ 79672 w 79672"/>
              <a:gd name="connsiteY2" fmla="*/ 173 h 260639"/>
            </a:gdLst>
            <a:ahLst/>
            <a:cxnLst>
              <a:cxn ang="0">
                <a:pos x="connsiteX0" y="connsiteY0"/>
              </a:cxn>
              <a:cxn ang="0">
                <a:pos x="connsiteX1" y="connsiteY1"/>
              </a:cxn>
              <a:cxn ang="0">
                <a:pos x="connsiteX2" y="connsiteY2"/>
              </a:cxn>
            </a:cxnLst>
            <a:rect l="l" t="t" r="r" b="b"/>
            <a:pathLst>
              <a:path w="79672" h="260639">
                <a:moveTo>
                  <a:pt x="29796" y="260639"/>
                </a:moveTo>
                <a:cubicBezTo>
                  <a:pt x="11785" y="215842"/>
                  <a:pt x="-6226" y="171046"/>
                  <a:pt x="2087" y="127635"/>
                </a:cubicBezTo>
                <a:cubicBezTo>
                  <a:pt x="10400" y="84224"/>
                  <a:pt x="49192" y="-4445"/>
                  <a:pt x="79672" y="173"/>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48496DE1-B599-4757-8FD6-0B31D538A0DE}"/>
              </a:ext>
            </a:extLst>
          </p:cNvPr>
          <p:cNvSpPr/>
          <p:nvPr/>
        </p:nvSpPr>
        <p:spPr>
          <a:xfrm>
            <a:off x="7879768" y="296184"/>
            <a:ext cx="193964" cy="133004"/>
          </a:xfrm>
          <a:custGeom>
            <a:avLst/>
            <a:gdLst>
              <a:gd name="connsiteX0" fmla="*/ 0 w 193964"/>
              <a:gd name="connsiteY0" fmla="*/ 133004 h 133004"/>
              <a:gd name="connsiteX1" fmla="*/ 49877 w 193964"/>
              <a:gd name="connsiteY1" fmla="*/ 60960 h 133004"/>
              <a:gd name="connsiteX2" fmla="*/ 193964 w 193964"/>
              <a:gd name="connsiteY2" fmla="*/ 0 h 133004"/>
            </a:gdLst>
            <a:ahLst/>
            <a:cxnLst>
              <a:cxn ang="0">
                <a:pos x="connsiteX0" y="connsiteY0"/>
              </a:cxn>
              <a:cxn ang="0">
                <a:pos x="connsiteX1" y="connsiteY1"/>
              </a:cxn>
              <a:cxn ang="0">
                <a:pos x="connsiteX2" y="connsiteY2"/>
              </a:cxn>
            </a:cxnLst>
            <a:rect l="l" t="t" r="r" b="b"/>
            <a:pathLst>
              <a:path w="193964" h="133004">
                <a:moveTo>
                  <a:pt x="0" y="133004"/>
                </a:moveTo>
                <a:cubicBezTo>
                  <a:pt x="8775" y="108065"/>
                  <a:pt x="17550" y="83127"/>
                  <a:pt x="49877" y="60960"/>
                </a:cubicBezTo>
                <a:cubicBezTo>
                  <a:pt x="82204" y="38793"/>
                  <a:pt x="159790" y="8313"/>
                  <a:pt x="193964"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E43DB94-AAB1-436F-A177-12FA7F328C8E}"/>
              </a:ext>
            </a:extLst>
          </p:cNvPr>
          <p:cNvPicPr>
            <a:picLocks noChangeAspect="1"/>
          </p:cNvPicPr>
          <p:nvPr/>
        </p:nvPicPr>
        <p:blipFill rotWithShape="1">
          <a:blip r:embed="rId6"/>
          <a:srcRect l="16894" b="10473"/>
          <a:stretch/>
        </p:blipFill>
        <p:spPr>
          <a:xfrm rot="5400000">
            <a:off x="8353971" y="612420"/>
            <a:ext cx="3763333" cy="3040581"/>
          </a:xfrm>
          <a:prstGeom prst="rect">
            <a:avLst/>
          </a:prstGeom>
        </p:spPr>
      </p:pic>
    </p:spTree>
    <p:extLst>
      <p:ext uri="{BB962C8B-B14F-4D97-AF65-F5344CB8AC3E}">
        <p14:creationId xmlns:p14="http://schemas.microsoft.com/office/powerpoint/2010/main" val="3452679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8FC9-EA89-41F9-947D-B4E2C1A2A196}"/>
              </a:ext>
            </a:extLst>
          </p:cNvPr>
          <p:cNvSpPr>
            <a:spLocks noGrp="1"/>
          </p:cNvSpPr>
          <p:nvPr>
            <p:ph type="title"/>
          </p:nvPr>
        </p:nvSpPr>
        <p:spPr>
          <a:xfrm>
            <a:off x="839788" y="153958"/>
            <a:ext cx="10515600" cy="823912"/>
          </a:xfrm>
        </p:spPr>
        <p:txBody>
          <a:bodyPr/>
          <a:lstStyle/>
          <a:p>
            <a:r>
              <a:rPr lang="en-US" dirty="0">
                <a:solidFill>
                  <a:schemeClr val="accent1">
                    <a:lumMod val="50000"/>
                  </a:schemeClr>
                </a:solidFill>
              </a:rPr>
              <a:t>Measurement Process – Needle Probe</a:t>
            </a:r>
          </a:p>
        </p:txBody>
      </p:sp>
      <p:sp>
        <p:nvSpPr>
          <p:cNvPr id="7" name="Footer Placeholder 6">
            <a:extLst>
              <a:ext uri="{FF2B5EF4-FFF2-40B4-BE49-F238E27FC236}">
                <a16:creationId xmlns:a16="http://schemas.microsoft.com/office/drawing/2014/main" id="{56830184-6993-4E73-8254-0B9DAB44EB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19E27E65-C6B6-49D7-BC22-86A3000301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67571A-F99D-4041-8CF7-9C3C88899E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97" name="Chart 96">
            <a:extLst>
              <a:ext uri="{FF2B5EF4-FFF2-40B4-BE49-F238E27FC236}">
                <a16:creationId xmlns:a16="http://schemas.microsoft.com/office/drawing/2014/main" id="{1A868435-6037-4AA5-8D56-72CFE918CC7F}"/>
              </a:ext>
            </a:extLst>
          </p:cNvPr>
          <p:cNvGraphicFramePr>
            <a:graphicFrameLocks/>
          </p:cNvGraphicFramePr>
          <p:nvPr>
            <p:extLst/>
          </p:nvPr>
        </p:nvGraphicFramePr>
        <p:xfrm>
          <a:off x="6074993" y="3429627"/>
          <a:ext cx="2722118" cy="2622077"/>
        </p:xfrm>
        <a:graphic>
          <a:graphicData uri="http://schemas.openxmlformats.org/drawingml/2006/chart">
            <c:chart xmlns:c="http://schemas.openxmlformats.org/drawingml/2006/chart" xmlns:r="http://schemas.openxmlformats.org/officeDocument/2006/relationships" r:id="rId2"/>
          </a:graphicData>
        </a:graphic>
      </p:graphicFrame>
      <p:grpSp>
        <p:nvGrpSpPr>
          <p:cNvPr id="56" name="Group 55">
            <a:extLst>
              <a:ext uri="{FF2B5EF4-FFF2-40B4-BE49-F238E27FC236}">
                <a16:creationId xmlns:a16="http://schemas.microsoft.com/office/drawing/2014/main" id="{4AD3469F-7C03-4C0C-8002-D035F9B7718F}"/>
              </a:ext>
            </a:extLst>
          </p:cNvPr>
          <p:cNvGrpSpPr/>
          <p:nvPr/>
        </p:nvGrpSpPr>
        <p:grpSpPr>
          <a:xfrm>
            <a:off x="446471" y="2046236"/>
            <a:ext cx="1817576" cy="4449767"/>
            <a:chOff x="446471" y="2046236"/>
            <a:chExt cx="1817576" cy="4449767"/>
          </a:xfrm>
        </p:grpSpPr>
        <p:grpSp>
          <p:nvGrpSpPr>
            <p:cNvPr id="38" name="Group 37">
              <a:extLst>
                <a:ext uri="{FF2B5EF4-FFF2-40B4-BE49-F238E27FC236}">
                  <a16:creationId xmlns:a16="http://schemas.microsoft.com/office/drawing/2014/main" id="{459BE8B1-C929-4400-AAFA-35923E645CDA}"/>
                </a:ext>
              </a:extLst>
            </p:cNvPr>
            <p:cNvGrpSpPr>
              <a:grpSpLocks noChangeAspect="1"/>
            </p:cNvGrpSpPr>
            <p:nvPr/>
          </p:nvGrpSpPr>
          <p:grpSpPr>
            <a:xfrm>
              <a:off x="885618" y="3059328"/>
              <a:ext cx="596162" cy="3436675"/>
              <a:chOff x="2434871" y="3413886"/>
              <a:chExt cx="463297" cy="2670749"/>
            </a:xfrm>
          </p:grpSpPr>
          <p:grpSp>
            <p:nvGrpSpPr>
              <p:cNvPr id="19" name="Group 18">
                <a:extLst>
                  <a:ext uri="{FF2B5EF4-FFF2-40B4-BE49-F238E27FC236}">
                    <a16:creationId xmlns:a16="http://schemas.microsoft.com/office/drawing/2014/main" id="{9A8B0D39-B310-4ED9-A66B-5E823293F5A5}"/>
                  </a:ext>
                </a:extLst>
              </p:cNvPr>
              <p:cNvGrpSpPr/>
              <p:nvPr/>
            </p:nvGrpSpPr>
            <p:grpSpPr>
              <a:xfrm>
                <a:off x="2434871" y="3518719"/>
                <a:ext cx="463297" cy="2565916"/>
                <a:chOff x="2434871" y="3518719"/>
                <a:chExt cx="463297" cy="2565916"/>
              </a:xfrm>
            </p:grpSpPr>
            <p:sp>
              <p:nvSpPr>
                <p:cNvPr id="13" name="Rectangle 12">
                  <a:extLst>
                    <a:ext uri="{FF2B5EF4-FFF2-40B4-BE49-F238E27FC236}">
                      <a16:creationId xmlns:a16="http://schemas.microsoft.com/office/drawing/2014/main" id="{072C6776-8294-4676-96E2-BA41D112215C}"/>
                    </a:ext>
                  </a:extLst>
                </p:cNvPr>
                <p:cNvSpPr/>
                <p:nvPr/>
              </p:nvSpPr>
              <p:spPr>
                <a:xfrm>
                  <a:off x="2435831" y="3640436"/>
                  <a:ext cx="462337" cy="2322482"/>
                </a:xfrm>
                <a:prstGeom prst="rect">
                  <a:avLst/>
                </a:prstGeom>
                <a:gradFill flip="none" rotWithShape="1">
                  <a:gsLst>
                    <a:gs pos="0">
                      <a:schemeClr val="tx1">
                        <a:lumMod val="75000"/>
                        <a:lumOff val="25000"/>
                      </a:schemeClr>
                    </a:gs>
                    <a:gs pos="50000">
                      <a:schemeClr val="tx1">
                        <a:lumMod val="75000"/>
                        <a:lumOff val="25000"/>
                      </a:schemeClr>
                    </a:gs>
                    <a:gs pos="100000">
                      <a:schemeClr val="bg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21FB5E67-D774-434F-89B6-3E1BE2E8E68A}"/>
                    </a:ext>
                  </a:extLst>
                </p:cNvPr>
                <p:cNvSpPr/>
                <p:nvPr/>
              </p:nvSpPr>
              <p:spPr>
                <a:xfrm>
                  <a:off x="2434871" y="5841201"/>
                  <a:ext cx="462337" cy="243434"/>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6E80E3C4-730D-4AFC-B279-AFE90D4B2487}"/>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Rectangle 16">
                <a:extLst>
                  <a:ext uri="{FF2B5EF4-FFF2-40B4-BE49-F238E27FC236}">
                    <a16:creationId xmlns:a16="http://schemas.microsoft.com/office/drawing/2014/main" id="{94E4A6D2-D0FB-483F-AAE8-5D40E575C39B}"/>
                  </a:ext>
                </a:extLst>
              </p:cNvPr>
              <p:cNvSpPr/>
              <p:nvPr/>
            </p:nvSpPr>
            <p:spPr>
              <a:xfrm>
                <a:off x="2502700" y="3501124"/>
                <a:ext cx="327638" cy="139312"/>
              </a:xfrm>
              <a:prstGeom prst="rect">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46F32D9-7558-46BB-BF8F-529C5CC8DBA5}"/>
                  </a:ext>
                </a:extLst>
              </p:cNvPr>
              <p:cNvSpPr>
                <a:spLocks noChangeAspect="1"/>
              </p:cNvSpPr>
              <p:nvPr/>
            </p:nvSpPr>
            <p:spPr>
              <a:xfrm>
                <a:off x="2502699" y="3548245"/>
                <a:ext cx="327640" cy="172512"/>
              </a:xfrm>
              <a:prstGeom prst="ellipse">
                <a:avLst/>
              </a:prstGeom>
              <a:gradFill>
                <a:gsLst>
                  <a:gs pos="0">
                    <a:schemeClr val="tx1">
                      <a:lumMod val="75000"/>
                      <a:lumOff val="25000"/>
                    </a:schemeClr>
                  </a:gs>
                  <a:gs pos="50000">
                    <a:schemeClr val="tx1">
                      <a:lumMod val="75000"/>
                      <a:lumOff val="25000"/>
                    </a:schemeClr>
                  </a:gs>
                  <a:gs pos="100000">
                    <a:schemeClr val="bg2">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D6C0EB8D-6A8D-4A92-A4D7-8F990FAB90A7}"/>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D5A4EBD-BDE6-42E9-8201-3C5F1A7FF877}"/>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AE7EF526-69CB-4EAA-9E00-A2738452350C}"/>
                </a:ext>
              </a:extLst>
            </p:cNvPr>
            <p:cNvGrpSpPr/>
            <p:nvPr/>
          </p:nvGrpSpPr>
          <p:grpSpPr>
            <a:xfrm>
              <a:off x="446471" y="2046236"/>
              <a:ext cx="253102" cy="3863005"/>
              <a:chOff x="2578890" y="2222863"/>
              <a:chExt cx="218810" cy="3339617"/>
            </a:xfrm>
          </p:grpSpPr>
          <p:grpSp>
            <p:nvGrpSpPr>
              <p:cNvPr id="27" name="Group 26">
                <a:extLst>
                  <a:ext uri="{FF2B5EF4-FFF2-40B4-BE49-F238E27FC236}">
                    <a16:creationId xmlns:a16="http://schemas.microsoft.com/office/drawing/2014/main" id="{55C71C53-0644-458E-B2A2-12D244B0FCDD}"/>
                  </a:ext>
                </a:extLst>
              </p:cNvPr>
              <p:cNvGrpSpPr/>
              <p:nvPr/>
            </p:nvGrpSpPr>
            <p:grpSpPr>
              <a:xfrm>
                <a:off x="2649659" y="2940020"/>
                <a:ext cx="77273" cy="2622460"/>
                <a:chOff x="2634877" y="2940020"/>
                <a:chExt cx="77273" cy="2622460"/>
              </a:xfrm>
            </p:grpSpPr>
            <p:sp>
              <p:nvSpPr>
                <p:cNvPr id="26" name="Oval 25">
                  <a:extLst>
                    <a:ext uri="{FF2B5EF4-FFF2-40B4-BE49-F238E27FC236}">
                      <a16:creationId xmlns:a16="http://schemas.microsoft.com/office/drawing/2014/main" id="{EC41C861-BBDB-4717-8C3A-3016CC9D1163}"/>
                    </a:ext>
                  </a:extLst>
                </p:cNvPr>
                <p:cNvSpPr>
                  <a:spLocks noChangeAspect="1"/>
                </p:cNvSpPr>
                <p:nvPr/>
              </p:nvSpPr>
              <p:spPr>
                <a:xfrm>
                  <a:off x="2636937" y="5523962"/>
                  <a:ext cx="73152" cy="38518"/>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09943DC-7AF9-470C-8D2F-6C7530C22790}"/>
                    </a:ext>
                  </a:extLst>
                </p:cNvPr>
                <p:cNvSpPr/>
                <p:nvPr/>
              </p:nvSpPr>
              <p:spPr>
                <a:xfrm>
                  <a:off x="2634877" y="2940020"/>
                  <a:ext cx="77273" cy="260216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Oval 32">
                <a:extLst>
                  <a:ext uri="{FF2B5EF4-FFF2-40B4-BE49-F238E27FC236}">
                    <a16:creationId xmlns:a16="http://schemas.microsoft.com/office/drawing/2014/main" id="{FB8E7996-5997-4E76-9052-EC23356AAA5E}"/>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C4BB984-628C-454A-986D-143FEC47ECC5}"/>
                  </a:ext>
                </a:extLst>
              </p:cNvPr>
              <p:cNvSpPr/>
              <p:nvPr/>
            </p:nvSpPr>
            <p:spPr>
              <a:xfrm>
                <a:off x="2623957" y="2318872"/>
                <a:ext cx="128677" cy="1897669"/>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57E54EF-4978-4DC6-8F47-754C3BDBC263}"/>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27F8B7B-DCC6-4B40-B252-4E9D2D70AA70}"/>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1E4A617-744F-417D-A405-3C0C357918A7}"/>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4" name="Group 103">
              <a:extLst>
                <a:ext uri="{FF2B5EF4-FFF2-40B4-BE49-F238E27FC236}">
                  <a16:creationId xmlns:a16="http://schemas.microsoft.com/office/drawing/2014/main" id="{7EEF129D-84D8-4C5D-B8F4-40BE9B4A7B4F}"/>
                </a:ext>
              </a:extLst>
            </p:cNvPr>
            <p:cNvGrpSpPr/>
            <p:nvPr/>
          </p:nvGrpSpPr>
          <p:grpSpPr>
            <a:xfrm>
              <a:off x="1172202" y="2265459"/>
              <a:ext cx="1091845" cy="931992"/>
              <a:chOff x="1444644" y="2970247"/>
              <a:chExt cx="943914" cy="805719"/>
            </a:xfrm>
          </p:grpSpPr>
          <p:sp>
            <p:nvSpPr>
              <p:cNvPr id="103" name="Oval 102">
                <a:extLst>
                  <a:ext uri="{FF2B5EF4-FFF2-40B4-BE49-F238E27FC236}">
                    <a16:creationId xmlns:a16="http://schemas.microsoft.com/office/drawing/2014/main" id="{D34CB088-DBF3-4EC5-9282-20C9873D8F3F}"/>
                  </a:ext>
                </a:extLst>
              </p:cNvPr>
              <p:cNvSpPr/>
              <p:nvPr/>
            </p:nvSpPr>
            <p:spPr>
              <a:xfrm>
                <a:off x="2199143" y="2975873"/>
                <a:ext cx="189415" cy="473977"/>
              </a:xfrm>
              <a:prstGeom prst="ellipse">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F889926F-031A-4316-9EE9-B36DE4DD0A07}"/>
                  </a:ext>
                </a:extLst>
              </p:cNvPr>
              <p:cNvSpPr/>
              <p:nvPr/>
            </p:nvSpPr>
            <p:spPr>
              <a:xfrm>
                <a:off x="1711210" y="2970247"/>
                <a:ext cx="202505" cy="487815"/>
              </a:xfrm>
              <a:prstGeom prst="ellipse">
                <a:avLst/>
              </a:prstGeom>
              <a:solidFill>
                <a:schemeClr val="tx2">
                  <a:lumMod val="40000"/>
                  <a:lumOff val="60000"/>
                  <a:alpha val="52000"/>
                </a:schemeClr>
              </a:soli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CE153BF3-5C2F-44DE-95BE-B778E1CE56D3}"/>
                  </a:ext>
                </a:extLst>
              </p:cNvPr>
              <p:cNvSpPr/>
              <p:nvPr/>
            </p:nvSpPr>
            <p:spPr>
              <a:xfrm>
                <a:off x="1444644" y="3102862"/>
                <a:ext cx="863318" cy="673104"/>
              </a:xfrm>
              <a:custGeom>
                <a:avLst/>
                <a:gdLst>
                  <a:gd name="connsiteX0" fmla="*/ 10701 w 863318"/>
                  <a:gd name="connsiteY0" fmla="*/ 543697 h 673104"/>
                  <a:gd name="connsiteX1" fmla="*/ 10701 w 863318"/>
                  <a:gd name="connsiteY1" fmla="*/ 543697 h 673104"/>
                  <a:gd name="connsiteX2" fmla="*/ 35415 w 863318"/>
                  <a:gd name="connsiteY2" fmla="*/ 358346 h 673104"/>
                  <a:gd name="connsiteX3" fmla="*/ 47772 w 863318"/>
                  <a:gd name="connsiteY3" fmla="*/ 321276 h 673104"/>
                  <a:gd name="connsiteX4" fmla="*/ 84842 w 863318"/>
                  <a:gd name="connsiteY4" fmla="*/ 271849 h 673104"/>
                  <a:gd name="connsiteX5" fmla="*/ 196053 w 863318"/>
                  <a:gd name="connsiteY5" fmla="*/ 172995 h 673104"/>
                  <a:gd name="connsiteX6" fmla="*/ 257836 w 863318"/>
                  <a:gd name="connsiteY6" fmla="*/ 111211 h 673104"/>
                  <a:gd name="connsiteX7" fmla="*/ 369047 w 863318"/>
                  <a:gd name="connsiteY7" fmla="*/ 24714 h 673104"/>
                  <a:gd name="connsiteX8" fmla="*/ 443188 w 863318"/>
                  <a:gd name="connsiteY8" fmla="*/ 0 h 673104"/>
                  <a:gd name="connsiteX9" fmla="*/ 776820 w 863318"/>
                  <a:gd name="connsiteY9" fmla="*/ 12357 h 673104"/>
                  <a:gd name="connsiteX10" fmla="*/ 813891 w 863318"/>
                  <a:gd name="connsiteY10" fmla="*/ 37070 h 673104"/>
                  <a:gd name="connsiteX11" fmla="*/ 863318 w 863318"/>
                  <a:gd name="connsiteY11" fmla="*/ 111211 h 673104"/>
                  <a:gd name="connsiteX12" fmla="*/ 850961 w 863318"/>
                  <a:gd name="connsiteY12" fmla="*/ 308919 h 673104"/>
                  <a:gd name="connsiteX13" fmla="*/ 813891 w 863318"/>
                  <a:gd name="connsiteY13" fmla="*/ 333633 h 673104"/>
                  <a:gd name="connsiteX14" fmla="*/ 356691 w 863318"/>
                  <a:gd name="connsiteY14" fmla="*/ 345989 h 673104"/>
                  <a:gd name="connsiteX15" fmla="*/ 282550 w 863318"/>
                  <a:gd name="connsiteY15" fmla="*/ 383060 h 673104"/>
                  <a:gd name="connsiteX16" fmla="*/ 245480 w 863318"/>
                  <a:gd name="connsiteY16" fmla="*/ 395416 h 673104"/>
                  <a:gd name="connsiteX17" fmla="*/ 171339 w 863318"/>
                  <a:gd name="connsiteY17" fmla="*/ 444843 h 673104"/>
                  <a:gd name="connsiteX18" fmla="*/ 109555 w 863318"/>
                  <a:gd name="connsiteY18" fmla="*/ 506627 h 673104"/>
                  <a:gd name="connsiteX19" fmla="*/ 35415 w 863318"/>
                  <a:gd name="connsiteY19" fmla="*/ 617838 h 673104"/>
                  <a:gd name="connsiteX20" fmla="*/ 10701 w 863318"/>
                  <a:gd name="connsiteY20" fmla="*/ 654908 h 673104"/>
                  <a:gd name="connsiteX21" fmla="*/ 10701 w 863318"/>
                  <a:gd name="connsiteY21" fmla="*/ 543697 h 67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63318" h="673104">
                    <a:moveTo>
                      <a:pt x="10701" y="543697"/>
                    </a:moveTo>
                    <a:lnTo>
                      <a:pt x="10701" y="543697"/>
                    </a:lnTo>
                    <a:cubicBezTo>
                      <a:pt x="20418" y="436813"/>
                      <a:pt x="13583" y="434756"/>
                      <a:pt x="35415" y="358346"/>
                    </a:cubicBezTo>
                    <a:cubicBezTo>
                      <a:pt x="38993" y="345822"/>
                      <a:pt x="41310" y="332585"/>
                      <a:pt x="47772" y="321276"/>
                    </a:cubicBezTo>
                    <a:cubicBezTo>
                      <a:pt x="57990" y="303395"/>
                      <a:pt x="71065" y="287157"/>
                      <a:pt x="84842" y="271849"/>
                    </a:cubicBezTo>
                    <a:cubicBezTo>
                      <a:pt x="148325" y="201312"/>
                      <a:pt x="138892" y="211101"/>
                      <a:pt x="196053" y="172995"/>
                    </a:cubicBezTo>
                    <a:cubicBezTo>
                      <a:pt x="241359" y="105034"/>
                      <a:pt x="196054" y="162695"/>
                      <a:pt x="257836" y="111211"/>
                    </a:cubicBezTo>
                    <a:cubicBezTo>
                      <a:pt x="300482" y="75673"/>
                      <a:pt x="306589" y="45534"/>
                      <a:pt x="369047" y="24714"/>
                    </a:cubicBezTo>
                    <a:lnTo>
                      <a:pt x="443188" y="0"/>
                    </a:lnTo>
                    <a:cubicBezTo>
                      <a:pt x="554399" y="4119"/>
                      <a:pt x="666085" y="1284"/>
                      <a:pt x="776820" y="12357"/>
                    </a:cubicBezTo>
                    <a:cubicBezTo>
                      <a:pt x="791597" y="13835"/>
                      <a:pt x="804111" y="25893"/>
                      <a:pt x="813891" y="37070"/>
                    </a:cubicBezTo>
                    <a:cubicBezTo>
                      <a:pt x="833450" y="59423"/>
                      <a:pt x="863318" y="111211"/>
                      <a:pt x="863318" y="111211"/>
                    </a:cubicBezTo>
                    <a:cubicBezTo>
                      <a:pt x="859199" y="177114"/>
                      <a:pt x="865285" y="244460"/>
                      <a:pt x="850961" y="308919"/>
                    </a:cubicBezTo>
                    <a:cubicBezTo>
                      <a:pt x="847739" y="323416"/>
                      <a:pt x="828700" y="332522"/>
                      <a:pt x="813891" y="333633"/>
                    </a:cubicBezTo>
                    <a:cubicBezTo>
                      <a:pt x="661862" y="345035"/>
                      <a:pt x="509091" y="341870"/>
                      <a:pt x="356691" y="345989"/>
                    </a:cubicBezTo>
                    <a:cubicBezTo>
                      <a:pt x="263508" y="377050"/>
                      <a:pt x="378371" y="335150"/>
                      <a:pt x="282550" y="383060"/>
                    </a:cubicBezTo>
                    <a:cubicBezTo>
                      <a:pt x="270900" y="388885"/>
                      <a:pt x="257837" y="391297"/>
                      <a:pt x="245480" y="395416"/>
                    </a:cubicBezTo>
                    <a:cubicBezTo>
                      <a:pt x="220766" y="411892"/>
                      <a:pt x="187814" y="420129"/>
                      <a:pt x="171339" y="444843"/>
                    </a:cubicBezTo>
                    <a:cubicBezTo>
                      <a:pt x="138388" y="494271"/>
                      <a:pt x="158983" y="473676"/>
                      <a:pt x="109555" y="506627"/>
                    </a:cubicBezTo>
                    <a:lnTo>
                      <a:pt x="35415" y="617838"/>
                    </a:lnTo>
                    <a:lnTo>
                      <a:pt x="10701" y="654908"/>
                    </a:lnTo>
                    <a:cubicBezTo>
                      <a:pt x="-13377" y="727147"/>
                      <a:pt x="10701" y="562232"/>
                      <a:pt x="10701" y="543697"/>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lowchart: Stored Data 101">
                <a:extLst>
                  <a:ext uri="{FF2B5EF4-FFF2-40B4-BE49-F238E27FC236}">
                    <a16:creationId xmlns:a16="http://schemas.microsoft.com/office/drawing/2014/main" id="{30C1D3CE-CCE2-4B1A-A72C-8CFB654ADEE5}"/>
                  </a:ext>
                </a:extLst>
              </p:cNvPr>
              <p:cNvSpPr/>
              <p:nvPr/>
            </p:nvSpPr>
            <p:spPr>
              <a:xfrm flipH="1">
                <a:off x="1817701" y="2970247"/>
                <a:ext cx="570857" cy="487815"/>
              </a:xfrm>
              <a:prstGeom prst="flowChartOnlineStorage">
                <a:avLst/>
              </a:prstGeom>
              <a:gradFill flip="none" rotWithShape="1">
                <a:gsLst>
                  <a:gs pos="0">
                    <a:schemeClr val="accent1">
                      <a:lumMod val="60000"/>
                      <a:lumOff val="40000"/>
                      <a:tint val="66000"/>
                      <a:satMod val="160000"/>
                      <a:alpha val="80000"/>
                    </a:schemeClr>
                  </a:gs>
                  <a:gs pos="50000">
                    <a:schemeClr val="accent1">
                      <a:lumMod val="60000"/>
                      <a:lumOff val="40000"/>
                      <a:tint val="44500"/>
                      <a:satMod val="160000"/>
                      <a:alpha val="67000"/>
                    </a:schemeClr>
                  </a:gs>
                  <a:gs pos="100000">
                    <a:schemeClr val="accent1">
                      <a:lumMod val="60000"/>
                      <a:lumOff val="40000"/>
                      <a:tint val="23500"/>
                      <a:satMod val="160000"/>
                      <a:alpha val="87000"/>
                    </a:schemeClr>
                  </a:gs>
                </a:gsLst>
                <a:lin ang="16200000" scaled="1"/>
                <a:tileRect/>
              </a:grad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06" name="Straight Arrow Connector 105">
            <a:extLst>
              <a:ext uri="{FF2B5EF4-FFF2-40B4-BE49-F238E27FC236}">
                <a16:creationId xmlns:a16="http://schemas.microsoft.com/office/drawing/2014/main" id="{1AF282D1-CB12-4C02-8CDA-87D09A6353BA}"/>
              </a:ext>
            </a:extLst>
          </p:cNvPr>
          <p:cNvCxnSpPr>
            <a:cxnSpLocks/>
          </p:cNvCxnSpPr>
          <p:nvPr/>
        </p:nvCxnSpPr>
        <p:spPr>
          <a:xfrm>
            <a:off x="1795137" y="4468965"/>
            <a:ext cx="5128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B852A52-960F-48F3-A083-4C6CB499BCBA}"/>
              </a:ext>
            </a:extLst>
          </p:cNvPr>
          <p:cNvGrpSpPr>
            <a:grpSpLocks noChangeAspect="1"/>
          </p:cNvGrpSpPr>
          <p:nvPr/>
        </p:nvGrpSpPr>
        <p:grpSpPr>
          <a:xfrm>
            <a:off x="2671509" y="2107752"/>
            <a:ext cx="2632521" cy="4466926"/>
            <a:chOff x="3325210" y="980808"/>
            <a:chExt cx="3094866" cy="5251445"/>
          </a:xfrm>
        </p:grpSpPr>
        <p:grpSp>
          <p:nvGrpSpPr>
            <p:cNvPr id="96" name="Group 95">
              <a:extLst>
                <a:ext uri="{FF2B5EF4-FFF2-40B4-BE49-F238E27FC236}">
                  <a16:creationId xmlns:a16="http://schemas.microsoft.com/office/drawing/2014/main" id="{A2D173B1-F818-41E5-A729-3A7B0D786A5D}"/>
                </a:ext>
              </a:extLst>
            </p:cNvPr>
            <p:cNvGrpSpPr/>
            <p:nvPr/>
          </p:nvGrpSpPr>
          <p:grpSpPr>
            <a:xfrm>
              <a:off x="3325210" y="1994326"/>
              <a:ext cx="717557" cy="3956144"/>
              <a:chOff x="3316417" y="3452860"/>
              <a:chExt cx="514323" cy="2835646"/>
            </a:xfrm>
          </p:grpSpPr>
          <p:grpSp>
            <p:nvGrpSpPr>
              <p:cNvPr id="71" name="Group 70">
                <a:extLst>
                  <a:ext uri="{FF2B5EF4-FFF2-40B4-BE49-F238E27FC236}">
                    <a16:creationId xmlns:a16="http://schemas.microsoft.com/office/drawing/2014/main" id="{71E23442-9D91-4ADA-8ADB-63C7250F1203}"/>
                  </a:ext>
                </a:extLst>
              </p:cNvPr>
              <p:cNvGrpSpPr/>
              <p:nvPr/>
            </p:nvGrpSpPr>
            <p:grpSpPr>
              <a:xfrm>
                <a:off x="3316417" y="3452860"/>
                <a:ext cx="514323" cy="2835646"/>
                <a:chOff x="3470301" y="3452860"/>
                <a:chExt cx="514323" cy="2835646"/>
              </a:xfrm>
            </p:grpSpPr>
            <p:grpSp>
              <p:nvGrpSpPr>
                <p:cNvPr id="39" name="Group 38">
                  <a:extLst>
                    <a:ext uri="{FF2B5EF4-FFF2-40B4-BE49-F238E27FC236}">
                      <a16:creationId xmlns:a16="http://schemas.microsoft.com/office/drawing/2014/main" id="{5CB527A4-5682-4D0F-8876-34CA35281108}"/>
                    </a:ext>
                  </a:extLst>
                </p:cNvPr>
                <p:cNvGrpSpPr>
                  <a:grpSpLocks noChangeAspect="1"/>
                </p:cNvGrpSpPr>
                <p:nvPr/>
              </p:nvGrpSpPr>
              <p:grpSpPr>
                <a:xfrm>
                  <a:off x="3470301" y="3452860"/>
                  <a:ext cx="514323" cy="2835646"/>
                  <a:chOff x="2435830" y="3413886"/>
                  <a:chExt cx="462338" cy="2549032"/>
                </a:xfrm>
              </p:grpSpPr>
              <p:grpSp>
                <p:nvGrpSpPr>
                  <p:cNvPr id="40" name="Group 39">
                    <a:extLst>
                      <a:ext uri="{FF2B5EF4-FFF2-40B4-BE49-F238E27FC236}">
                        <a16:creationId xmlns:a16="http://schemas.microsoft.com/office/drawing/2014/main" id="{8F7D2D4B-E49A-4A90-96B0-B5DA30502BE7}"/>
                      </a:ext>
                    </a:extLst>
                  </p:cNvPr>
                  <p:cNvGrpSpPr/>
                  <p:nvPr/>
                </p:nvGrpSpPr>
                <p:grpSpPr>
                  <a:xfrm>
                    <a:off x="2435830" y="3518719"/>
                    <a:ext cx="462338" cy="2444199"/>
                    <a:chOff x="2435830" y="3518719"/>
                    <a:chExt cx="462338" cy="2444199"/>
                  </a:xfrm>
                </p:grpSpPr>
                <p:sp>
                  <p:nvSpPr>
                    <p:cNvPr id="47" name="Oval 46">
                      <a:extLst>
                        <a:ext uri="{FF2B5EF4-FFF2-40B4-BE49-F238E27FC236}">
                          <a16:creationId xmlns:a16="http://schemas.microsoft.com/office/drawing/2014/main" id="{60D3345E-7C2F-47E3-A33F-63EE8ABC5678}"/>
                        </a:ext>
                      </a:extLst>
                    </p:cNvPr>
                    <p:cNvSpPr/>
                    <p:nvPr/>
                  </p:nvSpPr>
                  <p:spPr>
                    <a:xfrm>
                      <a:off x="2435830" y="3518719"/>
                      <a:ext cx="462337" cy="24343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55845E8-A1E2-4236-9262-074C5C211113}"/>
                        </a:ext>
                      </a:extLst>
                    </p:cNvPr>
                    <p:cNvSpPr/>
                    <p:nvPr/>
                  </p:nvSpPr>
                  <p:spPr>
                    <a:xfrm>
                      <a:off x="2435831" y="3640436"/>
                      <a:ext cx="462337" cy="232248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Oval 42">
                    <a:extLst>
                      <a:ext uri="{FF2B5EF4-FFF2-40B4-BE49-F238E27FC236}">
                        <a16:creationId xmlns:a16="http://schemas.microsoft.com/office/drawing/2014/main" id="{EAA69E9A-9F34-4D3E-946A-833DE20BE413}"/>
                      </a:ext>
                    </a:extLst>
                  </p:cNvPr>
                  <p:cNvSpPr>
                    <a:spLocks noChangeAspect="1"/>
                  </p:cNvSpPr>
                  <p:nvPr/>
                </p:nvSpPr>
                <p:spPr>
                  <a:xfrm>
                    <a:off x="2502699" y="3413886"/>
                    <a:ext cx="327640" cy="172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FEC161A-CC83-4DF8-AAAB-8D1A0AD4D4CF}"/>
                      </a:ext>
                    </a:extLst>
                  </p:cNvPr>
                  <p:cNvSpPr/>
                  <p:nvPr/>
                </p:nvSpPr>
                <p:spPr>
                  <a:xfrm>
                    <a:off x="2502700" y="3501124"/>
                    <a:ext cx="327638" cy="13931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A06E154-4175-4EB7-B791-6B1562EFFF9C}"/>
                      </a:ext>
                    </a:extLst>
                  </p:cNvPr>
                  <p:cNvSpPr>
                    <a:spLocks noChangeAspect="1"/>
                  </p:cNvSpPr>
                  <p:nvPr/>
                </p:nvSpPr>
                <p:spPr>
                  <a:xfrm>
                    <a:off x="2602181" y="3467248"/>
                    <a:ext cx="128677" cy="67752"/>
                  </a:xfrm>
                  <a:prstGeom prst="ellipse">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06CC495B-9C7A-4EF9-83EF-A28034BEF258}"/>
                      </a:ext>
                    </a:extLst>
                  </p:cNvPr>
                  <p:cNvSpPr>
                    <a:spLocks noChangeAspect="1"/>
                  </p:cNvSpPr>
                  <p:nvPr/>
                </p:nvSpPr>
                <p:spPr>
                  <a:xfrm>
                    <a:off x="2502699" y="3548245"/>
                    <a:ext cx="327640" cy="17251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Rectangle 47">
                  <a:extLst>
                    <a:ext uri="{FF2B5EF4-FFF2-40B4-BE49-F238E27FC236}">
                      <a16:creationId xmlns:a16="http://schemas.microsoft.com/office/drawing/2014/main" id="{71D130B5-52E4-4F90-8655-F05EA16A4690}"/>
                    </a:ext>
                  </a:extLst>
                </p:cNvPr>
                <p:cNvSpPr/>
                <p:nvPr/>
              </p:nvSpPr>
              <p:spPr>
                <a:xfrm>
                  <a:off x="3655889" y="3549907"/>
                  <a:ext cx="143146" cy="2489746"/>
                </a:xfrm>
                <a:prstGeom prst="rect">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D967BB60-23C9-4986-8479-6089DA053CA4}"/>
                    </a:ext>
                  </a:extLst>
                </p:cNvPr>
                <p:cNvSpPr>
                  <a:spLocks noChangeAspect="1"/>
                </p:cNvSpPr>
                <p:nvPr/>
              </p:nvSpPr>
              <p:spPr>
                <a:xfrm>
                  <a:off x="3655890" y="6001968"/>
                  <a:ext cx="143145" cy="75370"/>
                </a:xfrm>
                <a:prstGeom prst="ellips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7604B90D-2603-4262-B58E-CD78601E93BD}"/>
                    </a:ext>
                  </a:extLst>
                </p:cNvPr>
                <p:cNvSpPr/>
                <p:nvPr/>
              </p:nvSpPr>
              <p:spPr>
                <a:xfrm>
                  <a:off x="3471709" y="6039653"/>
                  <a:ext cx="511506" cy="24885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Isosceles Triangle 50">
                  <a:extLst>
                    <a:ext uri="{FF2B5EF4-FFF2-40B4-BE49-F238E27FC236}">
                      <a16:creationId xmlns:a16="http://schemas.microsoft.com/office/drawing/2014/main" id="{9A48C1BE-8A98-4A2B-958C-9B02B53D82CD}"/>
                    </a:ext>
                  </a:extLst>
                </p:cNvPr>
                <p:cNvSpPr/>
                <p:nvPr/>
              </p:nvSpPr>
              <p:spPr>
                <a:xfrm rot="10800000" flipH="1">
                  <a:off x="3655890" y="6039649"/>
                  <a:ext cx="143144" cy="45719"/>
                </a:xfrm>
                <a:prstGeom prst="triangl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53650A87-79BC-4E88-BB08-A7F4E6745923}"/>
                  </a:ext>
                </a:extLst>
              </p:cNvPr>
              <p:cNvGrpSpPr/>
              <p:nvPr/>
            </p:nvGrpSpPr>
            <p:grpSpPr>
              <a:xfrm>
                <a:off x="3500593" y="4396211"/>
                <a:ext cx="144557" cy="1691720"/>
                <a:chOff x="3500593" y="4396211"/>
                <a:chExt cx="144557" cy="1691720"/>
              </a:xfrm>
            </p:grpSpPr>
            <p:sp>
              <p:nvSpPr>
                <p:cNvPr id="81" name="Rectangle 80">
                  <a:extLst>
                    <a:ext uri="{FF2B5EF4-FFF2-40B4-BE49-F238E27FC236}">
                      <a16:creationId xmlns:a16="http://schemas.microsoft.com/office/drawing/2014/main" id="{A43C0D41-0D95-411D-B460-618536C48E07}"/>
                    </a:ext>
                  </a:extLst>
                </p:cNvPr>
                <p:cNvSpPr/>
                <p:nvPr/>
              </p:nvSpPr>
              <p:spPr>
                <a:xfrm>
                  <a:off x="3500595" y="4432667"/>
                  <a:ext cx="144555" cy="1609545"/>
                </a:xfrm>
                <a:prstGeom prst="rect">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Chord 82">
                  <a:extLst>
                    <a:ext uri="{FF2B5EF4-FFF2-40B4-BE49-F238E27FC236}">
                      <a16:creationId xmlns:a16="http://schemas.microsoft.com/office/drawing/2014/main" id="{97C97C79-969D-400E-9D43-B117B50010DA}"/>
                    </a:ext>
                  </a:extLst>
                </p:cNvPr>
                <p:cNvSpPr/>
                <p:nvPr/>
              </p:nvSpPr>
              <p:spPr>
                <a:xfrm rot="5400000">
                  <a:off x="3536743" y="4360061"/>
                  <a:ext cx="72258" cy="144557"/>
                </a:xfrm>
                <a:prstGeom prst="chord">
                  <a:avLst>
                    <a:gd name="adj1" fmla="val 5467920"/>
                    <a:gd name="adj2" fmla="val 16138187"/>
                  </a:avLst>
                </a:prstGeom>
                <a:blipFill dpi="0" rotWithShape="1">
                  <a:blip r:embed="rId3">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Isosceles Triangle 84">
                  <a:extLst>
                    <a:ext uri="{FF2B5EF4-FFF2-40B4-BE49-F238E27FC236}">
                      <a16:creationId xmlns:a16="http://schemas.microsoft.com/office/drawing/2014/main" id="{BB969337-F6FF-4077-9E57-8744B8B9AB29}"/>
                    </a:ext>
                  </a:extLst>
                </p:cNvPr>
                <p:cNvSpPr/>
                <p:nvPr/>
              </p:nvSpPr>
              <p:spPr>
                <a:xfrm rot="10800000" flipH="1">
                  <a:off x="3501473" y="6042212"/>
                  <a:ext cx="143144" cy="45719"/>
                </a:xfrm>
                <a:prstGeom prst="triangle">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 name="Group 86">
              <a:extLst>
                <a:ext uri="{FF2B5EF4-FFF2-40B4-BE49-F238E27FC236}">
                  <a16:creationId xmlns:a16="http://schemas.microsoft.com/office/drawing/2014/main" id="{26986B81-DC2C-4294-B893-62AEFBCB4777}"/>
                </a:ext>
              </a:extLst>
            </p:cNvPr>
            <p:cNvGrpSpPr/>
            <p:nvPr/>
          </p:nvGrpSpPr>
          <p:grpSpPr>
            <a:xfrm>
              <a:off x="3531351" y="980808"/>
              <a:ext cx="305272" cy="4659258"/>
              <a:chOff x="2578890" y="2222863"/>
              <a:chExt cx="218810" cy="3339617"/>
            </a:xfrm>
          </p:grpSpPr>
          <p:grpSp>
            <p:nvGrpSpPr>
              <p:cNvPr id="88" name="Group 87">
                <a:extLst>
                  <a:ext uri="{FF2B5EF4-FFF2-40B4-BE49-F238E27FC236}">
                    <a16:creationId xmlns:a16="http://schemas.microsoft.com/office/drawing/2014/main" id="{7B499A4E-3488-4999-B214-7A23BBD25EB6}"/>
                  </a:ext>
                </a:extLst>
              </p:cNvPr>
              <p:cNvGrpSpPr/>
              <p:nvPr/>
            </p:nvGrpSpPr>
            <p:grpSpPr>
              <a:xfrm>
                <a:off x="2649659" y="2940020"/>
                <a:ext cx="77273" cy="2622460"/>
                <a:chOff x="2634877" y="2940020"/>
                <a:chExt cx="77273" cy="2622460"/>
              </a:xfrm>
            </p:grpSpPr>
            <p:sp>
              <p:nvSpPr>
                <p:cNvPr id="94" name="Oval 93">
                  <a:extLst>
                    <a:ext uri="{FF2B5EF4-FFF2-40B4-BE49-F238E27FC236}">
                      <a16:creationId xmlns:a16="http://schemas.microsoft.com/office/drawing/2014/main" id="{C37EC2EA-3914-4C02-BBDF-603ABA7EF5A6}"/>
                    </a:ext>
                  </a:extLst>
                </p:cNvPr>
                <p:cNvSpPr>
                  <a:spLocks noChangeAspect="1"/>
                </p:cNvSpPr>
                <p:nvPr/>
              </p:nvSpPr>
              <p:spPr>
                <a:xfrm>
                  <a:off x="2636937" y="5523962"/>
                  <a:ext cx="73152" cy="38518"/>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58CFA250-38B9-4A39-9EF9-0A899DCAACDF}"/>
                    </a:ext>
                  </a:extLst>
                </p:cNvPr>
                <p:cNvSpPr/>
                <p:nvPr/>
              </p:nvSpPr>
              <p:spPr>
                <a:xfrm>
                  <a:off x="2634877" y="2940020"/>
                  <a:ext cx="77273" cy="260216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9" name="Oval 88">
                <a:extLst>
                  <a:ext uri="{FF2B5EF4-FFF2-40B4-BE49-F238E27FC236}">
                    <a16:creationId xmlns:a16="http://schemas.microsoft.com/office/drawing/2014/main" id="{8760F05B-8319-42B7-B916-1447B0AAA417}"/>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7FB30E4B-C33A-4B98-BCAA-34E3C24B64A4}"/>
                  </a:ext>
                </a:extLst>
              </p:cNvPr>
              <p:cNvSpPr/>
              <p:nvPr/>
            </p:nvSpPr>
            <p:spPr>
              <a:xfrm>
                <a:off x="2623957" y="2318872"/>
                <a:ext cx="128677" cy="1897669"/>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466556CC-CF15-4872-9EA8-CB7F33972C07}"/>
                  </a:ext>
                </a:extLst>
              </p:cNvPr>
              <p:cNvSpPr>
                <a:spLocks noChangeAspect="1"/>
              </p:cNvSpPr>
              <p:nvPr/>
            </p:nvSpPr>
            <p:spPr>
              <a:xfrm>
                <a:off x="2578890" y="2818430"/>
                <a:ext cx="218810" cy="115215"/>
              </a:xfrm>
              <a:prstGeom prst="ellipse">
                <a:avLst/>
              </a:prstGeom>
              <a:gradFill>
                <a:gsLst>
                  <a:gs pos="0">
                    <a:schemeClr val="accent3">
                      <a:lumMod val="50000"/>
                    </a:schemeClr>
                  </a:gs>
                  <a:gs pos="50000">
                    <a:schemeClr val="accent1">
                      <a:lumMod val="60000"/>
                      <a:lumOff val="40000"/>
                    </a:schemeClr>
                  </a:gs>
                  <a:gs pos="100000">
                    <a:schemeClr val="accent3">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5C18FBC-AB97-4BF3-AC0B-269B71FCE33F}"/>
                  </a:ext>
                </a:extLst>
              </p:cNvPr>
              <p:cNvSpPr/>
              <p:nvPr/>
            </p:nvSpPr>
            <p:spPr>
              <a:xfrm>
                <a:off x="2578890" y="2276901"/>
                <a:ext cx="218810" cy="603382"/>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19521132-AA2B-49E8-A266-E81C20312E91}"/>
                  </a:ext>
                </a:extLst>
              </p:cNvPr>
              <p:cNvSpPr>
                <a:spLocks noChangeAspect="1"/>
              </p:cNvSpPr>
              <p:nvPr/>
            </p:nvSpPr>
            <p:spPr>
              <a:xfrm>
                <a:off x="2578890" y="2222863"/>
                <a:ext cx="218810" cy="115215"/>
              </a:xfrm>
              <a:prstGeom prst="ellipse">
                <a:avLst/>
              </a:prstGeom>
              <a:gradFill flip="none" rotWithShape="1">
                <a:gsLst>
                  <a:gs pos="0">
                    <a:schemeClr val="accent3">
                      <a:lumMod val="60000"/>
                      <a:lumOff val="40000"/>
                    </a:schemeClr>
                  </a:gs>
                  <a:gs pos="50000">
                    <a:schemeClr val="tx2">
                      <a:lumMod val="40000"/>
                      <a:lumOff val="60000"/>
                    </a:schemeClr>
                  </a:gs>
                  <a:gs pos="100000">
                    <a:schemeClr val="bg2">
                      <a:lumMod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D1C43C0A-F325-491B-BF89-C1C6A001701F}"/>
                </a:ext>
              </a:extLst>
            </p:cNvPr>
            <p:cNvGrpSpPr>
              <a:grpSpLocks/>
            </p:cNvGrpSpPr>
            <p:nvPr/>
          </p:nvGrpSpPr>
          <p:grpSpPr>
            <a:xfrm>
              <a:off x="4487640" y="2011328"/>
              <a:ext cx="1932436" cy="4220925"/>
              <a:chOff x="5303815" y="260167"/>
              <a:chExt cx="1828802" cy="6125107"/>
            </a:xfrm>
          </p:grpSpPr>
          <p:grpSp>
            <p:nvGrpSpPr>
              <p:cNvPr id="6" name="Group 5">
                <a:extLst>
                  <a:ext uri="{FF2B5EF4-FFF2-40B4-BE49-F238E27FC236}">
                    <a16:creationId xmlns:a16="http://schemas.microsoft.com/office/drawing/2014/main" id="{71F1ACB7-E62F-4E19-8623-0F8852DF8E5A}"/>
                  </a:ext>
                </a:extLst>
              </p:cNvPr>
              <p:cNvGrpSpPr>
                <a:grpSpLocks noChangeAspect="1"/>
              </p:cNvGrpSpPr>
              <p:nvPr/>
            </p:nvGrpSpPr>
            <p:grpSpPr>
              <a:xfrm>
                <a:off x="5303815" y="260167"/>
                <a:ext cx="1828802" cy="6125107"/>
                <a:chOff x="5145944" y="1395853"/>
                <a:chExt cx="704646" cy="4266546"/>
              </a:xfrm>
            </p:grpSpPr>
            <p:grpSp>
              <p:nvGrpSpPr>
                <p:cNvPr id="57" name="Group 56">
                  <a:extLst>
                    <a:ext uri="{FF2B5EF4-FFF2-40B4-BE49-F238E27FC236}">
                      <a16:creationId xmlns:a16="http://schemas.microsoft.com/office/drawing/2014/main" id="{3E41FD57-859A-437C-962F-BF58DF0A8122}"/>
                    </a:ext>
                  </a:extLst>
                </p:cNvPr>
                <p:cNvGrpSpPr>
                  <a:grpSpLocks noChangeAspect="1"/>
                </p:cNvGrpSpPr>
                <p:nvPr/>
              </p:nvGrpSpPr>
              <p:grpSpPr>
                <a:xfrm>
                  <a:off x="5145944" y="1395853"/>
                  <a:ext cx="704646" cy="4266546"/>
                  <a:chOff x="3442648" y="4574436"/>
                  <a:chExt cx="260448" cy="1576983"/>
                </a:xfrm>
              </p:grpSpPr>
              <p:grpSp>
                <p:nvGrpSpPr>
                  <p:cNvPr id="58" name="Group 57">
                    <a:extLst>
                      <a:ext uri="{FF2B5EF4-FFF2-40B4-BE49-F238E27FC236}">
                        <a16:creationId xmlns:a16="http://schemas.microsoft.com/office/drawing/2014/main" id="{D52FF872-2C72-42D1-AD91-05EE76082AA9}"/>
                      </a:ext>
                    </a:extLst>
                  </p:cNvPr>
                  <p:cNvGrpSpPr/>
                  <p:nvPr/>
                </p:nvGrpSpPr>
                <p:grpSpPr>
                  <a:xfrm>
                    <a:off x="3442648" y="4574436"/>
                    <a:ext cx="260448" cy="1576983"/>
                    <a:chOff x="3596532" y="4574436"/>
                    <a:chExt cx="260448" cy="1576983"/>
                  </a:xfrm>
                </p:grpSpPr>
                <p:sp>
                  <p:nvSpPr>
                    <p:cNvPr id="75" name="Rectangle 74">
                      <a:extLst>
                        <a:ext uri="{FF2B5EF4-FFF2-40B4-BE49-F238E27FC236}">
                          <a16:creationId xmlns:a16="http://schemas.microsoft.com/office/drawing/2014/main" id="{609262A6-9DA5-4D0E-B7B5-B2BD366D703E}"/>
                        </a:ext>
                      </a:extLst>
                    </p:cNvPr>
                    <p:cNvSpPr/>
                    <p:nvPr/>
                  </p:nvSpPr>
                  <p:spPr>
                    <a:xfrm>
                      <a:off x="3596532" y="4574436"/>
                      <a:ext cx="260448" cy="157698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8D9B7441-6D11-46C4-ABBB-6A705A6CDA9C}"/>
                        </a:ext>
                      </a:extLst>
                    </p:cNvPr>
                    <p:cNvSpPr/>
                    <p:nvPr/>
                  </p:nvSpPr>
                  <p:spPr>
                    <a:xfrm>
                      <a:off x="3655889" y="4574436"/>
                      <a:ext cx="143146" cy="1437622"/>
                    </a:xfrm>
                    <a:prstGeom prst="rect">
                      <a:avLst/>
                    </a:prstGeom>
                    <a:gradFill>
                      <a:gsLst>
                        <a:gs pos="0">
                          <a:schemeClr val="tx1"/>
                        </a:gs>
                        <a:gs pos="50000">
                          <a:schemeClr val="bg2">
                            <a:lumMod val="25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86EBBC03-12EB-4F93-AF2D-2A1E895E4DF7}"/>
                        </a:ext>
                      </a:extLst>
                    </p:cNvPr>
                    <p:cNvSpPr>
                      <a:spLocks noChangeAspect="1"/>
                    </p:cNvSpPr>
                    <p:nvPr/>
                  </p:nvSpPr>
                  <p:spPr>
                    <a:xfrm>
                      <a:off x="3655890" y="5970772"/>
                      <a:ext cx="143145" cy="75370"/>
                    </a:xfrm>
                    <a:prstGeom prst="ellips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5CE67EC-425A-4D80-B354-1EF343D7B652}"/>
                        </a:ext>
                      </a:extLst>
                    </p:cNvPr>
                    <p:cNvSpPr/>
                    <p:nvPr/>
                  </p:nvSpPr>
                  <p:spPr>
                    <a:xfrm>
                      <a:off x="3596532" y="6010495"/>
                      <a:ext cx="260448" cy="14092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Isosceles Triangle 66">
                      <a:extLst>
                        <a:ext uri="{FF2B5EF4-FFF2-40B4-BE49-F238E27FC236}">
                          <a16:creationId xmlns:a16="http://schemas.microsoft.com/office/drawing/2014/main" id="{7348DDA4-4050-403F-B273-10D91E352F46}"/>
                        </a:ext>
                      </a:extLst>
                    </p:cNvPr>
                    <p:cNvSpPr/>
                    <p:nvPr/>
                  </p:nvSpPr>
                  <p:spPr>
                    <a:xfrm rot="10800000" flipH="1">
                      <a:off x="3656422" y="6008670"/>
                      <a:ext cx="142611" cy="81919"/>
                    </a:xfrm>
                    <a:prstGeom prst="triangle">
                      <a:avLst/>
                    </a:prstGeom>
                    <a:gradFill flip="none" rotWithShape="1">
                      <a:gsLst>
                        <a:gs pos="0">
                          <a:schemeClr val="bg2">
                            <a:lumMod val="25000"/>
                          </a:schemeClr>
                        </a:gs>
                        <a:gs pos="50000">
                          <a:schemeClr val="bg2">
                            <a:lumMod val="25000"/>
                          </a:schemeClr>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7CA89E25-CC77-4B08-869F-46E08D481148}"/>
                      </a:ext>
                    </a:extLst>
                  </p:cNvPr>
                  <p:cNvGrpSpPr/>
                  <p:nvPr/>
                </p:nvGrpSpPr>
                <p:grpSpPr>
                  <a:xfrm>
                    <a:off x="3500594" y="4574436"/>
                    <a:ext cx="144555" cy="1516153"/>
                    <a:chOff x="3500594" y="4574436"/>
                    <a:chExt cx="144555" cy="1516153"/>
                  </a:xfrm>
                </p:grpSpPr>
                <p:sp>
                  <p:nvSpPr>
                    <p:cNvPr id="60" name="Rectangle 59">
                      <a:extLst>
                        <a:ext uri="{FF2B5EF4-FFF2-40B4-BE49-F238E27FC236}">
                          <a16:creationId xmlns:a16="http://schemas.microsoft.com/office/drawing/2014/main" id="{EC815CBA-0B16-454A-934A-B7390F617753}"/>
                        </a:ext>
                      </a:extLst>
                    </p:cNvPr>
                    <p:cNvSpPr/>
                    <p:nvPr/>
                  </p:nvSpPr>
                  <p:spPr>
                    <a:xfrm>
                      <a:off x="3500594" y="4574436"/>
                      <a:ext cx="144555" cy="1437622"/>
                    </a:xfrm>
                    <a:prstGeom prst="rect">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Isosceles Triangle 61">
                      <a:extLst>
                        <a:ext uri="{FF2B5EF4-FFF2-40B4-BE49-F238E27FC236}">
                          <a16:creationId xmlns:a16="http://schemas.microsoft.com/office/drawing/2014/main" id="{25502FB9-42CA-439D-9AB9-74B5ABAD0A24}"/>
                        </a:ext>
                      </a:extLst>
                    </p:cNvPr>
                    <p:cNvSpPr/>
                    <p:nvPr/>
                  </p:nvSpPr>
                  <p:spPr>
                    <a:xfrm rot="10800000" flipH="1">
                      <a:off x="3501473" y="6012058"/>
                      <a:ext cx="143144" cy="78531"/>
                    </a:xfrm>
                    <a:prstGeom prst="triangle">
                      <a:avLst/>
                    </a:prstGeom>
                    <a:blipFill dpi="0" rotWithShape="1">
                      <a:blip r:embed="rId3">
                        <a:alphaModFix amt="54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6" name="Group 75">
                  <a:extLst>
                    <a:ext uri="{FF2B5EF4-FFF2-40B4-BE49-F238E27FC236}">
                      <a16:creationId xmlns:a16="http://schemas.microsoft.com/office/drawing/2014/main" id="{990F09CD-51A0-49BF-9E8F-9979A95CC37F}"/>
                    </a:ext>
                  </a:extLst>
                </p:cNvPr>
                <p:cNvGrpSpPr>
                  <a:grpSpLocks noChangeAspect="1"/>
                </p:cNvGrpSpPr>
                <p:nvPr/>
              </p:nvGrpSpPr>
              <p:grpSpPr>
                <a:xfrm>
                  <a:off x="5326104" y="1395853"/>
                  <a:ext cx="348137" cy="4072068"/>
                  <a:chOff x="2623957" y="4070897"/>
                  <a:chExt cx="128677" cy="1505100"/>
                </a:xfrm>
              </p:grpSpPr>
              <p:grpSp>
                <p:nvGrpSpPr>
                  <p:cNvPr id="77" name="Group 76">
                    <a:extLst>
                      <a:ext uri="{FF2B5EF4-FFF2-40B4-BE49-F238E27FC236}">
                        <a16:creationId xmlns:a16="http://schemas.microsoft.com/office/drawing/2014/main" id="{0DF435D2-E8A8-4110-827B-3A0C0974D183}"/>
                      </a:ext>
                    </a:extLst>
                  </p:cNvPr>
                  <p:cNvGrpSpPr/>
                  <p:nvPr/>
                </p:nvGrpSpPr>
                <p:grpSpPr>
                  <a:xfrm>
                    <a:off x="2649659" y="4070897"/>
                    <a:ext cx="77806" cy="1505100"/>
                    <a:chOff x="2634877" y="4070897"/>
                    <a:chExt cx="77806" cy="1505100"/>
                  </a:xfrm>
                </p:grpSpPr>
                <p:sp>
                  <p:nvSpPr>
                    <p:cNvPr id="99" name="Oval 98">
                      <a:extLst>
                        <a:ext uri="{FF2B5EF4-FFF2-40B4-BE49-F238E27FC236}">
                          <a16:creationId xmlns:a16="http://schemas.microsoft.com/office/drawing/2014/main" id="{22912928-DB5C-49AA-A774-BF4C7C2565D6}"/>
                        </a:ext>
                      </a:extLst>
                    </p:cNvPr>
                    <p:cNvSpPr>
                      <a:spLocks noChangeAspect="1"/>
                    </p:cNvSpPr>
                    <p:nvPr/>
                  </p:nvSpPr>
                  <p:spPr>
                    <a:xfrm>
                      <a:off x="2635410" y="5398882"/>
                      <a:ext cx="77273" cy="1771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A7289CF4-5E7F-4A8E-A400-DE8D403F22E3}"/>
                        </a:ext>
                      </a:extLst>
                    </p:cNvPr>
                    <p:cNvSpPr/>
                    <p:nvPr/>
                  </p:nvSpPr>
                  <p:spPr>
                    <a:xfrm>
                      <a:off x="2634877" y="4070897"/>
                      <a:ext cx="77273" cy="432048"/>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8" name="Oval 77">
                    <a:extLst>
                      <a:ext uri="{FF2B5EF4-FFF2-40B4-BE49-F238E27FC236}">
                        <a16:creationId xmlns:a16="http://schemas.microsoft.com/office/drawing/2014/main" id="{9B40D02F-2ADE-4513-B607-A0FF940953C3}"/>
                      </a:ext>
                    </a:extLst>
                  </p:cNvPr>
                  <p:cNvSpPr>
                    <a:spLocks noChangeAspect="1"/>
                  </p:cNvSpPr>
                  <p:nvPr/>
                </p:nvSpPr>
                <p:spPr>
                  <a:xfrm>
                    <a:off x="2623957" y="4182663"/>
                    <a:ext cx="128677" cy="67755"/>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04C4655B-BE5D-4B93-AA20-F1B9D3EE8FF4}"/>
                      </a:ext>
                    </a:extLst>
                  </p:cNvPr>
                  <p:cNvSpPr/>
                  <p:nvPr/>
                </p:nvSpPr>
                <p:spPr>
                  <a:xfrm>
                    <a:off x="2623957" y="4070897"/>
                    <a:ext cx="128677" cy="145644"/>
                  </a:xfrm>
                  <a:prstGeom prst="rect">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8" name="Rectangle 107">
                  <a:extLst>
                    <a:ext uri="{FF2B5EF4-FFF2-40B4-BE49-F238E27FC236}">
                      <a16:creationId xmlns:a16="http://schemas.microsoft.com/office/drawing/2014/main" id="{B1440968-6837-4899-8C74-C4B342A1CA22}"/>
                    </a:ext>
                  </a:extLst>
                </p:cNvPr>
                <p:cNvSpPr/>
                <p:nvPr/>
              </p:nvSpPr>
              <p:spPr>
                <a:xfrm>
                  <a:off x="5397084" y="2565395"/>
                  <a:ext cx="209063" cy="268572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CF2F1FA5-3755-4E8F-9496-36DD85447424}"/>
                    </a:ext>
                  </a:extLst>
                </p:cNvPr>
                <p:cNvSpPr/>
                <p:nvPr/>
              </p:nvSpPr>
              <p:spPr>
                <a:xfrm>
                  <a:off x="5437913" y="2568370"/>
                  <a:ext cx="127405" cy="26896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D94B3B8-F0F4-4B65-80E4-4D6B62BDDC63}"/>
                    </a:ext>
                  </a:extLst>
                </p:cNvPr>
                <p:cNvSpPr/>
                <p:nvPr/>
              </p:nvSpPr>
              <p:spPr>
                <a:xfrm>
                  <a:off x="5459650" y="2571687"/>
                  <a:ext cx="83930" cy="2647595"/>
                </a:xfrm>
                <a:prstGeom prst="rect">
                  <a:avLst/>
                </a:prstGeom>
                <a:solidFill>
                  <a:srgbClr val="FF0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D10F4458-83DF-49A6-B52F-A57A5C96C680}"/>
                    </a:ext>
                  </a:extLst>
                </p:cNvPr>
                <p:cNvSpPr>
                  <a:spLocks noChangeAspect="1"/>
                </p:cNvSpPr>
                <p:nvPr/>
              </p:nvSpPr>
              <p:spPr>
                <a:xfrm>
                  <a:off x="5437912" y="5142953"/>
                  <a:ext cx="127406" cy="22952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F46BCE55-2101-4358-B1B2-4A9C3D99FDAF}"/>
                    </a:ext>
                  </a:extLst>
                </p:cNvPr>
                <p:cNvSpPr>
                  <a:spLocks noChangeAspect="1"/>
                </p:cNvSpPr>
                <p:nvPr/>
              </p:nvSpPr>
              <p:spPr>
                <a:xfrm>
                  <a:off x="5459650" y="5093845"/>
                  <a:ext cx="83933" cy="174176"/>
                </a:xfrm>
                <a:prstGeom prst="ellipse">
                  <a:avLst/>
                </a:prstGeom>
                <a:solidFill>
                  <a:srgbClr val="FF0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1E78F7E8-C717-487B-95F2-D0A635DAAF8A}"/>
                    </a:ext>
                  </a:extLst>
                </p:cNvPr>
                <p:cNvSpPr/>
                <p:nvPr/>
              </p:nvSpPr>
              <p:spPr>
                <a:xfrm>
                  <a:off x="5473434" y="2571687"/>
                  <a:ext cx="56363" cy="2584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0C3F5A6F-662F-427F-93B7-186FF11F2E88}"/>
                    </a:ext>
                  </a:extLst>
                </p:cNvPr>
                <p:cNvSpPr>
                  <a:spLocks noChangeAspect="1"/>
                </p:cNvSpPr>
                <p:nvPr/>
              </p:nvSpPr>
              <p:spPr>
                <a:xfrm>
                  <a:off x="5473434" y="5099761"/>
                  <a:ext cx="56363" cy="1107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E23B3BDF-B028-45F9-A48D-F11866EA7916}"/>
                    </a:ext>
                  </a:extLst>
                </p:cNvPr>
                <p:cNvCxnSpPr>
                  <a:cxnSpLocks/>
                </p:cNvCxnSpPr>
                <p:nvPr/>
              </p:nvCxnSpPr>
              <p:spPr>
                <a:xfrm flipH="1">
                  <a:off x="5501615" y="2571687"/>
                  <a:ext cx="0" cy="13291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A6DAB4A-2A01-4946-AA24-A7581BFBFC5E}"/>
                    </a:ext>
                  </a:extLst>
                </p:cNvPr>
                <p:cNvSpPr>
                  <a:spLocks noChangeAspect="1"/>
                </p:cNvSpPr>
                <p:nvPr/>
              </p:nvSpPr>
              <p:spPr>
                <a:xfrm>
                  <a:off x="5395643" y="2512659"/>
                  <a:ext cx="209063" cy="110082"/>
                </a:xfrm>
                <a:prstGeom prst="ellipse">
                  <a:avLst/>
                </a:prstGeom>
                <a:gradFill flip="none" rotWithShape="1">
                  <a:gsLst>
                    <a:gs pos="0">
                      <a:schemeClr val="accent3">
                        <a:lumMod val="50000"/>
                      </a:schemeClr>
                    </a:gs>
                    <a:gs pos="50000">
                      <a:schemeClr val="accent1">
                        <a:lumMod val="60000"/>
                        <a:lumOff val="40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Oval 8">
                <a:extLst>
                  <a:ext uri="{FF2B5EF4-FFF2-40B4-BE49-F238E27FC236}">
                    <a16:creationId xmlns:a16="http://schemas.microsoft.com/office/drawing/2014/main" id="{871E13A8-A85A-47F9-B412-A5CA018CF0F2}"/>
                  </a:ext>
                </a:extLst>
              </p:cNvPr>
              <p:cNvSpPr/>
              <p:nvPr/>
            </p:nvSpPr>
            <p:spPr>
              <a:xfrm>
                <a:off x="6194683" y="3827300"/>
                <a:ext cx="64443" cy="581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13CA8DD5-ABE0-4749-94C9-DDD5ADF121F7}"/>
                </a:ext>
              </a:extLst>
            </p:cNvPr>
            <p:cNvSpPr/>
            <p:nvPr/>
          </p:nvSpPr>
          <p:spPr>
            <a:xfrm>
              <a:off x="4498090" y="2011327"/>
              <a:ext cx="1921986" cy="42209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B921E92E-363D-4318-8A05-E908459A968E}"/>
                </a:ext>
              </a:extLst>
            </p:cNvPr>
            <p:cNvSpPr/>
            <p:nvPr/>
          </p:nvSpPr>
          <p:spPr>
            <a:xfrm>
              <a:off x="3428993" y="3614128"/>
              <a:ext cx="497636" cy="215185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1311866E-2825-4022-89D7-7A96EC7E3CEE}"/>
                </a:ext>
              </a:extLst>
            </p:cNvPr>
            <p:cNvCxnSpPr>
              <a:cxnSpLocks/>
            </p:cNvCxnSpPr>
            <p:nvPr/>
          </p:nvCxnSpPr>
          <p:spPr>
            <a:xfrm flipV="1">
              <a:off x="3926629" y="2011328"/>
              <a:ext cx="561011" cy="160280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5AFE5C1-83DB-4D34-B459-D29EBE085824}"/>
                </a:ext>
              </a:extLst>
            </p:cNvPr>
            <p:cNvCxnSpPr>
              <a:cxnSpLocks/>
            </p:cNvCxnSpPr>
            <p:nvPr/>
          </p:nvCxnSpPr>
          <p:spPr>
            <a:xfrm>
              <a:off x="3926629" y="5765987"/>
              <a:ext cx="571461" cy="4662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6C14D55-3043-4849-A182-F561EB45699D}"/>
              </a:ext>
            </a:extLst>
          </p:cNvPr>
          <p:cNvGrpSpPr/>
          <p:nvPr/>
        </p:nvGrpSpPr>
        <p:grpSpPr>
          <a:xfrm>
            <a:off x="5780877" y="2794185"/>
            <a:ext cx="4540274" cy="362060"/>
            <a:chOff x="6451123" y="2053910"/>
            <a:chExt cx="4540274" cy="362060"/>
          </a:xfrm>
        </p:grpSpPr>
        <p:pic>
          <p:nvPicPr>
            <p:cNvPr id="117" name="Picture 116">
              <a:extLst>
                <a:ext uri="{FF2B5EF4-FFF2-40B4-BE49-F238E27FC236}">
                  <a16:creationId xmlns:a16="http://schemas.microsoft.com/office/drawing/2014/main" id="{68FE5288-5ED4-4499-9842-0FBB6A382D3C}"/>
                </a:ext>
              </a:extLst>
            </p:cNvPr>
            <p:cNvPicPr>
              <a:picLocks noChangeAspect="1"/>
            </p:cNvPicPr>
            <p:nvPr/>
          </p:nvPicPr>
          <p:blipFill>
            <a:blip r:embed="rId4"/>
            <a:stretch>
              <a:fillRect/>
            </a:stretch>
          </p:blipFill>
          <p:spPr>
            <a:xfrm>
              <a:off x="6451123" y="2058549"/>
              <a:ext cx="2879597" cy="357421"/>
            </a:xfrm>
            <a:prstGeom prst="rect">
              <a:avLst/>
            </a:prstGeom>
          </p:spPr>
        </p:pic>
        <p:pic>
          <p:nvPicPr>
            <p:cNvPr id="118" name="Picture 117">
              <a:extLst>
                <a:ext uri="{FF2B5EF4-FFF2-40B4-BE49-F238E27FC236}">
                  <a16:creationId xmlns:a16="http://schemas.microsoft.com/office/drawing/2014/main" id="{48C30CAE-55C7-4C1D-A894-23E1EB8D14B6}"/>
                </a:ext>
              </a:extLst>
            </p:cNvPr>
            <p:cNvPicPr>
              <a:picLocks noChangeAspect="1"/>
            </p:cNvPicPr>
            <p:nvPr/>
          </p:nvPicPr>
          <p:blipFill>
            <a:blip r:embed="rId5"/>
            <a:stretch>
              <a:fillRect/>
            </a:stretch>
          </p:blipFill>
          <p:spPr>
            <a:xfrm>
              <a:off x="9373648" y="2053910"/>
              <a:ext cx="1617749" cy="351000"/>
            </a:xfrm>
            <a:prstGeom prst="rect">
              <a:avLst/>
            </a:prstGeom>
          </p:spPr>
        </p:pic>
      </p:grpSp>
      <p:sp>
        <p:nvSpPr>
          <p:cNvPr id="37" name="Freeform: Shape 36">
            <a:extLst>
              <a:ext uri="{FF2B5EF4-FFF2-40B4-BE49-F238E27FC236}">
                <a16:creationId xmlns:a16="http://schemas.microsoft.com/office/drawing/2014/main" id="{9805973C-9EEE-4867-B0B9-FA6B069AE2E2}"/>
              </a:ext>
            </a:extLst>
          </p:cNvPr>
          <p:cNvSpPr/>
          <p:nvPr/>
        </p:nvSpPr>
        <p:spPr>
          <a:xfrm>
            <a:off x="6980888" y="3841567"/>
            <a:ext cx="1551709" cy="1326973"/>
          </a:xfrm>
          <a:custGeom>
            <a:avLst/>
            <a:gdLst>
              <a:gd name="connsiteX0" fmla="*/ 0 w 1551709"/>
              <a:gd name="connsiteY0" fmla="*/ 1950720 h 1950720"/>
              <a:gd name="connsiteX1" fmla="*/ 182880 w 1551709"/>
              <a:gd name="connsiteY1" fmla="*/ 1884218 h 1950720"/>
              <a:gd name="connsiteX2" fmla="*/ 371302 w 1551709"/>
              <a:gd name="connsiteY2" fmla="*/ 1734589 h 1950720"/>
              <a:gd name="connsiteX3" fmla="*/ 487680 w 1551709"/>
              <a:gd name="connsiteY3" fmla="*/ 1557250 h 1950720"/>
              <a:gd name="connsiteX4" fmla="*/ 554182 w 1551709"/>
              <a:gd name="connsiteY4" fmla="*/ 1424247 h 1950720"/>
              <a:gd name="connsiteX5" fmla="*/ 886691 w 1551709"/>
              <a:gd name="connsiteY5" fmla="*/ 598516 h 1950720"/>
              <a:gd name="connsiteX6" fmla="*/ 969818 w 1551709"/>
              <a:gd name="connsiteY6" fmla="*/ 393469 h 1950720"/>
              <a:gd name="connsiteX7" fmla="*/ 1075113 w 1551709"/>
              <a:gd name="connsiteY7" fmla="*/ 238298 h 1950720"/>
              <a:gd name="connsiteX8" fmla="*/ 1191491 w 1551709"/>
              <a:gd name="connsiteY8" fmla="*/ 133003 h 1950720"/>
              <a:gd name="connsiteX9" fmla="*/ 1280160 w 1551709"/>
              <a:gd name="connsiteY9" fmla="*/ 83127 h 1950720"/>
              <a:gd name="connsiteX10" fmla="*/ 1368829 w 1551709"/>
              <a:gd name="connsiteY10" fmla="*/ 44334 h 1950720"/>
              <a:gd name="connsiteX11" fmla="*/ 1440873 w 1551709"/>
              <a:gd name="connsiteY11" fmla="*/ 22167 h 1950720"/>
              <a:gd name="connsiteX12" fmla="*/ 1551709 w 1551709"/>
              <a:gd name="connsiteY12"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1709" h="1950720">
                <a:moveTo>
                  <a:pt x="0" y="1950720"/>
                </a:moveTo>
                <a:cubicBezTo>
                  <a:pt x="60498" y="1935480"/>
                  <a:pt x="120996" y="1920240"/>
                  <a:pt x="182880" y="1884218"/>
                </a:cubicBezTo>
                <a:cubicBezTo>
                  <a:pt x="244764" y="1848196"/>
                  <a:pt x="320502" y="1789084"/>
                  <a:pt x="371302" y="1734589"/>
                </a:cubicBezTo>
                <a:cubicBezTo>
                  <a:pt x="422102" y="1680094"/>
                  <a:pt x="457200" y="1608974"/>
                  <a:pt x="487680" y="1557250"/>
                </a:cubicBezTo>
                <a:cubicBezTo>
                  <a:pt x="518160" y="1505526"/>
                  <a:pt x="487680" y="1584036"/>
                  <a:pt x="554182" y="1424247"/>
                </a:cubicBezTo>
                <a:cubicBezTo>
                  <a:pt x="620684" y="1264458"/>
                  <a:pt x="817418" y="770312"/>
                  <a:pt x="886691" y="598516"/>
                </a:cubicBezTo>
                <a:cubicBezTo>
                  <a:pt x="955964" y="426720"/>
                  <a:pt x="938414" y="453505"/>
                  <a:pt x="969818" y="393469"/>
                </a:cubicBezTo>
                <a:cubicBezTo>
                  <a:pt x="1001222" y="333433"/>
                  <a:pt x="1038168" y="281709"/>
                  <a:pt x="1075113" y="238298"/>
                </a:cubicBezTo>
                <a:cubicBezTo>
                  <a:pt x="1112058" y="194887"/>
                  <a:pt x="1157317" y="158865"/>
                  <a:pt x="1191491" y="133003"/>
                </a:cubicBezTo>
                <a:cubicBezTo>
                  <a:pt x="1225666" y="107141"/>
                  <a:pt x="1250604" y="97905"/>
                  <a:pt x="1280160" y="83127"/>
                </a:cubicBezTo>
                <a:cubicBezTo>
                  <a:pt x="1309716" y="68349"/>
                  <a:pt x="1342044" y="54494"/>
                  <a:pt x="1368829" y="44334"/>
                </a:cubicBezTo>
                <a:cubicBezTo>
                  <a:pt x="1395614" y="34174"/>
                  <a:pt x="1410393" y="29556"/>
                  <a:pt x="1440873" y="22167"/>
                </a:cubicBezTo>
                <a:cubicBezTo>
                  <a:pt x="1471353" y="14778"/>
                  <a:pt x="1511531" y="7389"/>
                  <a:pt x="1551709"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E5092A3E-3B35-4F5F-8894-CE291BF9E27B}"/>
              </a:ext>
            </a:extLst>
          </p:cNvPr>
          <p:cNvSpPr/>
          <p:nvPr/>
        </p:nvSpPr>
        <p:spPr>
          <a:xfrm>
            <a:off x="7379928" y="2714694"/>
            <a:ext cx="712984" cy="557582"/>
          </a:xfrm>
          <a:prstGeom prst="ellipse">
            <a:avLst/>
          </a:prstGeom>
          <a:noFill/>
          <a:ln w="1905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1" name="Chart 120">
            <a:extLst>
              <a:ext uri="{FF2B5EF4-FFF2-40B4-BE49-F238E27FC236}">
                <a16:creationId xmlns:a16="http://schemas.microsoft.com/office/drawing/2014/main" id="{493AF7A3-C6F4-4597-B4E1-A2B770159448}"/>
              </a:ext>
            </a:extLst>
          </p:cNvPr>
          <p:cNvGraphicFramePr>
            <a:graphicFrameLocks/>
          </p:cNvGraphicFramePr>
          <p:nvPr/>
        </p:nvGraphicFramePr>
        <p:xfrm>
          <a:off x="9300248" y="3350848"/>
          <a:ext cx="2687867" cy="2700856"/>
        </p:xfrm>
        <a:graphic>
          <a:graphicData uri="http://schemas.openxmlformats.org/drawingml/2006/chart">
            <c:chart xmlns:c="http://schemas.openxmlformats.org/drawingml/2006/chart" xmlns:r="http://schemas.openxmlformats.org/officeDocument/2006/relationships" r:id="rId6"/>
          </a:graphicData>
        </a:graphic>
      </p:graphicFrame>
      <p:cxnSp>
        <p:nvCxnSpPr>
          <p:cNvPr id="122" name="Straight Arrow Connector 121">
            <a:extLst>
              <a:ext uri="{FF2B5EF4-FFF2-40B4-BE49-F238E27FC236}">
                <a16:creationId xmlns:a16="http://schemas.microsoft.com/office/drawing/2014/main" id="{0E5E01C2-7DC3-4453-A4EB-024072D7A242}"/>
              </a:ext>
            </a:extLst>
          </p:cNvPr>
          <p:cNvCxnSpPr>
            <a:cxnSpLocks/>
          </p:cNvCxnSpPr>
          <p:nvPr/>
        </p:nvCxnSpPr>
        <p:spPr>
          <a:xfrm>
            <a:off x="5583143" y="4468965"/>
            <a:ext cx="5128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4715752-30FE-4293-814D-7673333EFEAF}"/>
              </a:ext>
            </a:extLst>
          </p:cNvPr>
          <p:cNvCxnSpPr>
            <a:cxnSpLocks/>
          </p:cNvCxnSpPr>
          <p:nvPr/>
        </p:nvCxnSpPr>
        <p:spPr>
          <a:xfrm>
            <a:off x="8762860" y="4468965"/>
            <a:ext cx="5128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063B1EF-234C-4803-A386-D8B0F9FABEF7}"/>
              </a:ext>
            </a:extLst>
          </p:cNvPr>
          <p:cNvCxnSpPr>
            <a:cxnSpLocks/>
          </p:cNvCxnSpPr>
          <p:nvPr/>
        </p:nvCxnSpPr>
        <p:spPr>
          <a:xfrm>
            <a:off x="7987170" y="3272276"/>
            <a:ext cx="324129" cy="57789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504D517-6AE3-4A95-B5F9-A235F671D4ED}"/>
              </a:ext>
            </a:extLst>
          </p:cNvPr>
          <p:cNvSpPr txBox="1"/>
          <p:nvPr/>
        </p:nvSpPr>
        <p:spPr>
          <a:xfrm>
            <a:off x="266569" y="1162130"/>
            <a:ext cx="183302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 Prepare salt composition for measurement</a:t>
            </a:r>
          </a:p>
        </p:txBody>
      </p:sp>
      <p:sp>
        <p:nvSpPr>
          <p:cNvPr id="152" name="TextBox 151">
            <a:extLst>
              <a:ext uri="{FF2B5EF4-FFF2-40B4-BE49-F238E27FC236}">
                <a16:creationId xmlns:a16="http://schemas.microsoft.com/office/drawing/2014/main" id="{411C67AF-BD5A-47FE-89FA-E4A5526ED2D9}"/>
              </a:ext>
            </a:extLst>
          </p:cNvPr>
          <p:cNvSpPr txBox="1"/>
          <p:nvPr/>
        </p:nvSpPr>
        <p:spPr>
          <a:xfrm>
            <a:off x="2690961" y="1162130"/>
            <a:ext cx="265620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 Electrically insulated thermocouple measures transient response to Joule heating in heater wire</a:t>
            </a:r>
          </a:p>
        </p:txBody>
      </p:sp>
      <p:sp>
        <p:nvSpPr>
          <p:cNvPr id="153" name="TextBox 152">
            <a:extLst>
              <a:ext uri="{FF2B5EF4-FFF2-40B4-BE49-F238E27FC236}">
                <a16:creationId xmlns:a16="http://schemas.microsoft.com/office/drawing/2014/main" id="{5E779136-1E46-4BBF-999F-D08C7BBAEBEF}"/>
              </a:ext>
            </a:extLst>
          </p:cNvPr>
          <p:cNvSpPr txBox="1"/>
          <p:nvPr/>
        </p:nvSpPr>
        <p:spPr>
          <a:xfrm>
            <a:off x="5938536" y="1162130"/>
            <a:ext cx="2656206"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 Thermal quadrupoles analytical model is solved for thermal conductivity of salt to match temperature profiles from data and model</a:t>
            </a:r>
          </a:p>
        </p:txBody>
      </p:sp>
      <p:sp>
        <p:nvSpPr>
          <p:cNvPr id="154" name="TextBox 153">
            <a:extLst>
              <a:ext uri="{FF2B5EF4-FFF2-40B4-BE49-F238E27FC236}">
                <a16:creationId xmlns:a16="http://schemas.microsoft.com/office/drawing/2014/main" id="{9C163C63-D420-47A6-890D-D3D6963006BC}"/>
              </a:ext>
            </a:extLst>
          </p:cNvPr>
          <p:cNvSpPr txBox="1"/>
          <p:nvPr/>
        </p:nvSpPr>
        <p:spPr>
          <a:xfrm>
            <a:off x="9186111" y="1162130"/>
            <a:ext cx="278135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4. Test repeated across temperature range of salt to obtain temperature dependence of salt composition thermal conductivity</a:t>
            </a:r>
          </a:p>
        </p:txBody>
      </p:sp>
    </p:spTree>
    <p:extLst>
      <p:ext uri="{BB962C8B-B14F-4D97-AF65-F5344CB8AC3E}">
        <p14:creationId xmlns:p14="http://schemas.microsoft.com/office/powerpoint/2010/main" val="3469664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37871</TotalTime>
  <Words>7623</Words>
  <Application>Microsoft Office PowerPoint</Application>
  <PresentationFormat>Widescreen</PresentationFormat>
  <Paragraphs>665</Paragraphs>
  <Slides>41</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__fkGroteskNeue_598ab8</vt:lpstr>
      <vt:lpstr>Arial</vt:lpstr>
      <vt:lpstr>Calibri</vt:lpstr>
      <vt:lpstr>Calibri Light</vt:lpstr>
      <vt:lpstr>Cambria</vt:lpstr>
      <vt:lpstr>Cambria Math</vt:lpstr>
      <vt:lpstr>Century Gothic</vt:lpstr>
      <vt:lpstr>Franklin Gothic Book</vt:lpstr>
      <vt:lpstr>Wingdings</vt:lpstr>
      <vt:lpstr>Office Theme</vt:lpstr>
      <vt:lpstr>Molten Salt Energy Carrier Model Informed by the Pair Distribution Function</vt:lpstr>
      <vt:lpstr>Presentation Outline</vt:lpstr>
      <vt:lpstr>Molten Salt Thermal Conductivity</vt:lpstr>
      <vt:lpstr>Foundational Challenges</vt:lpstr>
      <vt:lpstr>Thermal Conductivity</vt:lpstr>
      <vt:lpstr>Dual Objectives</vt:lpstr>
      <vt:lpstr>Measurement Efforts</vt:lpstr>
      <vt:lpstr>Needle Probe</vt:lpstr>
      <vt:lpstr>Measurement Process – Needle Probe</vt:lpstr>
      <vt:lpstr>Needle Probe Development</vt:lpstr>
      <vt:lpstr>Measurements</vt:lpstr>
      <vt:lpstr>Temperature Dependence</vt:lpstr>
      <vt:lpstr>Thermal Conductivity Predictive Models</vt:lpstr>
      <vt:lpstr>Predicting Thermal Conductivity</vt:lpstr>
      <vt:lpstr>Estimation Approaches</vt:lpstr>
      <vt:lpstr>Model Analysis</vt:lpstr>
      <vt:lpstr>Model Analysis</vt:lpstr>
      <vt:lpstr>Modeling Actinides</vt:lpstr>
      <vt:lpstr>Actinide Measurements and Models</vt:lpstr>
      <vt:lpstr>New PDF-informed Thermal Conductivity Model</vt:lpstr>
      <vt:lpstr>Phonon Gas Model</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λ"—"Structural Coherence Length</vt:lpstr>
      <vt:lpstr>PowerPoint Presentation</vt:lpstr>
      <vt:lpstr>λ"—"Structural Coherence Length</vt:lpstr>
      <vt:lpstr>PowerPoint Presentation</vt:lpstr>
      <vt:lpstr>Acknowledgements</vt:lpstr>
      <vt:lpstr>PowerPoint Presentation</vt:lpstr>
      <vt:lpstr>Additional Slides</vt:lpstr>
      <vt:lpstr>Needle Probe</vt:lpstr>
      <vt:lpstr>Model Performance</vt:lpstr>
      <vt:lpstr>Review - Kinetic Theory</vt:lpstr>
      <vt:lpstr>Review - Kinetic Theory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Thermal Conductivity Measurement And Modeling For Molten Salts In Gen IV Nuclear Reactors</dc:title>
  <dc:creator>Jacob Numbers</dc:creator>
  <cp:lastModifiedBy>Jacob Numbers</cp:lastModifiedBy>
  <cp:revision>331</cp:revision>
  <dcterms:created xsi:type="dcterms:W3CDTF">2024-05-20T21:27:36Z</dcterms:created>
  <dcterms:modified xsi:type="dcterms:W3CDTF">2025-06-06T14:58:09Z</dcterms:modified>
</cp:coreProperties>
</file>